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448" r:id="rId3"/>
    <p:sldId id="299" r:id="rId4"/>
    <p:sldId id="562" r:id="rId5"/>
    <p:sldId id="471" r:id="rId6"/>
    <p:sldId id="565" r:id="rId7"/>
    <p:sldId id="794" r:id="rId8"/>
    <p:sldId id="795" r:id="rId9"/>
    <p:sldId id="796" r:id="rId10"/>
    <p:sldId id="797" r:id="rId11"/>
    <p:sldId id="798" r:id="rId12"/>
    <p:sldId id="793" r:id="rId13"/>
    <p:sldId id="566" r:id="rId14"/>
    <p:sldId id="799" r:id="rId15"/>
    <p:sldId id="800" r:id="rId16"/>
    <p:sldId id="801" r:id="rId17"/>
    <p:sldId id="802" r:id="rId18"/>
    <p:sldId id="804" r:id="rId19"/>
    <p:sldId id="805" r:id="rId20"/>
    <p:sldId id="808" r:id="rId21"/>
    <p:sldId id="811" r:id="rId22"/>
    <p:sldId id="810" r:id="rId23"/>
    <p:sldId id="809" r:id="rId24"/>
    <p:sldId id="812" r:id="rId25"/>
    <p:sldId id="813" r:id="rId26"/>
    <p:sldId id="814" r:id="rId27"/>
    <p:sldId id="815" r:id="rId28"/>
    <p:sldId id="816" r:id="rId29"/>
    <p:sldId id="817" r:id="rId30"/>
    <p:sldId id="818" r:id="rId31"/>
    <p:sldId id="819" r:id="rId32"/>
    <p:sldId id="564" r:id="rId33"/>
    <p:sldId id="806" r:id="rId34"/>
    <p:sldId id="807" r:id="rId35"/>
    <p:sldId id="822" r:id="rId36"/>
    <p:sldId id="823" r:id="rId37"/>
    <p:sldId id="824" r:id="rId38"/>
    <p:sldId id="825" r:id="rId39"/>
    <p:sldId id="827" r:id="rId40"/>
    <p:sldId id="828" r:id="rId41"/>
    <p:sldId id="826" r:id="rId42"/>
    <p:sldId id="821" r:id="rId43"/>
    <p:sldId id="820" r:id="rId44"/>
    <p:sldId id="456" r:id="rId45"/>
    <p:sldId id="563" r:id="rId46"/>
    <p:sldId id="556" r:id="rId47"/>
    <p:sldId id="557" r:id="rId48"/>
    <p:sldId id="829" r:id="rId49"/>
    <p:sldId id="830" r:id="rId50"/>
    <p:sldId id="558" r:id="rId51"/>
    <p:sldId id="832" r:id="rId52"/>
    <p:sldId id="559" r:id="rId53"/>
    <p:sldId id="835" r:id="rId54"/>
    <p:sldId id="836" r:id="rId55"/>
    <p:sldId id="833" r:id="rId56"/>
    <p:sldId id="834" r:id="rId57"/>
    <p:sldId id="839" r:id="rId58"/>
    <p:sldId id="837" r:id="rId59"/>
    <p:sldId id="838" r:id="rId60"/>
    <p:sldId id="840" r:id="rId61"/>
    <p:sldId id="841" r:id="rId62"/>
    <p:sldId id="842" r:id="rId63"/>
    <p:sldId id="560" r:id="rId64"/>
    <p:sldId id="843" r:id="rId65"/>
    <p:sldId id="845" r:id="rId66"/>
    <p:sldId id="844" r:id="rId67"/>
    <p:sldId id="593" r:id="rId68"/>
    <p:sldId id="848" r:id="rId69"/>
    <p:sldId id="846" r:id="rId70"/>
    <p:sldId id="847" r:id="rId71"/>
    <p:sldId id="754" r:id="rId72"/>
    <p:sldId id="755" r:id="rId73"/>
    <p:sldId id="756" r:id="rId74"/>
    <p:sldId id="757" r:id="rId75"/>
    <p:sldId id="758" r:id="rId76"/>
    <p:sldId id="760" r:id="rId77"/>
    <p:sldId id="595" r:id="rId78"/>
    <p:sldId id="764" r:id="rId79"/>
    <p:sldId id="765" r:id="rId80"/>
    <p:sldId id="763" r:id="rId81"/>
    <p:sldId id="770" r:id="rId82"/>
    <p:sldId id="771" r:id="rId83"/>
    <p:sldId id="769" r:id="rId84"/>
    <p:sldId id="762" r:id="rId85"/>
    <p:sldId id="561" r:id="rId86"/>
    <p:sldId id="849" r:id="rId87"/>
    <p:sldId id="850" r:id="rId88"/>
    <p:sldId id="851" r:id="rId89"/>
    <p:sldId id="852" r:id="rId90"/>
    <p:sldId id="853" r:id="rId91"/>
    <p:sldId id="854" r:id="rId92"/>
    <p:sldId id="567" r:id="rId93"/>
    <p:sldId id="879" r:id="rId94"/>
    <p:sldId id="568" r:id="rId95"/>
    <p:sldId id="569" r:id="rId96"/>
    <p:sldId id="620" r:id="rId97"/>
    <p:sldId id="621" r:id="rId98"/>
    <p:sldId id="622" r:id="rId99"/>
    <p:sldId id="623" r:id="rId100"/>
    <p:sldId id="624" r:id="rId101"/>
    <p:sldId id="626" r:id="rId102"/>
    <p:sldId id="627" r:id="rId103"/>
    <p:sldId id="629" r:id="rId104"/>
    <p:sldId id="630" r:id="rId105"/>
    <p:sldId id="631" r:id="rId106"/>
    <p:sldId id="633" r:id="rId107"/>
    <p:sldId id="634" r:id="rId108"/>
    <p:sldId id="635" r:id="rId109"/>
    <p:sldId id="636" r:id="rId110"/>
    <p:sldId id="637" r:id="rId111"/>
    <p:sldId id="597" r:id="rId112"/>
    <p:sldId id="570" r:id="rId113"/>
    <p:sldId id="599" r:id="rId114"/>
    <p:sldId id="600" r:id="rId115"/>
    <p:sldId id="601" r:id="rId116"/>
    <p:sldId id="602" r:id="rId117"/>
    <p:sldId id="605" r:id="rId118"/>
    <p:sldId id="613" r:id="rId119"/>
    <p:sldId id="614" r:id="rId120"/>
    <p:sldId id="615" r:id="rId121"/>
    <p:sldId id="616" r:id="rId122"/>
    <p:sldId id="617" r:id="rId123"/>
    <p:sldId id="618" r:id="rId124"/>
    <p:sldId id="619" r:id="rId125"/>
    <p:sldId id="648" r:id="rId126"/>
    <p:sldId id="598" r:id="rId127"/>
    <p:sldId id="639" r:id="rId128"/>
    <p:sldId id="641" r:id="rId129"/>
    <p:sldId id="640" r:id="rId130"/>
    <p:sldId id="596" r:id="rId131"/>
    <p:sldId id="642" r:id="rId132"/>
    <p:sldId id="408" r:id="rId133"/>
    <p:sldId id="638" r:id="rId134"/>
    <p:sldId id="643" r:id="rId135"/>
    <p:sldId id="644" r:id="rId136"/>
    <p:sldId id="646" r:id="rId137"/>
    <p:sldId id="658" r:id="rId138"/>
    <p:sldId id="383" r:id="rId139"/>
    <p:sldId id="390" r:id="rId140"/>
    <p:sldId id="389" r:id="rId141"/>
    <p:sldId id="388" r:id="rId142"/>
    <p:sldId id="803" r:id="rId143"/>
    <p:sldId id="415" r:id="rId144"/>
    <p:sldId id="416" r:id="rId145"/>
    <p:sldId id="417" r:id="rId146"/>
    <p:sldId id="425" r:id="rId147"/>
    <p:sldId id="422" r:id="rId148"/>
    <p:sldId id="426" r:id="rId149"/>
    <p:sldId id="424" r:id="rId150"/>
    <p:sldId id="395" r:id="rId151"/>
    <p:sldId id="396" r:id="rId152"/>
    <p:sldId id="405" r:id="rId153"/>
    <p:sldId id="412" r:id="rId154"/>
    <p:sldId id="406" r:id="rId155"/>
    <p:sldId id="399" r:id="rId156"/>
    <p:sldId id="398" r:id="rId157"/>
    <p:sldId id="421" r:id="rId158"/>
    <p:sldId id="400" r:id="rId159"/>
    <p:sldId id="300" r:id="rId160"/>
    <p:sldId id="397" r:id="rId161"/>
    <p:sldId id="409" r:id="rId162"/>
    <p:sldId id="411" r:id="rId163"/>
    <p:sldId id="385" r:id="rId164"/>
    <p:sldId id="419" r:id="rId165"/>
    <p:sldId id="420" r:id="rId166"/>
    <p:sldId id="423" r:id="rId167"/>
    <p:sldId id="428" r:id="rId168"/>
    <p:sldId id="394" r:id="rId169"/>
    <p:sldId id="401" r:id="rId170"/>
    <p:sldId id="427" r:id="rId171"/>
    <p:sldId id="402" r:id="rId172"/>
    <p:sldId id="391" r:id="rId173"/>
    <p:sldId id="392" r:id="rId174"/>
    <p:sldId id="674" r:id="rId175"/>
    <p:sldId id="573" r:id="rId176"/>
    <p:sldId id="661" r:id="rId177"/>
    <p:sldId id="662" r:id="rId178"/>
    <p:sldId id="660" r:id="rId179"/>
    <p:sldId id="663" r:id="rId180"/>
    <p:sldId id="664" r:id="rId181"/>
    <p:sldId id="665" r:id="rId182"/>
    <p:sldId id="666" r:id="rId183"/>
    <p:sldId id="667" r:id="rId184"/>
    <p:sldId id="659" r:id="rId185"/>
    <p:sldId id="672" r:id="rId186"/>
    <p:sldId id="670" r:id="rId187"/>
    <p:sldId id="671" r:id="rId188"/>
    <p:sldId id="673" r:id="rId189"/>
    <p:sldId id="354" r:id="rId190"/>
    <p:sldId id="856" r:id="rId191"/>
    <p:sldId id="857" r:id="rId192"/>
    <p:sldId id="377" r:id="rId193"/>
    <p:sldId id="858" r:id="rId194"/>
    <p:sldId id="859" r:id="rId195"/>
    <p:sldId id="379" r:id="rId196"/>
    <p:sldId id="860" r:id="rId197"/>
    <p:sldId id="861" r:id="rId198"/>
    <p:sldId id="862" r:id="rId199"/>
    <p:sldId id="356" r:id="rId200"/>
    <p:sldId id="367" r:id="rId201"/>
    <p:sldId id="382" r:id="rId202"/>
    <p:sldId id="403" r:id="rId203"/>
    <p:sldId id="362" r:id="rId204"/>
    <p:sldId id="375" r:id="rId205"/>
    <p:sldId id="357" r:id="rId206"/>
    <p:sldId id="358" r:id="rId207"/>
    <p:sldId id="410" r:id="rId208"/>
    <p:sldId id="868" r:id="rId209"/>
    <p:sldId id="869" r:id="rId210"/>
    <p:sldId id="870" r:id="rId211"/>
    <p:sldId id="373" r:id="rId212"/>
    <p:sldId id="404" r:id="rId213"/>
    <p:sldId id="372" r:id="rId214"/>
    <p:sldId id="871" r:id="rId215"/>
    <p:sldId id="876" r:id="rId216"/>
    <p:sldId id="369" r:id="rId217"/>
    <p:sldId id="877" r:id="rId218"/>
    <p:sldId id="878" r:id="rId219"/>
    <p:sldId id="474" r:id="rId220"/>
    <p:sldId id="669" r:id="rId221"/>
    <p:sldId id="675" r:id="rId222"/>
    <p:sldId id="679" r:id="rId223"/>
    <p:sldId id="676" r:id="rId224"/>
    <p:sldId id="680" r:id="rId225"/>
    <p:sldId id="677" r:id="rId226"/>
    <p:sldId id="681" r:id="rId227"/>
    <p:sldId id="575" r:id="rId228"/>
    <p:sldId id="574" r:id="rId229"/>
    <p:sldId id="682" r:id="rId230"/>
    <p:sldId id="683" r:id="rId231"/>
    <p:sldId id="684" r:id="rId232"/>
    <p:sldId id="685" r:id="rId233"/>
    <p:sldId id="686" r:id="rId234"/>
    <p:sldId id="687" r:id="rId235"/>
    <p:sldId id="688" r:id="rId236"/>
    <p:sldId id="689" r:id="rId237"/>
    <p:sldId id="690" r:id="rId238"/>
    <p:sldId id="576" r:id="rId239"/>
    <p:sldId id="691" r:id="rId240"/>
    <p:sldId id="692" r:id="rId241"/>
    <p:sldId id="693" r:id="rId242"/>
    <p:sldId id="695" r:id="rId243"/>
    <p:sldId id="696" r:id="rId244"/>
    <p:sldId id="697" r:id="rId245"/>
    <p:sldId id="698" r:id="rId246"/>
    <p:sldId id="699" r:id="rId247"/>
    <p:sldId id="700" r:id="rId248"/>
    <p:sldId id="701" r:id="rId249"/>
    <p:sldId id="702" r:id="rId250"/>
    <p:sldId id="577" r:id="rId251"/>
    <p:sldId id="704" r:id="rId252"/>
    <p:sldId id="705" r:id="rId253"/>
    <p:sldId id="703" r:id="rId254"/>
    <p:sldId id="707" r:id="rId255"/>
    <p:sldId id="708" r:id="rId256"/>
    <p:sldId id="709" r:id="rId257"/>
    <p:sldId id="710" r:id="rId258"/>
    <p:sldId id="711" r:id="rId259"/>
    <p:sldId id="712" r:id="rId260"/>
    <p:sldId id="713" r:id="rId261"/>
    <p:sldId id="714" r:id="rId262"/>
    <p:sldId id="715" r:id="rId263"/>
    <p:sldId id="716" r:id="rId264"/>
    <p:sldId id="717" r:id="rId265"/>
    <p:sldId id="718" r:id="rId266"/>
    <p:sldId id="706" r:id="rId267"/>
    <p:sldId id="774" r:id="rId268"/>
    <p:sldId id="775" r:id="rId269"/>
    <p:sldId id="773" r:id="rId270"/>
    <p:sldId id="772" r:id="rId271"/>
    <p:sldId id="781" r:id="rId272"/>
    <p:sldId id="776" r:id="rId273"/>
    <p:sldId id="777" r:id="rId274"/>
    <p:sldId id="778" r:id="rId275"/>
    <p:sldId id="779" r:id="rId276"/>
    <p:sldId id="780" r:id="rId277"/>
    <p:sldId id="782" r:id="rId278"/>
    <p:sldId id="783" r:id="rId279"/>
    <p:sldId id="723" r:id="rId280"/>
    <p:sldId id="327" r:id="rId281"/>
    <p:sldId id="322" r:id="rId282"/>
    <p:sldId id="368" r:id="rId283"/>
    <p:sldId id="325" r:id="rId284"/>
    <p:sldId id="321" r:id="rId285"/>
    <p:sldId id="332" r:id="rId286"/>
    <p:sldId id="329" r:id="rId287"/>
    <p:sldId id="323" r:id="rId288"/>
    <p:sldId id="376" r:id="rId289"/>
    <p:sldId id="326" r:id="rId290"/>
    <p:sldId id="331" r:id="rId291"/>
    <p:sldId id="333" r:id="rId292"/>
    <p:sldId id="335" r:id="rId293"/>
    <p:sldId id="336" r:id="rId294"/>
    <p:sldId id="378" r:id="rId295"/>
    <p:sldId id="337" r:id="rId296"/>
    <p:sldId id="351" r:id="rId297"/>
    <p:sldId id="350" r:id="rId298"/>
    <p:sldId id="360" r:id="rId299"/>
    <p:sldId id="361" r:id="rId300"/>
    <p:sldId id="363" r:id="rId301"/>
    <p:sldId id="724" r:id="rId302"/>
    <p:sldId id="584" r:id="rId303"/>
    <p:sldId id="583" r:id="rId304"/>
    <p:sldId id="737" r:id="rId305"/>
    <p:sldId id="738" r:id="rId306"/>
    <p:sldId id="736" r:id="rId307"/>
    <p:sldId id="735" r:id="rId308"/>
    <p:sldId id="855" r:id="rId309"/>
    <p:sldId id="581" r:id="rId310"/>
    <p:sldId id="579" r:id="rId311"/>
    <p:sldId id="726" r:id="rId312"/>
    <p:sldId id="727" r:id="rId313"/>
    <p:sldId id="728" r:id="rId314"/>
    <p:sldId id="580" r:id="rId315"/>
    <p:sldId id="732" r:id="rId316"/>
    <p:sldId id="733" r:id="rId317"/>
    <p:sldId id="734" r:id="rId318"/>
    <p:sldId id="730" r:id="rId319"/>
    <p:sldId id="731" r:id="rId320"/>
    <p:sldId id="725" r:id="rId321"/>
    <p:sldId id="729" r:id="rId322"/>
    <p:sldId id="749" r:id="rId323"/>
    <p:sldId id="750" r:id="rId324"/>
    <p:sldId id="751" r:id="rId325"/>
    <p:sldId id="582" r:id="rId326"/>
    <p:sldId id="740" r:id="rId327"/>
    <p:sldId id="304" r:id="rId328"/>
    <p:sldId id="306" r:id="rId329"/>
    <p:sldId id="305" r:id="rId330"/>
    <p:sldId id="741" r:id="rId331"/>
    <p:sldId id="324" r:id="rId332"/>
    <p:sldId id="309" r:id="rId333"/>
    <p:sldId id="310" r:id="rId334"/>
    <p:sldId id="311" r:id="rId335"/>
    <p:sldId id="312" r:id="rId336"/>
    <p:sldId id="313" r:id="rId337"/>
    <p:sldId id="742" r:id="rId338"/>
    <p:sldId id="303" r:id="rId339"/>
    <p:sldId id="307" r:id="rId340"/>
    <p:sldId id="743" r:id="rId341"/>
    <p:sldId id="315" r:id="rId342"/>
    <p:sldId id="744" r:id="rId343"/>
    <p:sldId id="745" r:id="rId344"/>
    <p:sldId id="746" r:id="rId345"/>
    <p:sldId id="748" r:id="rId346"/>
    <p:sldId id="586" r:id="rId347"/>
    <p:sldId id="585" r:id="rId348"/>
    <p:sldId id="588" r:id="rId349"/>
    <p:sldId id="784" r:id="rId350"/>
    <p:sldId id="787" r:id="rId351"/>
    <p:sldId id="790" r:id="rId352"/>
    <p:sldId id="788" r:id="rId353"/>
    <p:sldId id="789" r:id="rId354"/>
    <p:sldId id="786" r:id="rId355"/>
    <p:sldId id="592" r:id="rId356"/>
    <p:sldId id="791" r:id="rId357"/>
    <p:sldId id="792" r:id="rId358"/>
    <p:sldId id="554" r:id="rId359"/>
    <p:sldId id="308" r:id="rId36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98"/>
    <p:restoredTop sz="94637"/>
  </p:normalViewPr>
  <p:slideViewPr>
    <p:cSldViewPr snapToGrid="0" snapToObjects="1">
      <p:cViewPr varScale="1">
        <p:scale>
          <a:sx n="141" d="100"/>
          <a:sy n="141" d="100"/>
        </p:scale>
        <p:origin x="20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37" Type="http://schemas.openxmlformats.org/officeDocument/2006/relationships/slide" Target="slides/slide336.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261" Type="http://schemas.openxmlformats.org/officeDocument/2006/relationships/slide" Target="slides/slide260.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230" Type="http://schemas.openxmlformats.org/officeDocument/2006/relationships/slide" Target="slides/slide229.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presProps" Target="presProps.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viewProps" Target="viewProps.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theme" Target="theme/theme1.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173" Type="http://schemas.openxmlformats.org/officeDocument/2006/relationships/slide" Target="slides/slide172.xml"/><Relationship Id="rId229" Type="http://schemas.openxmlformats.org/officeDocument/2006/relationships/slide" Target="slides/slide228.xml"/><Relationship Id="rId240" Type="http://schemas.openxmlformats.org/officeDocument/2006/relationships/slide" Target="slides/slide239.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251" Type="http://schemas.openxmlformats.org/officeDocument/2006/relationships/slide" Target="slides/slide250.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16.09.2021</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16.09.2021</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hyperlink" Target="https://12factor.net/codebase"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12factor.net/codebase"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en.wikipedia.org/wiki/Shared_nothing_architecture" TargetMode="Externa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hyperlink" Target="http://www.tornadoweb.org/" TargetMode="External"/><Relationship Id="rId2" Type="http://schemas.openxmlformats.org/officeDocument/2006/relationships/hyperlink" Target="https://12factor.net/dependencies" TargetMode="External"/><Relationship Id="rId1" Type="http://schemas.openxmlformats.org/officeDocument/2006/relationships/slideLayout" Target="../slideLayouts/slideLayout2.xml"/><Relationship Id="rId5" Type="http://schemas.openxmlformats.org/officeDocument/2006/relationships/hyperlink" Target="http://www.eclipse.org/jetty/" TargetMode="External"/><Relationship Id="rId4" Type="http://schemas.openxmlformats.org/officeDocument/2006/relationships/hyperlink" Target="http://code.macournoyer.com/thin/" TargetMode="External"/></Relationships>
</file>

<file path=ppt/slides/_rels/slide105.xml.rels><?xml version="1.0" encoding="UTF-8" standalone="yes"?>
<Relationships xmlns="http://schemas.openxmlformats.org/package/2006/relationships"><Relationship Id="rId3" Type="http://schemas.openxmlformats.org/officeDocument/2006/relationships/hyperlink" Target="https://12factor.net/processes" TargetMode="External"/><Relationship Id="rId2" Type="http://schemas.openxmlformats.org/officeDocument/2006/relationships/hyperlink" Target="https://adam.herokuapp.com/past/2011/5/9/applying_the_unix_process_model_to_web_apps/" TargetMode="Externa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06.xml.rels><?xml version="1.0" encoding="UTF-8" standalone="yes"?>
<Relationships xmlns="http://schemas.openxmlformats.org/package/2006/relationships"><Relationship Id="rId3" Type="http://schemas.openxmlformats.org/officeDocument/2006/relationships/hyperlink" Target="http://en.wikipedia.org/wiki/SIGTERM" TargetMode="External"/><Relationship Id="rId2" Type="http://schemas.openxmlformats.org/officeDocument/2006/relationships/hyperlink" Target="https://12factor.net/processes"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hyperlink" Target="http://avc.com/2011/02/continuous-deployment/" TargetMode="Externa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hyperlink" Target="http://www.splunk.com/"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hyperlink" Target="https://12factor.net/build-release-run" TargetMode="External"/><Relationship Id="rId2" Type="http://schemas.openxmlformats.org/officeDocument/2006/relationships/hyperlink" Target="https://12factor.net/processes" TargetMode="External"/><Relationship Id="rId1" Type="http://schemas.openxmlformats.org/officeDocument/2006/relationships/slideLayout" Target="../slideLayouts/slideLayout2.xml"/><Relationship Id="rId5" Type="http://schemas.openxmlformats.org/officeDocument/2006/relationships/hyperlink" Target="https://12factor.net/config" TargetMode="External"/><Relationship Id="rId4" Type="http://schemas.openxmlformats.org/officeDocument/2006/relationships/hyperlink" Target="https://12factor.net/codebase" TargetMode="External"/></Relationships>
</file>

<file path=ppt/slides/_rels/slide11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hyperlink" Target="https://www.infoworld.com/article/3410584/hybrid-cloud-is-not-what-it-used-to-be.html" TargetMode="Externa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hyperlink" Target="https://www.infoworld.com/article/3198928/whats-the-go-language-really-good-for.html" TargetMode="External"/><Relationship Id="rId2" Type="http://schemas.openxmlformats.org/officeDocument/2006/relationships/hyperlink" Target="https://www.infoworld.com/article/3226777/java-ee-8-is-here-what-you-need-to-know.html" TargetMode="External"/><Relationship Id="rId1" Type="http://schemas.openxmlformats.org/officeDocument/2006/relationships/slideLayout" Target="../slideLayouts/slideLayout2.xml"/><Relationship Id="rId5" Type="http://schemas.openxmlformats.org/officeDocument/2006/relationships/hyperlink" Target="https://www.infoworld.com/article/3209091/how-to-get-started-with-python.html" TargetMode="External"/><Relationship Id="rId4" Type="http://schemas.openxmlformats.org/officeDocument/2006/relationships/hyperlink" Target="https://www.infoworld.com/article/3233190/nodejs-tutorial-get-started-with-nodejs.html" TargetMode="External"/></Relationships>
</file>

<file path=ppt/slides/_rels/slide13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hyperlink" Target="https://www.jinfonet.com/resources/bi-defined/3-tier-architecture-complete-overview/" TargetMode="Externa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hyperlink" Target="https://github.com/joelparkerhenderson/architecture_decision_record"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hyperlink" Target="https://github.com/alibaba/canal" TargetMode="External"/><Relationship Id="rId2" Type="http://schemas.openxmlformats.org/officeDocument/2006/relationships/hyperlink" Target="https://github.com/debezium/debezium" TargetMode="Externa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0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www.kamilgrzybek.com/design/grasp-explained/"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1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215.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hyperlink" Target="https://debezium.io/documentation/faq/#why_dont_i_see_delete_events_in_some_cases" TargetMode="Externa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2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24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249.xml.rels><?xml version="1.0" encoding="UTF-8" standalone="yes"?>
<Relationships xmlns="http://schemas.openxmlformats.org/package/2006/relationships"><Relationship Id="rId3" Type="http://schemas.openxmlformats.org/officeDocument/2006/relationships/hyperlink" Target="http://swagger.io/" TargetMode="External"/><Relationship Id="rId2" Type="http://schemas.openxmlformats.org/officeDocument/2006/relationships/hyperlink" Target="http://apidocjs.com/" TargetMode="External"/><Relationship Id="rId1" Type="http://schemas.openxmlformats.org/officeDocument/2006/relationships/slideLayout" Target="../slideLayouts/slideLayout2.xml"/><Relationship Id="rId6" Type="http://schemas.openxmlformats.org/officeDocument/2006/relationships/hyperlink" Target="https://www.getpostman.com/" TargetMode="External"/><Relationship Id="rId5" Type="http://schemas.openxmlformats.org/officeDocument/2006/relationships/hyperlink" Target="http://readme.io/" TargetMode="External"/><Relationship Id="rId4" Type="http://schemas.openxmlformats.org/officeDocument/2006/relationships/hyperlink" Target="http://mashape.com/"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5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252.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hyperlink" Target="https://facebook.github.io/graphq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41.png"/><Relationship Id="rId7" Type="http://schemas.openxmlformats.org/officeDocument/2006/relationships/image" Target="../media/image145.png"/><Relationship Id="rId2"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s>
</file>

<file path=ppt/slides/_rels/slide287.xml.rels><?xml version="1.0" encoding="UTF-8" standalone="yes"?>
<Relationships xmlns="http://schemas.openxmlformats.org/package/2006/relationships"><Relationship Id="rId3" Type="http://schemas.openxmlformats.org/officeDocument/2006/relationships/hyperlink" Target="https://github.com/cockroachdb/cockroach" TargetMode="External"/><Relationship Id="rId2" Type="http://schemas.openxmlformats.org/officeDocument/2006/relationships/hyperlink" Target="http://127.0.0.1:3999/github.com/docker/docker/libcontainerd" TargetMode="External"/><Relationship Id="rId1" Type="http://schemas.openxmlformats.org/officeDocument/2006/relationships/slideLayout" Target="../slideLayouts/slideLayout2.xml"/><Relationship Id="rId6" Type="http://schemas.openxmlformats.org/officeDocument/2006/relationships/hyperlink" Target="http://vitess.io/" TargetMode="External"/><Relationship Id="rId5" Type="http://schemas.openxmlformats.org/officeDocument/2006/relationships/hyperlink" Target="https://godoc.org/google.golang.org/cloud/bigtable" TargetMode="External"/><Relationship Id="rId4" Type="http://schemas.openxmlformats.org/officeDocument/2006/relationships/hyperlink" Target="http://coreos.com/etcd/" TargetMode="External"/></Relationships>
</file>

<file path=ppt/slides/_rels/slide288.xml.rels><?xml version="1.0" encoding="UTF-8" standalone="yes"?>
<Relationships xmlns="http://schemas.openxmlformats.org/package/2006/relationships"><Relationship Id="rId3" Type="http://schemas.openxmlformats.org/officeDocument/2006/relationships/hyperlink" Target="https://github.com/Netflix/ribbon" TargetMode="External"/><Relationship Id="rId2" Type="http://schemas.openxmlformats.org/officeDocument/2006/relationships/hyperlink" Target="https://cloud.google.com/blog/big-data/2016/03/announcing-grpc-alpha-for-google-cloud-pubsub" TargetMode="External"/><Relationship Id="rId1" Type="http://schemas.openxmlformats.org/officeDocument/2006/relationships/slideLayout" Target="../slideLayouts/slideLayout2.xml"/><Relationship Id="rId4" Type="http://schemas.openxmlformats.org/officeDocument/2006/relationships/hyperlink" Target="https://github.com/tensorflow/tensorflow" TargetMode="Externa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9.xml.rels><?xml version="1.0" encoding="UTF-8" standalone="yes"?>
<Relationships xmlns="http://schemas.openxmlformats.org/package/2006/relationships"><Relationship Id="rId3" Type="http://schemas.openxmlformats.org/officeDocument/2006/relationships/hyperlink" Target="https://github.com/grpc-ecosystem/go-grpc-prometheus" TargetMode="External"/><Relationship Id="rId2" Type="http://schemas.openxmlformats.org/officeDocument/2006/relationships/hyperlink" Target="https://github.com/grpc-ecosystem/grpc-gateway" TargetMode="External"/><Relationship Id="rId1" Type="http://schemas.openxmlformats.org/officeDocument/2006/relationships/slideLayout" Target="../slideLayouts/slideLayout2.xml"/><Relationship Id="rId6" Type="http://schemas.openxmlformats.org/officeDocument/2006/relationships/hyperlink" Target="https://github.com/grpc-ecosystem/polyglot" TargetMode="External"/><Relationship Id="rId5" Type="http://schemas.openxmlformats.org/officeDocument/2006/relationships/hyperlink" Target="https://github.com/grpc-ecosystem/grpc-opentracing" TargetMode="External"/><Relationship Id="rId4" Type="http://schemas.openxmlformats.org/officeDocument/2006/relationships/hyperlink" Target="https://github.com/grpc-ecosystem/go-grpc-middlewar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Facade_pattern" TargetMode="Externa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hyperlink" Target="https://pact.io/" TargetMode="External"/><Relationship Id="rId2" Type="http://schemas.openxmlformats.org/officeDocument/2006/relationships/hyperlink" Target="https://spring.io/projects/spring-cloud-contract" TargetMode="External"/><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hyperlink" Target="https://www.thoughtworks.com/continuous-integration" TargetMode="External"/><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witter.com/TotherAlistair" TargetMode="External"/><Relationship Id="rId2" Type="http://schemas.openxmlformats.org/officeDocument/2006/relationships/hyperlink" Target="https://twitter.com/tpierrain"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microservices.io/patterns/data/domain-event.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hyperlink" Target="https://www.mercurial-scm.org/" TargetMode="External"/><Relationship Id="rId2" Type="http://schemas.openxmlformats.org/officeDocument/2006/relationships/hyperlink" Target="http://git-scm.com/" TargetMode="Externa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hyperlink" Target="http://subversion.apache.org/" TargetMode="Externa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hyperlink" Target="https://12factor.net/codebase" TargetMode="External"/><Relationship Id="rId3" Type="http://schemas.openxmlformats.org/officeDocument/2006/relationships/hyperlink" Target="http://couchdb.apache.org/" TargetMode="External"/><Relationship Id="rId7" Type="http://schemas.openxmlformats.org/officeDocument/2006/relationships/hyperlink" Target="http://memcached.org/" TargetMode="External"/><Relationship Id="rId2" Type="http://schemas.openxmlformats.org/officeDocument/2006/relationships/hyperlink" Target="http://dev.mysql.com/" TargetMode="External"/><Relationship Id="rId1" Type="http://schemas.openxmlformats.org/officeDocument/2006/relationships/slideLayout" Target="../slideLayouts/slideLayout2.xml"/><Relationship Id="rId6" Type="http://schemas.openxmlformats.org/officeDocument/2006/relationships/hyperlink" Target="http://www.postfix.org/" TargetMode="External"/><Relationship Id="rId5" Type="http://schemas.openxmlformats.org/officeDocument/2006/relationships/hyperlink" Target="https://beanstalkd.github.io/" TargetMode="External"/><Relationship Id="rId4" Type="http://schemas.openxmlformats.org/officeDocument/2006/relationships/hyperlink" Target="http://www.rabbitmq.com/" TargetMode="External"/><Relationship Id="rId9" Type="http://schemas.openxmlformats.org/officeDocument/2006/relationships/hyperlink" Target="http://aws.amazon.com/rd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lue, kite, flying&#10;&#10;Description automatically generated">
            <a:extLst>
              <a:ext uri="{FF2B5EF4-FFF2-40B4-BE49-F238E27FC236}">
                <a16:creationId xmlns:a16="http://schemas.microsoft.com/office/drawing/2014/main" id="{1FB018FF-6D42-E94F-B9D5-A63A13EA1A18}"/>
              </a:ext>
            </a:extLst>
          </p:cNvPr>
          <p:cNvPicPr>
            <a:picLocks noChangeAspect="1"/>
          </p:cNvPicPr>
          <p:nvPr/>
        </p:nvPicPr>
        <p:blipFill rotWithShape="1">
          <a:blip r:embed="rId2"/>
          <a:srcRect t="37258" r="9091" b="11858"/>
          <a:stretch/>
        </p:blipFill>
        <p:spPr>
          <a:xfrm>
            <a:off x="3504616"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477980" y="1122363"/>
            <a:ext cx="9479836" cy="3204134"/>
          </a:xfrm>
        </p:spPr>
        <p:txBody>
          <a:bodyPr anchor="b">
            <a:normAutofit/>
          </a:bodyPr>
          <a:lstStyle/>
          <a:p>
            <a:pPr algn="l"/>
            <a:r>
              <a:rPr lang="en-GB" i="1" dirty="0"/>
              <a:t>Software Architecture - Principles and Practices</a:t>
            </a:r>
            <a:br>
              <a:rPr lang="en-GB" i="1" dirty="0"/>
            </a:br>
            <a:r>
              <a:rPr lang="en-GB" i="1" dirty="0"/>
              <a:t>Part 2</a:t>
            </a:r>
            <a:endParaRPr lang="pl-PL" sz="9600" dirty="0">
              <a:latin typeface="Roboto Medium" panose="02000000000000000000" pitchFamily="2" charset="0"/>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477980" y="4872922"/>
            <a:ext cx="4023359" cy="1208141"/>
          </a:xfrm>
        </p:spPr>
        <p:txBody>
          <a:bodyPr>
            <a:normAutofit/>
          </a:bodyPr>
          <a:lstStyle/>
          <a:p>
            <a:pPr algn="l"/>
            <a:r>
              <a:rPr lang="pl-PL" sz="2000" dirty="0">
                <a:latin typeface="Roboto" panose="02000000000000000000" pitchFamily="2" charset="0"/>
                <a:ea typeface="Roboto" panose="02000000000000000000" pitchFamily="2" charset="0"/>
              </a:rPr>
              <a:t>Mateusz Dymiński</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00054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r>
              <a:rPr lang="en-GB" sz="3200" dirty="0"/>
              <a:t>Have working CI/CD infrastructure</a:t>
            </a:r>
          </a:p>
          <a:p>
            <a:r>
              <a:rPr lang="en-GB" sz="3200" dirty="0"/>
              <a:t>Have or ready to invest in development tooling, shared libraries, internal artifact registries, etc</a:t>
            </a:r>
          </a:p>
          <a:p>
            <a:r>
              <a:rPr lang="en-GB" sz="3200" dirty="0"/>
              <a:t>Have engineering methodologies and process-tools to split down features and develop/track/release them across multiple services (</a:t>
            </a:r>
            <a:r>
              <a:rPr lang="en-GB" sz="3200" dirty="0" err="1"/>
              <a:t>xp</a:t>
            </a:r>
            <a:r>
              <a:rPr lang="en-GB" sz="3200" dirty="0"/>
              <a:t>, pivotal, scrum, etc)</a:t>
            </a:r>
          </a:p>
          <a:p>
            <a:r>
              <a:rPr lang="en-GB" sz="3200" dirty="0"/>
              <a:t>A lot more that doesn't come to mind immediately</a:t>
            </a:r>
          </a:p>
          <a:p>
            <a:pPr marL="0" indent="0">
              <a:buNone/>
            </a:pPr>
            <a:r>
              <a:rPr lang="en-GB" sz="3200" dirty="0"/>
              <a:t>Thing is - these are all generally good engineering practices.</a:t>
            </a:r>
          </a:p>
        </p:txBody>
      </p:sp>
    </p:spTree>
    <p:extLst>
      <p:ext uri="{BB962C8B-B14F-4D97-AF65-F5344CB8AC3E}">
        <p14:creationId xmlns:p14="http://schemas.microsoft.com/office/powerpoint/2010/main" val="26784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22B99492-12BC-074C-BA2D-26047ABBB4E3}"/>
              </a:ext>
            </a:extLst>
          </p:cNvPr>
          <p:cNvPicPr>
            <a:picLocks noGrp="1" noChangeAspect="1"/>
          </p:cNvPicPr>
          <p:nvPr>
            <p:ph idx="1"/>
          </p:nvPr>
        </p:nvPicPr>
        <p:blipFill>
          <a:blip r:embed="rId2"/>
          <a:stretch>
            <a:fillRect/>
          </a:stretch>
        </p:blipFill>
        <p:spPr>
          <a:xfrm>
            <a:off x="1694318" y="1690688"/>
            <a:ext cx="8843051"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4 – Backing Services</a:t>
            </a:r>
          </a:p>
        </p:txBody>
      </p:sp>
    </p:spTree>
    <p:extLst>
      <p:ext uri="{BB962C8B-B14F-4D97-AF65-F5344CB8AC3E}">
        <p14:creationId xmlns:p14="http://schemas.microsoft.com/office/powerpoint/2010/main" val="36017525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A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codebase</a:t>
            </a:r>
            <a:r>
              <a:rPr lang="en-GB" dirty="0">
                <a:solidFill>
                  <a:schemeClr val="bg1">
                    <a:lumMod val="95000"/>
                  </a:schemeClr>
                </a:solidFill>
              </a:rPr>
              <a:t> is transformed into a (non-development) deploy through three stages:</a:t>
            </a:r>
          </a:p>
          <a:p>
            <a:pPr lvl="1"/>
            <a:r>
              <a:rPr lang="en-GB" dirty="0">
                <a:solidFill>
                  <a:schemeClr val="bg1">
                    <a:lumMod val="95000"/>
                  </a:schemeClr>
                </a:solidFill>
              </a:rPr>
              <a:t>The </a:t>
            </a:r>
            <a:r>
              <a:rPr lang="en-GB" i="1" dirty="0">
                <a:solidFill>
                  <a:schemeClr val="bg1">
                    <a:lumMod val="95000"/>
                  </a:schemeClr>
                </a:solidFill>
              </a:rPr>
              <a:t>build stage</a:t>
            </a:r>
            <a:r>
              <a:rPr lang="en-GB" dirty="0">
                <a:solidFill>
                  <a:schemeClr val="bg1">
                    <a:lumMod val="95000"/>
                  </a:schemeClr>
                </a:solidFill>
              </a:rPr>
              <a:t> </a:t>
            </a:r>
          </a:p>
          <a:p>
            <a:pPr lvl="1"/>
            <a:r>
              <a:rPr lang="en-GB" dirty="0">
                <a:solidFill>
                  <a:schemeClr val="bg1">
                    <a:lumMod val="95000"/>
                  </a:schemeClr>
                </a:solidFill>
              </a:rPr>
              <a:t>The </a:t>
            </a:r>
            <a:r>
              <a:rPr lang="en-GB" i="1" dirty="0">
                <a:solidFill>
                  <a:schemeClr val="bg1">
                    <a:lumMod val="95000"/>
                  </a:schemeClr>
                </a:solidFill>
              </a:rPr>
              <a:t>release stage</a:t>
            </a:r>
            <a:r>
              <a:rPr lang="en-GB" dirty="0">
                <a:solidFill>
                  <a:schemeClr val="bg1">
                    <a:lumMod val="95000"/>
                  </a:schemeClr>
                </a:solidFill>
              </a:rPr>
              <a:t> </a:t>
            </a:r>
          </a:p>
          <a:p>
            <a:pPr lvl="1"/>
            <a:r>
              <a:rPr lang="en-GB" dirty="0">
                <a:solidFill>
                  <a:schemeClr val="bg1">
                    <a:lumMod val="95000"/>
                  </a:schemeClr>
                </a:solidFill>
              </a:rPr>
              <a:t>The </a:t>
            </a:r>
            <a:r>
              <a:rPr lang="en-GB" i="1" dirty="0">
                <a:solidFill>
                  <a:schemeClr val="bg1">
                    <a:lumMod val="95000"/>
                  </a:schemeClr>
                </a:solidFill>
              </a:rPr>
              <a:t>run </a:t>
            </a:r>
            <a:r>
              <a:rPr lang="en-GB" dirty="0">
                <a:solidFill>
                  <a:schemeClr val="bg1">
                    <a:lumMod val="95000"/>
                  </a:schemeClr>
                </a:solidFill>
              </a:rPr>
              <a:t>stage</a:t>
            </a:r>
          </a:p>
          <a:p>
            <a:r>
              <a:rPr lang="en-GB" b="1" dirty="0">
                <a:solidFill>
                  <a:schemeClr val="bg1">
                    <a:lumMod val="95000"/>
                  </a:schemeClr>
                </a:solidFill>
              </a:rPr>
              <a:t>The twelve-factor app uses strict separation between the build, release, and run stages.</a:t>
            </a:r>
            <a:r>
              <a:rPr lang="en-GB" dirty="0">
                <a:solidFill>
                  <a:schemeClr val="bg1">
                    <a:lumMod val="95000"/>
                  </a:schemeClr>
                </a:solidFill>
              </a:rPr>
              <a:t> </a:t>
            </a:r>
          </a:p>
          <a:p>
            <a:r>
              <a:rPr lang="en-GB" dirty="0">
                <a:solidFill>
                  <a:schemeClr val="bg1">
                    <a:lumMod val="95000"/>
                  </a:schemeClr>
                </a:solidFill>
              </a:rPr>
              <a:t>For example, it is impossible to make changes to the code at runtime, since there is no way to propagate those changes back to the build stage.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lumMod val="95000"/>
                  </a:schemeClr>
                </a:solidFill>
              </a:rPr>
              <a:t>5 – </a:t>
            </a:r>
            <a:r>
              <a:rPr lang="en-GB" b="1" dirty="0">
                <a:solidFill>
                  <a:schemeClr val="bg1">
                    <a:lumMod val="95000"/>
                  </a:schemeClr>
                </a:solidFill>
              </a:rPr>
              <a:t>Build, release, run</a:t>
            </a:r>
            <a:endParaRPr lang="en-GB" dirty="0">
              <a:solidFill>
                <a:schemeClr val="bg1">
                  <a:lumMod val="95000"/>
                </a:schemeClr>
              </a:solidFill>
            </a:endParaRPr>
          </a:p>
        </p:txBody>
      </p:sp>
    </p:spTree>
    <p:extLst>
      <p:ext uri="{BB962C8B-B14F-4D97-AF65-F5344CB8AC3E}">
        <p14:creationId xmlns:p14="http://schemas.microsoft.com/office/powerpoint/2010/main" val="8369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3822192" cy="1344975"/>
          </a:xfrm>
        </p:spPr>
        <p:txBody>
          <a:bodyPr>
            <a:normAutofit/>
          </a:bodyPr>
          <a:lstStyle/>
          <a:p>
            <a:pPr>
              <a:buClr>
                <a:schemeClr val="accent1"/>
              </a:buClr>
            </a:pPr>
            <a:r>
              <a:rPr lang="en-GB" sz="3600">
                <a:solidFill>
                  <a:schemeClr val="bg1"/>
                </a:solidFill>
              </a:rPr>
              <a:t>5 – </a:t>
            </a:r>
            <a:r>
              <a:rPr lang="en-GB" sz="3600" b="1">
                <a:solidFill>
                  <a:schemeClr val="bg1"/>
                </a:solidFill>
              </a:rPr>
              <a:t>Build, release, run</a:t>
            </a:r>
            <a:endParaRPr lang="en-GB" sz="3600">
              <a:solidFill>
                <a:schemeClr val="bg1"/>
              </a:solidFill>
            </a:endParaRPr>
          </a:p>
        </p:txBody>
      </p:sp>
      <p:cxnSp>
        <p:nvCxnSpPr>
          <p:cNvPr id="17"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593610" y="2121763"/>
            <a:ext cx="3822192" cy="3773010"/>
          </a:xfrm>
        </p:spPr>
        <p:txBody>
          <a:bodyPr>
            <a:normAutofit/>
          </a:bodyPr>
          <a:lstStyle/>
          <a:p>
            <a:r>
              <a:rPr lang="en-GB" sz="1700" dirty="0">
                <a:solidFill>
                  <a:schemeClr val="bg1"/>
                </a:solidFill>
              </a:rPr>
              <a:t>A </a:t>
            </a:r>
            <a:r>
              <a:rPr lang="en-GB" sz="1700" dirty="0">
                <a:solidFill>
                  <a:schemeClr val="bg1"/>
                </a:solidFill>
                <a:hlinkClick r:id="rId2">
                  <a:extLst>
                    <a:ext uri="{A12FA001-AC4F-418D-AE19-62706E023703}">
                      <ahyp:hlinkClr xmlns:ahyp="http://schemas.microsoft.com/office/drawing/2018/hyperlinkcolor" val="tx"/>
                    </a:ext>
                  </a:extLst>
                </a:hlinkClick>
              </a:rPr>
              <a:t>codebase</a:t>
            </a:r>
            <a:r>
              <a:rPr lang="en-GB" sz="1700" dirty="0">
                <a:solidFill>
                  <a:schemeClr val="bg1"/>
                </a:solidFill>
              </a:rPr>
              <a:t> is transformed into a (non-development) deploy through three stages:</a:t>
            </a:r>
          </a:p>
          <a:p>
            <a:pPr lvl="1"/>
            <a:r>
              <a:rPr lang="en-GB" sz="1700" dirty="0">
                <a:solidFill>
                  <a:schemeClr val="bg1"/>
                </a:solidFill>
              </a:rPr>
              <a:t>The </a:t>
            </a:r>
            <a:r>
              <a:rPr lang="en-GB" sz="1700" i="1" dirty="0">
                <a:solidFill>
                  <a:schemeClr val="bg1"/>
                </a:solidFill>
              </a:rPr>
              <a:t>build stage</a:t>
            </a:r>
            <a:r>
              <a:rPr lang="en-GB" sz="1700" dirty="0">
                <a:solidFill>
                  <a:schemeClr val="bg1"/>
                </a:solidFill>
              </a:rPr>
              <a:t> </a:t>
            </a:r>
          </a:p>
          <a:p>
            <a:pPr lvl="1"/>
            <a:r>
              <a:rPr lang="en-GB" sz="1700" dirty="0">
                <a:solidFill>
                  <a:schemeClr val="bg1"/>
                </a:solidFill>
              </a:rPr>
              <a:t>The </a:t>
            </a:r>
            <a:r>
              <a:rPr lang="en-GB" sz="1700" i="1" dirty="0">
                <a:solidFill>
                  <a:schemeClr val="bg1"/>
                </a:solidFill>
              </a:rPr>
              <a:t>release stage</a:t>
            </a:r>
            <a:r>
              <a:rPr lang="en-GB" sz="1700" dirty="0">
                <a:solidFill>
                  <a:schemeClr val="bg1"/>
                </a:solidFill>
              </a:rPr>
              <a:t> </a:t>
            </a:r>
          </a:p>
          <a:p>
            <a:pPr lvl="1"/>
            <a:r>
              <a:rPr lang="en-GB" sz="1700" dirty="0">
                <a:solidFill>
                  <a:schemeClr val="bg1"/>
                </a:solidFill>
              </a:rPr>
              <a:t>The </a:t>
            </a:r>
            <a:r>
              <a:rPr lang="en-GB" sz="1700" i="1" dirty="0">
                <a:solidFill>
                  <a:schemeClr val="bg1"/>
                </a:solidFill>
              </a:rPr>
              <a:t>run </a:t>
            </a:r>
            <a:r>
              <a:rPr lang="en-GB" sz="1700" dirty="0">
                <a:solidFill>
                  <a:schemeClr val="bg1"/>
                </a:solidFill>
              </a:rPr>
              <a:t>stage</a:t>
            </a:r>
          </a:p>
          <a:p>
            <a:r>
              <a:rPr lang="en-GB" sz="1700" b="1" dirty="0">
                <a:solidFill>
                  <a:schemeClr val="bg1"/>
                </a:solidFill>
              </a:rPr>
              <a:t>The twelve-factor app uses strict separation between the build, release, and run stages.</a:t>
            </a:r>
            <a:r>
              <a:rPr lang="en-GB" sz="1700" dirty="0">
                <a:solidFill>
                  <a:schemeClr val="bg1"/>
                </a:solidFill>
              </a:rPr>
              <a:t> </a:t>
            </a:r>
          </a:p>
          <a:p>
            <a:r>
              <a:rPr lang="en-GB" sz="1700" dirty="0">
                <a:solidFill>
                  <a:schemeClr val="bg1"/>
                </a:solidFill>
              </a:rPr>
              <a:t>For example, it is impossible to make changes to the code at runtime, since there is no way to propagate those changes back to the build stage.</a:t>
            </a:r>
          </a:p>
        </p:txBody>
      </p:sp>
      <p:pic>
        <p:nvPicPr>
          <p:cNvPr id="4" name="Picture 3" descr="Diagram&#10;&#10;Description automatically generated">
            <a:extLst>
              <a:ext uri="{FF2B5EF4-FFF2-40B4-BE49-F238E27FC236}">
                <a16:creationId xmlns:a16="http://schemas.microsoft.com/office/drawing/2014/main" id="{90769997-08F0-F047-ACDF-64A3F7AEA73A}"/>
              </a:ext>
            </a:extLst>
          </p:cNvPr>
          <p:cNvPicPr>
            <a:picLocks noChangeAspect="1"/>
          </p:cNvPicPr>
          <p:nvPr/>
        </p:nvPicPr>
        <p:blipFill>
          <a:blip r:embed="rId3"/>
          <a:stretch>
            <a:fillRect/>
          </a:stretch>
        </p:blipFill>
        <p:spPr>
          <a:xfrm>
            <a:off x="5110716" y="1891766"/>
            <a:ext cx="6596652" cy="2919018"/>
          </a:xfrm>
          <a:prstGeom prst="rect">
            <a:avLst/>
          </a:prstGeom>
        </p:spPr>
      </p:pic>
    </p:spTree>
    <p:extLst>
      <p:ext uri="{BB962C8B-B14F-4D97-AF65-F5344CB8AC3E}">
        <p14:creationId xmlns:p14="http://schemas.microsoft.com/office/powerpoint/2010/main" val="177510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Execute the app as one or more stateless processes</a:t>
            </a:r>
          </a:p>
          <a:p>
            <a:r>
              <a:rPr lang="en-GB" b="1" dirty="0">
                <a:solidFill>
                  <a:schemeClr val="bg1">
                    <a:lumMod val="95000"/>
                  </a:schemeClr>
                </a:solidFill>
              </a:rPr>
              <a:t>Twelve-factor processes are stateless and </a:t>
            </a:r>
            <a:r>
              <a:rPr lang="en-GB" b="1" dirty="0">
                <a:solidFill>
                  <a:schemeClr val="bg1">
                    <a:lumMod val="95000"/>
                  </a:schemeClr>
                </a:solidFill>
                <a:hlinkClick r:id="rId2">
                  <a:extLst>
                    <a:ext uri="{A12FA001-AC4F-418D-AE19-62706E023703}">
                      <ahyp:hlinkClr xmlns:ahyp="http://schemas.microsoft.com/office/drawing/2018/hyperlinkcolor" val="tx"/>
                    </a:ext>
                  </a:extLst>
                </a:hlinkClick>
              </a:rPr>
              <a:t>share-nothing</a:t>
            </a:r>
            <a:r>
              <a:rPr lang="en-GB" b="1" dirty="0">
                <a:solidFill>
                  <a:schemeClr val="bg1">
                    <a:lumMod val="95000"/>
                  </a:schemeClr>
                </a:solidFill>
              </a:rPr>
              <a:t>.</a:t>
            </a:r>
            <a:r>
              <a:rPr lang="en-GB" dirty="0">
                <a:solidFill>
                  <a:schemeClr val="bg1">
                    <a:lumMod val="95000"/>
                  </a:schemeClr>
                </a:solidFill>
              </a:rPr>
              <a:t> Any data that needs to persist must be stored in a stateful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backing service</a:t>
            </a:r>
            <a:r>
              <a:rPr lang="en-GB" dirty="0">
                <a:solidFill>
                  <a:schemeClr val="bg1">
                    <a:lumMod val="95000"/>
                  </a:schemeClr>
                </a:solidFill>
              </a:rPr>
              <a:t>, typically a database.</a:t>
            </a:r>
          </a:p>
          <a:p>
            <a:r>
              <a:rPr lang="en-GB" dirty="0">
                <a:solidFill>
                  <a:schemeClr val="bg1">
                    <a:lumMod val="95000"/>
                  </a:schemeClr>
                </a:solidFill>
              </a:rPr>
              <a:t>The memory space or filesystem of the process can be used as a brief, single-transaction cache.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lumMod val="95000"/>
                  </a:schemeClr>
                </a:solidFill>
              </a:rPr>
              <a:t>6 – </a:t>
            </a:r>
            <a:r>
              <a:rPr lang="en-GB" b="1" dirty="0">
                <a:solidFill>
                  <a:schemeClr val="bg1">
                    <a:lumMod val="95000"/>
                  </a:schemeClr>
                </a:solidFill>
              </a:rPr>
              <a:t>Processes</a:t>
            </a:r>
            <a:endParaRPr lang="en-GB" dirty="0">
              <a:solidFill>
                <a:schemeClr val="bg1">
                  <a:lumMod val="95000"/>
                </a:schemeClr>
              </a:solidFill>
            </a:endParaRPr>
          </a:p>
        </p:txBody>
      </p:sp>
    </p:spTree>
    <p:extLst>
      <p:ext uri="{BB962C8B-B14F-4D97-AF65-F5344CB8AC3E}">
        <p14:creationId xmlns:p14="http://schemas.microsoft.com/office/powerpoint/2010/main" val="422559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Export services via port binding</a:t>
            </a:r>
          </a:p>
          <a:p>
            <a:r>
              <a:rPr lang="en-GB" b="1" dirty="0">
                <a:solidFill>
                  <a:schemeClr val="bg1">
                    <a:lumMod val="95000"/>
                  </a:schemeClr>
                </a:solidFill>
              </a:rPr>
              <a:t>The twelve-factor app is completely self-contained</a:t>
            </a:r>
            <a:r>
              <a:rPr lang="en-GB" dirty="0">
                <a:solidFill>
                  <a:schemeClr val="bg1">
                    <a:lumMod val="95000"/>
                  </a:schemeClr>
                </a:solidFill>
              </a:rPr>
              <a:t> and does not rely on runtime injection of a webserver into the execution environment to create a web-facing service. </a:t>
            </a:r>
          </a:p>
          <a:p>
            <a:r>
              <a:rPr lang="en-GB" dirty="0">
                <a:solidFill>
                  <a:schemeClr val="bg1">
                    <a:lumMod val="95000"/>
                  </a:schemeClr>
                </a:solidFill>
              </a:rPr>
              <a:t>The web app </a:t>
            </a:r>
            <a:r>
              <a:rPr lang="en-GB" b="1" dirty="0">
                <a:solidFill>
                  <a:schemeClr val="bg1">
                    <a:lumMod val="95000"/>
                  </a:schemeClr>
                </a:solidFill>
              </a:rPr>
              <a:t>exports HTTP as a service by binding to a port</a:t>
            </a:r>
            <a:r>
              <a:rPr lang="en-GB" dirty="0">
                <a:solidFill>
                  <a:schemeClr val="bg1">
                    <a:lumMod val="95000"/>
                  </a:schemeClr>
                </a:solidFill>
              </a:rPr>
              <a:t>, and listening to requests coming in on that port.</a:t>
            </a:r>
          </a:p>
          <a:p>
            <a:r>
              <a:rPr lang="en-GB" dirty="0">
                <a:solidFill>
                  <a:schemeClr val="bg1">
                    <a:lumMod val="95000"/>
                  </a:schemeClr>
                </a:solidFill>
              </a:rPr>
              <a:t>This is typically implemented by using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dependency declaration</a:t>
            </a:r>
            <a:r>
              <a:rPr lang="en-GB" dirty="0">
                <a:solidFill>
                  <a:schemeClr val="bg1">
                    <a:lumMod val="95000"/>
                  </a:schemeClr>
                </a:solidFill>
              </a:rPr>
              <a:t> to add a webserver library to the app, such as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Tornado</a:t>
            </a:r>
            <a:r>
              <a:rPr lang="en-GB" dirty="0">
                <a:solidFill>
                  <a:schemeClr val="bg1">
                    <a:lumMod val="95000"/>
                  </a:schemeClr>
                </a:solidFill>
              </a:rPr>
              <a:t> for Python,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Thin</a:t>
            </a:r>
            <a:r>
              <a:rPr lang="en-GB" dirty="0">
                <a:solidFill>
                  <a:schemeClr val="bg1">
                    <a:lumMod val="95000"/>
                  </a:schemeClr>
                </a:solidFill>
              </a:rPr>
              <a:t> for Ruby, or </a:t>
            </a:r>
            <a:r>
              <a:rPr lang="en-GB" dirty="0">
                <a:solidFill>
                  <a:schemeClr val="bg1">
                    <a:lumMod val="95000"/>
                  </a:schemeClr>
                </a:solidFill>
                <a:hlinkClick r:id="rId5">
                  <a:extLst>
                    <a:ext uri="{A12FA001-AC4F-418D-AE19-62706E023703}">
                      <ahyp:hlinkClr xmlns:ahyp="http://schemas.microsoft.com/office/drawing/2018/hyperlinkcolor" val="tx"/>
                    </a:ext>
                  </a:extLst>
                </a:hlinkClick>
              </a:rPr>
              <a:t>Jetty</a:t>
            </a:r>
            <a:r>
              <a:rPr lang="en-GB" dirty="0">
                <a:solidFill>
                  <a:schemeClr val="bg1">
                    <a:lumMod val="95000"/>
                  </a:schemeClr>
                </a:solidFill>
              </a:rPr>
              <a:t> for Java and other JVM-based languages.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lumMod val="95000"/>
                  </a:schemeClr>
                </a:solidFill>
              </a:rPr>
              <a:t>7 – </a:t>
            </a:r>
            <a:r>
              <a:rPr lang="en-GB" b="1" dirty="0">
                <a:solidFill>
                  <a:schemeClr val="bg1">
                    <a:lumMod val="95000"/>
                  </a:schemeClr>
                </a:solidFill>
              </a:rPr>
              <a:t>Port binding</a:t>
            </a:r>
            <a:endParaRPr lang="en-GB" dirty="0">
              <a:solidFill>
                <a:schemeClr val="bg1">
                  <a:lumMod val="95000"/>
                </a:schemeClr>
              </a:solidFill>
            </a:endParaRPr>
          </a:p>
        </p:txBody>
      </p:sp>
    </p:spTree>
    <p:extLst>
      <p:ext uri="{BB962C8B-B14F-4D97-AF65-F5344CB8AC3E}">
        <p14:creationId xmlns:p14="http://schemas.microsoft.com/office/powerpoint/2010/main" val="4787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5239512" cy="1344975"/>
          </a:xfrm>
        </p:spPr>
        <p:txBody>
          <a:bodyPr>
            <a:normAutofit/>
          </a:bodyPr>
          <a:lstStyle/>
          <a:p>
            <a:pPr>
              <a:buClr>
                <a:schemeClr val="accent1"/>
              </a:buClr>
            </a:pPr>
            <a:r>
              <a:rPr lang="en-GB" sz="4000">
                <a:solidFill>
                  <a:schemeClr val="bg1"/>
                </a:solidFill>
              </a:rPr>
              <a:t>8 – </a:t>
            </a:r>
            <a:r>
              <a:rPr lang="en-GB" sz="4000" b="1">
                <a:solidFill>
                  <a:schemeClr val="bg1"/>
                </a:solidFill>
              </a:rPr>
              <a:t>Concurrency</a:t>
            </a:r>
            <a:br>
              <a:rPr lang="en-GB" sz="4000" b="1">
                <a:solidFill>
                  <a:schemeClr val="bg1"/>
                </a:solidFill>
              </a:rPr>
            </a:br>
            <a:endParaRPr lang="en-GB" sz="4000">
              <a:solidFill>
                <a:schemeClr val="bg1"/>
              </a:solidFill>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593610" y="2121763"/>
            <a:ext cx="5235490" cy="3773010"/>
          </a:xfrm>
        </p:spPr>
        <p:txBody>
          <a:bodyPr>
            <a:normAutofit/>
          </a:bodyPr>
          <a:lstStyle/>
          <a:p>
            <a:r>
              <a:rPr lang="en-GB" sz="2000" dirty="0">
                <a:solidFill>
                  <a:schemeClr val="bg1"/>
                </a:solidFill>
              </a:rPr>
              <a:t>Scale out via the process model</a:t>
            </a:r>
          </a:p>
          <a:p>
            <a:r>
              <a:rPr lang="en-GB" sz="2000" b="1" dirty="0">
                <a:solidFill>
                  <a:schemeClr val="bg1"/>
                </a:solidFill>
              </a:rPr>
              <a:t>In the twelve-factor app, processes are a first class citizen.</a:t>
            </a:r>
            <a:r>
              <a:rPr lang="en-GB" sz="2000" dirty="0">
                <a:solidFill>
                  <a:schemeClr val="bg1"/>
                </a:solidFill>
              </a:rPr>
              <a:t> Processes in the twelve-factor app take strong cues from </a:t>
            </a:r>
            <a:r>
              <a:rPr lang="en-GB" sz="2000" dirty="0">
                <a:solidFill>
                  <a:schemeClr val="bg1"/>
                </a:solidFill>
                <a:hlinkClick r:id="rId2">
                  <a:extLst>
                    <a:ext uri="{A12FA001-AC4F-418D-AE19-62706E023703}">
                      <ahyp:hlinkClr xmlns:ahyp="http://schemas.microsoft.com/office/drawing/2018/hyperlinkcolor" val="tx"/>
                    </a:ext>
                  </a:extLst>
                </a:hlinkClick>
              </a:rPr>
              <a:t>the unix process model for running service daemons</a:t>
            </a:r>
            <a:r>
              <a:rPr lang="en-GB" sz="2000" dirty="0">
                <a:solidFill>
                  <a:schemeClr val="bg1"/>
                </a:solidFill>
              </a:rPr>
              <a:t>.</a:t>
            </a:r>
          </a:p>
          <a:p>
            <a:r>
              <a:rPr lang="en-GB" sz="2000" dirty="0">
                <a:solidFill>
                  <a:schemeClr val="bg1"/>
                </a:solidFill>
              </a:rPr>
              <a:t>The </a:t>
            </a:r>
            <a:r>
              <a:rPr lang="en-GB" sz="2000" dirty="0">
                <a:solidFill>
                  <a:schemeClr val="bg1"/>
                </a:solidFill>
                <a:hlinkClick r:id="rId3">
                  <a:extLst>
                    <a:ext uri="{A12FA001-AC4F-418D-AE19-62706E023703}">
                      <ahyp:hlinkClr xmlns:ahyp="http://schemas.microsoft.com/office/drawing/2018/hyperlinkcolor" val="tx"/>
                    </a:ext>
                  </a:extLst>
                </a:hlinkClick>
              </a:rPr>
              <a:t>share-nothing, horizontally partitionable nature of twelve-factor app processes</a:t>
            </a:r>
            <a:r>
              <a:rPr lang="en-GB" sz="2000" dirty="0">
                <a:solidFill>
                  <a:schemeClr val="bg1"/>
                </a:solidFill>
              </a:rPr>
              <a:t> means that adding more concurrency is a simple and reliable operation.</a:t>
            </a:r>
          </a:p>
        </p:txBody>
      </p:sp>
      <p:pic>
        <p:nvPicPr>
          <p:cNvPr id="4" name="Picture 3" descr="Diagram, text&#10;&#10;Description automatically generated">
            <a:extLst>
              <a:ext uri="{FF2B5EF4-FFF2-40B4-BE49-F238E27FC236}">
                <a16:creationId xmlns:a16="http://schemas.microsoft.com/office/drawing/2014/main" id="{D20947F6-ACF5-254D-87C6-C0A78628439F}"/>
              </a:ext>
            </a:extLst>
          </p:cNvPr>
          <p:cNvPicPr>
            <a:picLocks noChangeAspect="1"/>
          </p:cNvPicPr>
          <p:nvPr/>
        </p:nvPicPr>
        <p:blipFill>
          <a:blip r:embed="rId4"/>
          <a:stretch>
            <a:fillRect/>
          </a:stretch>
        </p:blipFill>
        <p:spPr>
          <a:xfrm>
            <a:off x="6580632" y="1127554"/>
            <a:ext cx="5126736" cy="4447442"/>
          </a:xfrm>
          <a:prstGeom prst="rect">
            <a:avLst/>
          </a:prstGeom>
        </p:spPr>
      </p:pic>
    </p:spTree>
    <p:extLst>
      <p:ext uri="{BB962C8B-B14F-4D97-AF65-F5344CB8AC3E}">
        <p14:creationId xmlns:p14="http://schemas.microsoft.com/office/powerpoint/2010/main" val="188521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Maximize robustness with fast </a:t>
            </a:r>
            <a:r>
              <a:rPr lang="en-GB" dirty="0" err="1">
                <a:solidFill>
                  <a:schemeClr val="bg1">
                    <a:lumMod val="95000"/>
                  </a:schemeClr>
                </a:solidFill>
              </a:rPr>
              <a:t>startup</a:t>
            </a:r>
            <a:r>
              <a:rPr lang="en-GB" dirty="0">
                <a:solidFill>
                  <a:schemeClr val="bg1">
                    <a:lumMod val="95000"/>
                  </a:schemeClr>
                </a:solidFill>
              </a:rPr>
              <a:t> and graceful shutdown</a:t>
            </a:r>
          </a:p>
          <a:p>
            <a:r>
              <a:rPr lang="en-GB" b="1" dirty="0">
                <a:solidFill>
                  <a:schemeClr val="bg1">
                    <a:lumMod val="95000"/>
                  </a:schemeClr>
                </a:solidFill>
              </a:rPr>
              <a:t>The twelve-factor app’s </a:t>
            </a:r>
            <a:r>
              <a:rPr lang="en-GB" b="1" dirty="0">
                <a:solidFill>
                  <a:schemeClr val="bg1">
                    <a:lumMod val="95000"/>
                  </a:schemeClr>
                </a:solidFill>
                <a:hlinkClick r:id="rId2">
                  <a:extLst>
                    <a:ext uri="{A12FA001-AC4F-418D-AE19-62706E023703}">
                      <ahyp:hlinkClr xmlns:ahyp="http://schemas.microsoft.com/office/drawing/2018/hyperlinkcolor" val="tx"/>
                    </a:ext>
                  </a:extLst>
                </a:hlinkClick>
              </a:rPr>
              <a:t>processes</a:t>
            </a:r>
            <a:r>
              <a:rPr lang="en-GB" b="1" dirty="0">
                <a:solidFill>
                  <a:schemeClr val="bg1">
                    <a:lumMod val="95000"/>
                  </a:schemeClr>
                </a:solidFill>
              </a:rPr>
              <a:t> are </a:t>
            </a:r>
            <a:r>
              <a:rPr lang="en-GB" b="1" i="1" dirty="0">
                <a:solidFill>
                  <a:schemeClr val="bg1">
                    <a:lumMod val="95000"/>
                  </a:schemeClr>
                </a:solidFill>
              </a:rPr>
              <a:t>disposable</a:t>
            </a:r>
            <a:r>
              <a:rPr lang="en-GB" b="1" dirty="0">
                <a:solidFill>
                  <a:schemeClr val="bg1">
                    <a:lumMod val="95000"/>
                  </a:schemeClr>
                </a:solidFill>
              </a:rPr>
              <a:t>, meaning they can be started or stopped at a moment’s notice.</a:t>
            </a:r>
            <a:r>
              <a:rPr lang="en-GB" dirty="0">
                <a:solidFill>
                  <a:schemeClr val="bg1">
                    <a:lumMod val="95000"/>
                  </a:schemeClr>
                </a:solidFill>
              </a:rPr>
              <a:t> </a:t>
            </a:r>
          </a:p>
          <a:p>
            <a:r>
              <a:rPr lang="en-GB" dirty="0">
                <a:solidFill>
                  <a:schemeClr val="bg1">
                    <a:lumMod val="95000"/>
                  </a:schemeClr>
                </a:solidFill>
              </a:rPr>
              <a:t>Processes should strive to </a:t>
            </a:r>
            <a:r>
              <a:rPr lang="en-GB" b="1" dirty="0">
                <a:solidFill>
                  <a:schemeClr val="bg1">
                    <a:lumMod val="95000"/>
                  </a:schemeClr>
                </a:solidFill>
              </a:rPr>
              <a:t>minimize </a:t>
            </a:r>
            <a:r>
              <a:rPr lang="en-GB" b="1" dirty="0" err="1">
                <a:solidFill>
                  <a:schemeClr val="bg1">
                    <a:lumMod val="95000"/>
                  </a:schemeClr>
                </a:solidFill>
              </a:rPr>
              <a:t>startup</a:t>
            </a:r>
            <a:r>
              <a:rPr lang="en-GB" b="1" dirty="0">
                <a:solidFill>
                  <a:schemeClr val="bg1">
                    <a:lumMod val="95000"/>
                  </a:schemeClr>
                </a:solidFill>
              </a:rPr>
              <a:t> time</a:t>
            </a:r>
            <a:r>
              <a:rPr lang="en-GB" dirty="0">
                <a:solidFill>
                  <a:schemeClr val="bg1">
                    <a:lumMod val="95000"/>
                  </a:schemeClr>
                </a:solidFill>
              </a:rPr>
              <a:t>. </a:t>
            </a:r>
          </a:p>
          <a:p>
            <a:r>
              <a:rPr lang="en-GB" dirty="0">
                <a:solidFill>
                  <a:schemeClr val="bg1">
                    <a:lumMod val="95000"/>
                  </a:schemeClr>
                </a:solidFill>
              </a:rPr>
              <a:t>Processes </a:t>
            </a:r>
            <a:r>
              <a:rPr lang="en-GB" b="1" dirty="0">
                <a:solidFill>
                  <a:schemeClr val="bg1">
                    <a:lumMod val="95000"/>
                  </a:schemeClr>
                </a:solidFill>
              </a:rPr>
              <a:t>shut down gracefully when they receive a </a:t>
            </a:r>
            <a:r>
              <a:rPr lang="en-GB" b="1" dirty="0">
                <a:solidFill>
                  <a:schemeClr val="bg1">
                    <a:lumMod val="95000"/>
                  </a:schemeClr>
                </a:solidFill>
                <a:hlinkClick r:id="rId3">
                  <a:extLst>
                    <a:ext uri="{A12FA001-AC4F-418D-AE19-62706E023703}">
                      <ahyp:hlinkClr xmlns:ahyp="http://schemas.microsoft.com/office/drawing/2018/hyperlinkcolor" val="tx"/>
                    </a:ext>
                  </a:extLst>
                </a:hlinkClick>
              </a:rPr>
              <a:t>SIGTERM</a:t>
            </a:r>
            <a:r>
              <a:rPr lang="en-GB" dirty="0">
                <a:solidFill>
                  <a:schemeClr val="bg1">
                    <a:lumMod val="95000"/>
                  </a:schemeClr>
                </a:solidFill>
              </a:rPr>
              <a:t>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9 – </a:t>
            </a:r>
            <a:r>
              <a:rPr lang="en-GB" b="1" dirty="0">
                <a:solidFill>
                  <a:schemeClr val="bg1">
                    <a:lumMod val="95000"/>
                  </a:schemeClr>
                </a:solidFill>
              </a:rPr>
              <a:t>Disposability</a:t>
            </a:r>
          </a:p>
        </p:txBody>
      </p:sp>
    </p:spTree>
    <p:extLst>
      <p:ext uri="{BB962C8B-B14F-4D97-AF65-F5344CB8AC3E}">
        <p14:creationId xmlns:p14="http://schemas.microsoft.com/office/powerpoint/2010/main" val="391089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Keep development, staging, and production as similar as possible</a:t>
            </a:r>
          </a:p>
          <a:p>
            <a:r>
              <a:rPr lang="en-GB" b="1" dirty="0">
                <a:solidFill>
                  <a:schemeClr val="bg1">
                    <a:lumMod val="95000"/>
                  </a:schemeClr>
                </a:solidFill>
              </a:rPr>
              <a:t>The twelve-factor app is designed for </a:t>
            </a:r>
            <a:r>
              <a:rPr lang="en-GB" b="1" dirty="0">
                <a:solidFill>
                  <a:schemeClr val="bg1">
                    <a:lumMod val="95000"/>
                  </a:schemeClr>
                </a:solidFill>
                <a:hlinkClick r:id="rId2">
                  <a:extLst>
                    <a:ext uri="{A12FA001-AC4F-418D-AE19-62706E023703}">
                      <ahyp:hlinkClr xmlns:ahyp="http://schemas.microsoft.com/office/drawing/2018/hyperlinkcolor" val="tx"/>
                    </a:ext>
                  </a:extLst>
                </a:hlinkClick>
              </a:rPr>
              <a:t>continuous deployment</a:t>
            </a:r>
            <a:r>
              <a:rPr lang="en-GB" b="1" dirty="0">
                <a:solidFill>
                  <a:schemeClr val="bg1">
                    <a:lumMod val="95000"/>
                  </a:schemeClr>
                </a:solidFill>
              </a:rPr>
              <a:t> by keeping the gap between development and production small.</a:t>
            </a:r>
            <a:r>
              <a:rPr lang="en-GB" dirty="0">
                <a:solidFill>
                  <a:schemeClr val="bg1">
                    <a:lumMod val="95000"/>
                  </a:schemeClr>
                </a:solidFill>
              </a:rPr>
              <a:t> Looking at the three gaps described above:</a:t>
            </a:r>
          </a:p>
          <a:p>
            <a:pPr lvl="1"/>
            <a:r>
              <a:rPr lang="en-GB" dirty="0">
                <a:solidFill>
                  <a:schemeClr val="bg1">
                    <a:lumMod val="95000"/>
                  </a:schemeClr>
                </a:solidFill>
              </a:rPr>
              <a:t>Make the time gap small: a developer may write code and have it deployed hours or even just minutes later.</a:t>
            </a:r>
          </a:p>
          <a:p>
            <a:pPr lvl="1"/>
            <a:r>
              <a:rPr lang="en-GB" dirty="0">
                <a:solidFill>
                  <a:schemeClr val="bg1">
                    <a:lumMod val="95000"/>
                  </a:schemeClr>
                </a:solidFill>
              </a:rPr>
              <a:t>Make the personnel gap small: developers who wrote code are closely involved in deploying it and watching its </a:t>
            </a:r>
            <a:r>
              <a:rPr lang="en-GB" dirty="0" err="1">
                <a:solidFill>
                  <a:schemeClr val="bg1">
                    <a:lumMod val="95000"/>
                  </a:schemeClr>
                </a:solidFill>
              </a:rPr>
              <a:t>behavior</a:t>
            </a:r>
            <a:r>
              <a:rPr lang="en-GB" dirty="0">
                <a:solidFill>
                  <a:schemeClr val="bg1">
                    <a:lumMod val="95000"/>
                  </a:schemeClr>
                </a:solidFill>
              </a:rPr>
              <a:t> in production.</a:t>
            </a:r>
          </a:p>
          <a:p>
            <a:pPr lvl="1"/>
            <a:r>
              <a:rPr lang="en-GB" dirty="0">
                <a:solidFill>
                  <a:schemeClr val="bg1">
                    <a:lumMod val="95000"/>
                  </a:schemeClr>
                </a:solidFill>
              </a:rPr>
              <a:t>Make the tools gap small: keep development and production as similar as possible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10 – </a:t>
            </a:r>
            <a:r>
              <a:rPr lang="en-GB" b="1" dirty="0">
                <a:solidFill>
                  <a:schemeClr val="bg1">
                    <a:lumMod val="95000"/>
                  </a:schemeClr>
                </a:solidFill>
              </a:rPr>
              <a:t>Dev/prod parity</a:t>
            </a:r>
          </a:p>
        </p:txBody>
      </p:sp>
    </p:spTree>
    <p:extLst>
      <p:ext uri="{BB962C8B-B14F-4D97-AF65-F5344CB8AC3E}">
        <p14:creationId xmlns:p14="http://schemas.microsoft.com/office/powerpoint/2010/main" val="192533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566E757-BB55-E244-90E7-3DF0E04CF53E}"/>
              </a:ext>
            </a:extLst>
          </p:cNvPr>
          <p:cNvGraphicFramePr>
            <a:graphicFrameLocks noGrp="1"/>
          </p:cNvGraphicFramePr>
          <p:nvPr>
            <p:ph idx="1"/>
            <p:extLst>
              <p:ext uri="{D42A27DB-BD31-4B8C-83A1-F6EECF244321}">
                <p14:modId xmlns:p14="http://schemas.microsoft.com/office/powerpoint/2010/main" val="831015629"/>
              </p:ext>
            </p:extLst>
          </p:nvPr>
        </p:nvGraphicFramePr>
        <p:xfrm>
          <a:off x="838200" y="1825624"/>
          <a:ext cx="9354672" cy="3176681"/>
        </p:xfrm>
        <a:graphic>
          <a:graphicData uri="http://schemas.openxmlformats.org/drawingml/2006/table">
            <a:tbl>
              <a:tblPr firstRow="1" bandRow="1">
                <a:tableStyleId>{5C22544A-7EE6-4342-B048-85BDC9FD1C3A}</a:tableStyleId>
              </a:tblPr>
              <a:tblGrid>
                <a:gridCol w="2338668">
                  <a:extLst>
                    <a:ext uri="{9D8B030D-6E8A-4147-A177-3AD203B41FA5}">
                      <a16:colId xmlns:a16="http://schemas.microsoft.com/office/drawing/2014/main" val="3856937059"/>
                    </a:ext>
                  </a:extLst>
                </a:gridCol>
                <a:gridCol w="3170144">
                  <a:extLst>
                    <a:ext uri="{9D8B030D-6E8A-4147-A177-3AD203B41FA5}">
                      <a16:colId xmlns:a16="http://schemas.microsoft.com/office/drawing/2014/main" val="2580416303"/>
                    </a:ext>
                  </a:extLst>
                </a:gridCol>
                <a:gridCol w="3200400">
                  <a:extLst>
                    <a:ext uri="{9D8B030D-6E8A-4147-A177-3AD203B41FA5}">
                      <a16:colId xmlns:a16="http://schemas.microsoft.com/office/drawing/2014/main" val="2054584678"/>
                    </a:ext>
                  </a:extLst>
                </a:gridCol>
                <a:gridCol w="645460">
                  <a:extLst>
                    <a:ext uri="{9D8B030D-6E8A-4147-A177-3AD203B41FA5}">
                      <a16:colId xmlns:a16="http://schemas.microsoft.com/office/drawing/2014/main" val="2948839548"/>
                    </a:ext>
                  </a:extLst>
                </a:gridCol>
              </a:tblGrid>
              <a:tr h="510788">
                <a:tc>
                  <a:txBody>
                    <a:bodyPr/>
                    <a:lstStyle/>
                    <a:p>
                      <a:endParaRPr lang="en-PL" dirty="0">
                        <a:effectLst/>
                      </a:endParaRPr>
                    </a:p>
                  </a:txBody>
                  <a:tcPr marL="406400" marR="152400" marB="50800" anchor="ctr"/>
                </a:tc>
                <a:tc>
                  <a:txBody>
                    <a:bodyPr/>
                    <a:lstStyle/>
                    <a:p>
                      <a:r>
                        <a:rPr lang="en-GB">
                          <a:effectLst/>
                        </a:rPr>
                        <a:t>Traditional app</a:t>
                      </a:r>
                    </a:p>
                  </a:txBody>
                  <a:tcPr marL="406400" marR="152400" marB="50800" anchor="ctr"/>
                </a:tc>
                <a:tc>
                  <a:txBody>
                    <a:bodyPr/>
                    <a:lstStyle/>
                    <a:p>
                      <a:r>
                        <a:rPr lang="en-GB">
                          <a:effectLst/>
                        </a:rPr>
                        <a:t>Twelve-factor app</a:t>
                      </a:r>
                    </a:p>
                  </a:txBody>
                  <a:tcPr marL="406400" marR="152400" marB="50800" anchor="ctr"/>
                </a:tc>
                <a:tc>
                  <a:txBody>
                    <a:bodyPr/>
                    <a:lstStyle/>
                    <a:p>
                      <a:endParaRPr lang="en-GB" dirty="0"/>
                    </a:p>
                  </a:txBody>
                  <a:tcPr/>
                </a:tc>
                <a:extLst>
                  <a:ext uri="{0D108BD9-81ED-4DB2-BD59-A6C34878D82A}">
                    <a16:rowId xmlns:a16="http://schemas.microsoft.com/office/drawing/2014/main" val="1084678495"/>
                  </a:ext>
                </a:extLst>
              </a:tr>
              <a:tr h="888631">
                <a:tc>
                  <a:txBody>
                    <a:bodyPr/>
                    <a:lstStyle/>
                    <a:p>
                      <a:r>
                        <a:rPr lang="en-GB" b="1" dirty="0">
                          <a:effectLst/>
                        </a:rPr>
                        <a:t>Time between deploys</a:t>
                      </a:r>
                    </a:p>
                  </a:txBody>
                  <a:tcPr marL="406400" marR="152400" marB="50800" anchor="ctr"/>
                </a:tc>
                <a:tc>
                  <a:txBody>
                    <a:bodyPr/>
                    <a:lstStyle/>
                    <a:p>
                      <a:r>
                        <a:rPr lang="en-GB">
                          <a:effectLst/>
                        </a:rPr>
                        <a:t>Weeks</a:t>
                      </a:r>
                    </a:p>
                  </a:txBody>
                  <a:tcPr marL="406400" marR="152400" marB="50800" anchor="ctr"/>
                </a:tc>
                <a:tc>
                  <a:txBody>
                    <a:bodyPr/>
                    <a:lstStyle/>
                    <a:p>
                      <a:r>
                        <a:rPr lang="en-GB">
                          <a:effectLst/>
                        </a:rPr>
                        <a:t>Hours</a:t>
                      </a:r>
                    </a:p>
                  </a:txBody>
                  <a:tcPr marL="406400" marR="152400" marB="50800" anchor="ctr"/>
                </a:tc>
                <a:tc>
                  <a:txBody>
                    <a:bodyPr/>
                    <a:lstStyle/>
                    <a:p>
                      <a:endParaRPr lang="en-GB" dirty="0"/>
                    </a:p>
                  </a:txBody>
                  <a:tcPr/>
                </a:tc>
                <a:extLst>
                  <a:ext uri="{0D108BD9-81ED-4DB2-BD59-A6C34878D82A}">
                    <a16:rowId xmlns:a16="http://schemas.microsoft.com/office/drawing/2014/main" val="2512216974"/>
                  </a:ext>
                </a:extLst>
              </a:tr>
              <a:tr h="888631">
                <a:tc>
                  <a:txBody>
                    <a:bodyPr/>
                    <a:lstStyle/>
                    <a:p>
                      <a:r>
                        <a:rPr lang="en-GB" b="1" dirty="0">
                          <a:effectLst/>
                        </a:rPr>
                        <a:t>Code authors vs code deployers</a:t>
                      </a:r>
                    </a:p>
                  </a:txBody>
                  <a:tcPr marL="406400" marR="152400" marB="50800" anchor="ctr"/>
                </a:tc>
                <a:tc>
                  <a:txBody>
                    <a:bodyPr/>
                    <a:lstStyle/>
                    <a:p>
                      <a:r>
                        <a:rPr lang="en-GB">
                          <a:effectLst/>
                        </a:rPr>
                        <a:t>Different people</a:t>
                      </a:r>
                    </a:p>
                  </a:txBody>
                  <a:tcPr marL="406400" marR="152400" marB="50800" anchor="ctr"/>
                </a:tc>
                <a:tc>
                  <a:txBody>
                    <a:bodyPr/>
                    <a:lstStyle/>
                    <a:p>
                      <a:r>
                        <a:rPr lang="en-GB">
                          <a:effectLst/>
                        </a:rPr>
                        <a:t>Same people</a:t>
                      </a:r>
                    </a:p>
                  </a:txBody>
                  <a:tcPr marL="406400" marR="152400" marB="50800" anchor="ctr"/>
                </a:tc>
                <a:tc>
                  <a:txBody>
                    <a:bodyPr/>
                    <a:lstStyle/>
                    <a:p>
                      <a:endParaRPr lang="en-GB"/>
                    </a:p>
                  </a:txBody>
                  <a:tcPr/>
                </a:tc>
                <a:extLst>
                  <a:ext uri="{0D108BD9-81ED-4DB2-BD59-A6C34878D82A}">
                    <a16:rowId xmlns:a16="http://schemas.microsoft.com/office/drawing/2014/main" val="3012996889"/>
                  </a:ext>
                </a:extLst>
              </a:tr>
              <a:tr h="888631">
                <a:tc>
                  <a:txBody>
                    <a:bodyPr/>
                    <a:lstStyle/>
                    <a:p>
                      <a:r>
                        <a:rPr lang="en-GB" b="1" dirty="0">
                          <a:effectLst/>
                        </a:rPr>
                        <a:t>Dev vs production environments</a:t>
                      </a:r>
                    </a:p>
                  </a:txBody>
                  <a:tcPr marL="406400" marR="152400" marB="50800" anchor="ctr"/>
                </a:tc>
                <a:tc>
                  <a:txBody>
                    <a:bodyPr/>
                    <a:lstStyle/>
                    <a:p>
                      <a:r>
                        <a:rPr lang="en-GB">
                          <a:effectLst/>
                        </a:rPr>
                        <a:t>Divergent</a:t>
                      </a:r>
                    </a:p>
                  </a:txBody>
                  <a:tcPr marL="406400" marR="152400" marB="50800" anchor="ctr"/>
                </a:tc>
                <a:tc>
                  <a:txBody>
                    <a:bodyPr/>
                    <a:lstStyle/>
                    <a:p>
                      <a:r>
                        <a:rPr lang="en-GB" dirty="0">
                          <a:effectLst/>
                        </a:rPr>
                        <a:t>As similar as possible</a:t>
                      </a:r>
                    </a:p>
                  </a:txBody>
                  <a:tcPr marL="406400" marR="152400" marB="50800" anchor="ctr"/>
                </a:tc>
                <a:tc>
                  <a:txBody>
                    <a:bodyPr/>
                    <a:lstStyle/>
                    <a:p>
                      <a:endParaRPr lang="en-GB" dirty="0"/>
                    </a:p>
                  </a:txBody>
                  <a:tcPr/>
                </a:tc>
                <a:extLst>
                  <a:ext uri="{0D108BD9-81ED-4DB2-BD59-A6C34878D82A}">
                    <a16:rowId xmlns:a16="http://schemas.microsoft.com/office/drawing/2014/main" val="3221005980"/>
                  </a:ext>
                </a:extLst>
              </a:tr>
            </a:tbl>
          </a:graphicData>
        </a:graphic>
      </p:graphicFrame>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10 – </a:t>
            </a:r>
            <a:r>
              <a:rPr lang="en-GB" b="1" dirty="0">
                <a:solidFill>
                  <a:schemeClr val="bg1">
                    <a:lumMod val="95000"/>
                  </a:schemeClr>
                </a:solidFill>
              </a:rPr>
              <a:t>Dev/prod parity</a:t>
            </a:r>
          </a:p>
        </p:txBody>
      </p:sp>
    </p:spTree>
    <p:extLst>
      <p:ext uri="{BB962C8B-B14F-4D97-AF65-F5344CB8AC3E}">
        <p14:creationId xmlns:p14="http://schemas.microsoft.com/office/powerpoint/2010/main" val="222732634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11 – </a:t>
            </a:r>
            <a:r>
              <a:rPr lang="en-GB" b="1" dirty="0">
                <a:solidFill>
                  <a:schemeClr val="bg1">
                    <a:lumMod val="95000"/>
                  </a:schemeClr>
                </a:solidFill>
              </a:rPr>
              <a:t>Logs</a:t>
            </a:r>
          </a:p>
        </p:txBody>
      </p:sp>
      <p:sp>
        <p:nvSpPr>
          <p:cNvPr id="4" name="Content Placeholder 3">
            <a:extLst>
              <a:ext uri="{FF2B5EF4-FFF2-40B4-BE49-F238E27FC236}">
                <a16:creationId xmlns:a16="http://schemas.microsoft.com/office/drawing/2014/main" id="{DE1E2861-52EA-C749-8C41-1FC1521FBE39}"/>
              </a:ext>
            </a:extLst>
          </p:cNvPr>
          <p:cNvSpPr>
            <a:spLocks noGrp="1"/>
          </p:cNvSpPr>
          <p:nvPr>
            <p:ph idx="1"/>
          </p:nvPr>
        </p:nvSpPr>
        <p:spPr/>
        <p:txBody>
          <a:bodyPr/>
          <a:lstStyle/>
          <a:p>
            <a:r>
              <a:rPr lang="en-GB" dirty="0">
                <a:solidFill>
                  <a:schemeClr val="bg1">
                    <a:lumMod val="95000"/>
                  </a:schemeClr>
                </a:solidFill>
              </a:rPr>
              <a:t>Treat logs as event streams</a:t>
            </a:r>
          </a:p>
          <a:p>
            <a:r>
              <a:rPr lang="en-GB" b="1" dirty="0">
                <a:solidFill>
                  <a:schemeClr val="bg1">
                    <a:lumMod val="95000"/>
                  </a:schemeClr>
                </a:solidFill>
              </a:rPr>
              <a:t>A twelve-factor app never concerns itself with routing or storage of its output stream.</a:t>
            </a:r>
          </a:p>
          <a:p>
            <a:r>
              <a:rPr lang="en-GB" dirty="0">
                <a:solidFill>
                  <a:schemeClr val="bg1">
                    <a:lumMod val="95000"/>
                  </a:schemeClr>
                </a:solidFill>
              </a:rPr>
              <a:t>It should not attempt to write to or manage logfiles. Instead, each running process writes its event stream, unbuffered, to </a:t>
            </a:r>
            <a:r>
              <a:rPr lang="en-GB" dirty="0" err="1">
                <a:solidFill>
                  <a:schemeClr val="bg1">
                    <a:lumMod val="95000"/>
                  </a:schemeClr>
                </a:solidFill>
              </a:rPr>
              <a:t>stdout</a:t>
            </a:r>
            <a:r>
              <a:rPr lang="en-GB" dirty="0">
                <a:solidFill>
                  <a:schemeClr val="bg1">
                    <a:lumMod val="95000"/>
                  </a:schemeClr>
                </a:solidFill>
              </a:rPr>
              <a:t>. </a:t>
            </a:r>
          </a:p>
          <a:p>
            <a:r>
              <a:rPr lang="en-GB" dirty="0">
                <a:solidFill>
                  <a:schemeClr val="bg1">
                    <a:lumMod val="95000"/>
                  </a:schemeClr>
                </a:solidFill>
              </a:rPr>
              <a:t>The event stream for an app can be routed to a file, or watched via </a:t>
            </a:r>
            <a:r>
              <a:rPr lang="en-GB" dirty="0" err="1">
                <a:solidFill>
                  <a:schemeClr val="bg1">
                    <a:lumMod val="95000"/>
                  </a:schemeClr>
                </a:solidFill>
              </a:rPr>
              <a:t>realtime</a:t>
            </a:r>
            <a:r>
              <a:rPr lang="en-GB" dirty="0">
                <a:solidFill>
                  <a:schemeClr val="bg1">
                    <a:lumMod val="95000"/>
                  </a:schemeClr>
                </a:solidFill>
              </a:rPr>
              <a:t> tail in a terminal. Most significantly, the stream can be sent to a log indexing and analysis system such as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Splunk</a:t>
            </a:r>
            <a:r>
              <a:rPr lang="en-GB" dirty="0">
                <a:solidFill>
                  <a:schemeClr val="bg1">
                    <a:lumMod val="95000"/>
                  </a:schemeClr>
                </a:solidFill>
              </a:rPr>
              <a:t>,</a:t>
            </a:r>
          </a:p>
        </p:txBody>
      </p:sp>
    </p:spTree>
    <p:extLst>
      <p:ext uri="{BB962C8B-B14F-4D97-AF65-F5344CB8AC3E}">
        <p14:creationId xmlns:p14="http://schemas.microsoft.com/office/powerpoint/2010/main" val="210065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pPr marL="0" indent="0">
              <a:buNone/>
            </a:pPr>
            <a:r>
              <a:rPr lang="en-GB" sz="3200" dirty="0"/>
              <a:t>But with monoliths, you can get away without having to do them. There is the "login to server, clone, run some commands, start a stupid </a:t>
            </a:r>
            <a:r>
              <a:rPr lang="en-GB" sz="3200" dirty="0" err="1"/>
              <a:t>nohup</a:t>
            </a:r>
            <a:r>
              <a:rPr lang="en-GB" sz="3200" dirty="0"/>
              <a:t> daemon and run </a:t>
            </a:r>
            <a:r>
              <a:rPr lang="en-GB" sz="3200" dirty="0" err="1"/>
              <a:t>ps</a:t>
            </a:r>
            <a:r>
              <a:rPr lang="en-GB" sz="3200" dirty="0"/>
              <a:t>/top/tail to monitor" way. But with microservices, your average engineering standards have to be really high. Its not enough if you have good developers. </a:t>
            </a:r>
            <a:r>
              <a:rPr lang="en-GB" sz="3200" b="1" dirty="0"/>
              <a:t>You need great engineers.</a:t>
            </a:r>
          </a:p>
          <a:p>
            <a:endParaRPr lang="en-GB" sz="3200" dirty="0"/>
          </a:p>
          <a:p>
            <a:endParaRPr lang="en-GB" sz="3200" dirty="0"/>
          </a:p>
          <a:p>
            <a:endParaRPr lang="en-GB" sz="3200" dirty="0"/>
          </a:p>
          <a:p>
            <a:endParaRPr lang="en-GB" sz="3200" dirty="0"/>
          </a:p>
        </p:txBody>
      </p:sp>
    </p:spTree>
    <p:extLst>
      <p:ext uri="{BB962C8B-B14F-4D97-AF65-F5344CB8AC3E}">
        <p14:creationId xmlns:p14="http://schemas.microsoft.com/office/powerpoint/2010/main" val="10044944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12 – </a:t>
            </a:r>
            <a:r>
              <a:rPr lang="en-GB" b="1" dirty="0">
                <a:solidFill>
                  <a:schemeClr val="bg1">
                    <a:lumMod val="95000"/>
                  </a:schemeClr>
                </a:solidFill>
              </a:rPr>
              <a:t>Admin processes</a:t>
            </a:r>
          </a:p>
        </p:txBody>
      </p:sp>
      <p:sp>
        <p:nvSpPr>
          <p:cNvPr id="4" name="Content Placeholder 3">
            <a:extLst>
              <a:ext uri="{FF2B5EF4-FFF2-40B4-BE49-F238E27FC236}">
                <a16:creationId xmlns:a16="http://schemas.microsoft.com/office/drawing/2014/main" id="{DE1E2861-52EA-C749-8C41-1FC1521FBE39}"/>
              </a:ext>
            </a:extLst>
          </p:cNvPr>
          <p:cNvSpPr>
            <a:spLocks noGrp="1"/>
          </p:cNvSpPr>
          <p:nvPr>
            <p:ph idx="1"/>
          </p:nvPr>
        </p:nvSpPr>
        <p:spPr/>
        <p:txBody>
          <a:bodyPr>
            <a:normAutofit fontScale="92500" lnSpcReduction="10000"/>
          </a:bodyPr>
          <a:lstStyle/>
          <a:p>
            <a:r>
              <a:rPr lang="en-GB" dirty="0">
                <a:solidFill>
                  <a:schemeClr val="bg1">
                    <a:lumMod val="95000"/>
                  </a:schemeClr>
                </a:solidFill>
              </a:rPr>
              <a:t>Run admin/management tasks as one-off processes</a:t>
            </a:r>
          </a:p>
          <a:p>
            <a:pPr lvl="1"/>
            <a:r>
              <a:rPr lang="en-GB" dirty="0">
                <a:solidFill>
                  <a:schemeClr val="bg1">
                    <a:lumMod val="95000"/>
                  </a:schemeClr>
                </a:solidFill>
              </a:rPr>
              <a:t>Running database migrations</a:t>
            </a:r>
          </a:p>
          <a:p>
            <a:pPr lvl="1"/>
            <a:r>
              <a:rPr lang="en-GB" dirty="0">
                <a:solidFill>
                  <a:schemeClr val="bg1">
                    <a:lumMod val="95000"/>
                  </a:schemeClr>
                </a:solidFill>
              </a:rPr>
              <a:t>Running a console to run arbitrary code or inspect the app’s models against the live database. </a:t>
            </a:r>
          </a:p>
          <a:p>
            <a:pPr lvl="1"/>
            <a:r>
              <a:rPr lang="en-GB" dirty="0">
                <a:solidFill>
                  <a:schemeClr val="bg1">
                    <a:lumMod val="95000"/>
                  </a:schemeClr>
                </a:solidFill>
              </a:rPr>
              <a:t>Running one-time scripts committed into the app’s repo</a:t>
            </a:r>
          </a:p>
          <a:p>
            <a:r>
              <a:rPr lang="en-GB" dirty="0">
                <a:solidFill>
                  <a:schemeClr val="bg1">
                    <a:lumMod val="95000"/>
                  </a:schemeClr>
                </a:solidFill>
              </a:rPr>
              <a:t>One-off admin processes should be run in an identical environment as the regular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long-running processes</a:t>
            </a:r>
            <a:r>
              <a:rPr lang="en-GB" dirty="0">
                <a:solidFill>
                  <a:schemeClr val="bg1">
                    <a:lumMod val="95000"/>
                  </a:schemeClr>
                </a:solidFill>
              </a:rPr>
              <a:t> of the app. </a:t>
            </a:r>
          </a:p>
          <a:p>
            <a:r>
              <a:rPr lang="en-GB" dirty="0">
                <a:solidFill>
                  <a:schemeClr val="bg1">
                    <a:lumMod val="95000"/>
                  </a:schemeClr>
                </a:solidFill>
              </a:rPr>
              <a:t>They run against a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release</a:t>
            </a:r>
            <a:r>
              <a:rPr lang="en-GB" dirty="0">
                <a:solidFill>
                  <a:schemeClr val="bg1">
                    <a:lumMod val="95000"/>
                  </a:schemeClr>
                </a:solidFill>
              </a:rPr>
              <a:t>, using the same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codebase</a:t>
            </a:r>
            <a:r>
              <a:rPr lang="en-GB" dirty="0">
                <a:solidFill>
                  <a:schemeClr val="bg1">
                    <a:lumMod val="95000"/>
                  </a:schemeClr>
                </a:solidFill>
              </a:rPr>
              <a:t> and </a:t>
            </a:r>
            <a:r>
              <a:rPr lang="en-GB" dirty="0">
                <a:solidFill>
                  <a:schemeClr val="bg1">
                    <a:lumMod val="95000"/>
                  </a:schemeClr>
                </a:solidFill>
                <a:hlinkClick r:id="rId5">
                  <a:extLst>
                    <a:ext uri="{A12FA001-AC4F-418D-AE19-62706E023703}">
                      <ahyp:hlinkClr xmlns:ahyp="http://schemas.microsoft.com/office/drawing/2018/hyperlinkcolor" val="tx"/>
                    </a:ext>
                  </a:extLst>
                </a:hlinkClick>
              </a:rPr>
              <a:t>config</a:t>
            </a:r>
            <a:r>
              <a:rPr lang="en-GB" dirty="0">
                <a:solidFill>
                  <a:schemeClr val="bg1">
                    <a:lumMod val="95000"/>
                  </a:schemeClr>
                </a:solidFill>
              </a:rPr>
              <a:t> as any process run against that release. </a:t>
            </a:r>
          </a:p>
          <a:p>
            <a:r>
              <a:rPr lang="en-GB" dirty="0">
                <a:solidFill>
                  <a:schemeClr val="bg1">
                    <a:lumMod val="95000"/>
                  </a:schemeClr>
                </a:solidFill>
              </a:rPr>
              <a:t>Admin code must ship with application code to avoid synchronization issues.</a:t>
            </a:r>
            <a:br>
              <a:rPr lang="en-GB" dirty="0">
                <a:solidFill>
                  <a:schemeClr val="bg1">
                    <a:lumMod val="95000"/>
                  </a:schemeClr>
                </a:solidFill>
              </a:rPr>
            </a:br>
            <a:endParaRPr lang="en-GB" dirty="0">
              <a:solidFill>
                <a:schemeClr val="bg1">
                  <a:lumMod val="95000"/>
                </a:schemeClr>
              </a:solidFill>
            </a:endParaRPr>
          </a:p>
        </p:txBody>
      </p:sp>
    </p:spTree>
    <p:extLst>
      <p:ext uri="{BB962C8B-B14F-4D97-AF65-F5344CB8AC3E}">
        <p14:creationId xmlns:p14="http://schemas.microsoft.com/office/powerpoint/2010/main" val="187014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cargo container, outdoor object&#10;&#10;Description automatically generated">
            <a:extLst>
              <a:ext uri="{FF2B5EF4-FFF2-40B4-BE49-F238E27FC236}">
                <a16:creationId xmlns:a16="http://schemas.microsoft.com/office/drawing/2014/main" id="{AE5AD4B5-DBFB-BB4B-A612-655509728E94}"/>
              </a:ext>
            </a:extLst>
          </p:cNvPr>
          <p:cNvPicPr>
            <a:picLocks noChangeAspect="1"/>
          </p:cNvPicPr>
          <p:nvPr/>
        </p:nvPicPr>
        <p:blipFill rotWithShape="1">
          <a:blip r:embed="rId2"/>
          <a:srcRect t="9091" r="25021" b="-1"/>
          <a:stretch/>
        </p:blipFill>
        <p:spPr>
          <a:xfrm>
            <a:off x="3523488" y="10"/>
            <a:ext cx="8668512" cy="6857990"/>
          </a:xfrm>
          <a:prstGeom prst="rect">
            <a:avLst/>
          </a:prstGeom>
        </p:spPr>
      </p:pic>
      <p:sp>
        <p:nvSpPr>
          <p:cNvPr id="57" name="Rectangle 5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Containers</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651653971"/>
      </p:ext>
    </p:extLst>
  </p:cSld>
  <p:clrMapOvr>
    <a:overrideClrMapping bg1="lt1" tx1="dk1" bg2="lt2" tx2="dk2" accent1="accent1" accent2="accent2" accent3="accent3" accent4="accent4" accent5="accent5" accent6="accent6" hlink="hlink" folHlink="folHlink"/>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What is a container?</a:t>
            </a:r>
          </a:p>
          <a:p>
            <a:pPr>
              <a:buClr>
                <a:schemeClr val="accent1"/>
              </a:buClr>
            </a:pPr>
            <a:r>
              <a:rPr lang="en-GB" sz="3200" dirty="0">
                <a:solidFill>
                  <a:schemeClr val="bg1"/>
                </a:solidFill>
              </a:rPr>
              <a:t>The building blocks (namespaces, </a:t>
            </a:r>
            <a:r>
              <a:rPr lang="en-GB" sz="3200" dirty="0" err="1">
                <a:solidFill>
                  <a:schemeClr val="bg1"/>
                </a:solidFill>
              </a:rPr>
              <a:t>cgroups</a:t>
            </a:r>
            <a:r>
              <a:rPr lang="en-GB" sz="3200" dirty="0">
                <a:solidFill>
                  <a:schemeClr val="bg1"/>
                </a:solidFill>
              </a:rPr>
              <a:t>)</a:t>
            </a:r>
          </a:p>
          <a:p>
            <a:pPr>
              <a:buClr>
                <a:schemeClr val="accent1"/>
              </a:buClr>
            </a:pPr>
            <a:r>
              <a:rPr lang="en-GB" sz="3200" dirty="0" err="1">
                <a:solidFill>
                  <a:schemeClr val="bg1"/>
                </a:solidFill>
              </a:rPr>
              <a:t>Dockerfile</a:t>
            </a:r>
            <a:endParaRPr lang="en-GB" sz="3200" dirty="0">
              <a:solidFill>
                <a:schemeClr val="bg1"/>
              </a:solidFill>
            </a:endParaRPr>
          </a:p>
          <a:p>
            <a:pPr>
              <a:buClr>
                <a:schemeClr val="accent1"/>
              </a:buClr>
            </a:pPr>
            <a:r>
              <a:rPr lang="en-GB" sz="3200" dirty="0">
                <a:solidFill>
                  <a:schemeClr val="bg1"/>
                </a:solidFill>
              </a:rPr>
              <a:t>Docker Commands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Containers</a:t>
            </a:r>
          </a:p>
        </p:txBody>
      </p:sp>
    </p:spTree>
    <p:extLst>
      <p:ext uri="{BB962C8B-B14F-4D97-AF65-F5344CB8AC3E}">
        <p14:creationId xmlns:p14="http://schemas.microsoft.com/office/powerpoint/2010/main" val="391201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Namespaces</a:t>
            </a:r>
          </a:p>
          <a:p>
            <a:pPr>
              <a:buClr>
                <a:schemeClr val="accent1"/>
              </a:buClr>
            </a:pPr>
            <a:r>
              <a:rPr lang="en-GB" sz="3200" dirty="0" err="1">
                <a:solidFill>
                  <a:schemeClr val="bg1"/>
                </a:solidFill>
              </a:rPr>
              <a:t>CGroups</a:t>
            </a:r>
            <a:endParaRPr lang="en-GB" sz="3200" dirty="0">
              <a:solidFill>
                <a:schemeClr val="bg1"/>
              </a:solidFill>
            </a:endParaRPr>
          </a:p>
          <a:p>
            <a:pPr>
              <a:buClr>
                <a:schemeClr val="accent1"/>
              </a:buClr>
            </a:pPr>
            <a:r>
              <a:rPr lang="en-GB" sz="3200" dirty="0">
                <a:solidFill>
                  <a:schemeClr val="bg1"/>
                </a:solidFill>
              </a:rPr>
              <a:t>Filesystem</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Containers Anatomy</a:t>
            </a:r>
          </a:p>
        </p:txBody>
      </p:sp>
    </p:spTree>
    <p:extLst>
      <p:ext uri="{BB962C8B-B14F-4D97-AF65-F5344CB8AC3E}">
        <p14:creationId xmlns:p14="http://schemas.microsoft.com/office/powerpoint/2010/main" val="279953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pPr marL="0" indent="0">
              <a:buNone/>
            </a:pPr>
            <a:r>
              <a:rPr lang="en-GB" dirty="0">
                <a:solidFill>
                  <a:schemeClr val="bg1"/>
                </a:solidFill>
              </a:rPr>
              <a:t>High level approach:</a:t>
            </a:r>
          </a:p>
          <a:p>
            <a:pPr marL="0" indent="0">
              <a:buNone/>
            </a:pPr>
            <a:r>
              <a:rPr lang="en-GB" dirty="0">
                <a:solidFill>
                  <a:schemeClr val="accent1"/>
                </a:solidFill>
              </a:rPr>
              <a:t>it's a lightweight VM I can get a shell on it (through SSH or otherwise)</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It "feels" like a VM:</a:t>
            </a:r>
          </a:p>
          <a:p>
            <a:r>
              <a:rPr lang="en-GB" dirty="0">
                <a:solidFill>
                  <a:schemeClr val="bg1"/>
                </a:solidFill>
              </a:rPr>
              <a:t>own process space </a:t>
            </a:r>
          </a:p>
          <a:p>
            <a:r>
              <a:rPr lang="en-GB" dirty="0">
                <a:solidFill>
                  <a:schemeClr val="bg1"/>
                </a:solidFill>
              </a:rPr>
              <a:t>own network interface </a:t>
            </a:r>
          </a:p>
          <a:p>
            <a:r>
              <a:rPr lang="en-GB" dirty="0">
                <a:solidFill>
                  <a:schemeClr val="bg1"/>
                </a:solidFill>
              </a:rPr>
              <a:t>can run stuff as root </a:t>
            </a:r>
          </a:p>
          <a:p>
            <a:r>
              <a:rPr lang="en-GB" dirty="0">
                <a:solidFill>
                  <a:schemeClr val="bg1"/>
                </a:solidFill>
              </a:rPr>
              <a:t>can install packages </a:t>
            </a:r>
          </a:p>
          <a:p>
            <a:r>
              <a:rPr lang="en-GB" dirty="0">
                <a:solidFill>
                  <a:schemeClr val="bg1"/>
                </a:solidFill>
              </a:rPr>
              <a:t>can run services </a:t>
            </a:r>
          </a:p>
          <a:p>
            <a:r>
              <a:rPr lang="en-GB" dirty="0">
                <a:solidFill>
                  <a:schemeClr val="bg1"/>
                </a:solidFill>
              </a:rPr>
              <a:t>can mess up routing, iptables...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What is a container?</a:t>
            </a:r>
          </a:p>
        </p:txBody>
      </p:sp>
    </p:spTree>
    <p:extLst>
      <p:ext uri="{BB962C8B-B14F-4D97-AF65-F5344CB8AC3E}">
        <p14:creationId xmlns:p14="http://schemas.microsoft.com/office/powerpoint/2010/main" val="8117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it's chroot on steroids</a:t>
            </a:r>
          </a:p>
          <a:p>
            <a:r>
              <a:rPr lang="en-GB" dirty="0">
                <a:solidFill>
                  <a:schemeClr val="bg1">
                    <a:lumMod val="95000"/>
                  </a:schemeClr>
                </a:solidFill>
              </a:rPr>
              <a:t>It's not quite like a VM:</a:t>
            </a:r>
          </a:p>
          <a:p>
            <a:pPr lvl="1"/>
            <a:r>
              <a:rPr lang="en-GB" dirty="0">
                <a:solidFill>
                  <a:schemeClr val="bg1">
                    <a:lumMod val="95000"/>
                  </a:schemeClr>
                </a:solidFill>
              </a:rPr>
              <a:t>uses the host kernel </a:t>
            </a:r>
          </a:p>
          <a:p>
            <a:pPr lvl="1"/>
            <a:r>
              <a:rPr lang="en-GB" dirty="0">
                <a:solidFill>
                  <a:schemeClr val="bg1">
                    <a:lumMod val="95000"/>
                  </a:schemeClr>
                </a:solidFill>
              </a:rPr>
              <a:t>can't boot a different OS </a:t>
            </a:r>
          </a:p>
          <a:p>
            <a:pPr lvl="1"/>
            <a:r>
              <a:rPr lang="en-GB" dirty="0">
                <a:solidFill>
                  <a:schemeClr val="bg1">
                    <a:lumMod val="95000"/>
                  </a:schemeClr>
                </a:solidFill>
              </a:rPr>
              <a:t>can't have its own modules </a:t>
            </a:r>
          </a:p>
          <a:p>
            <a:pPr lvl="1"/>
            <a:r>
              <a:rPr lang="en-GB" dirty="0">
                <a:solidFill>
                  <a:schemeClr val="bg1">
                    <a:lumMod val="95000"/>
                  </a:schemeClr>
                </a:solidFill>
              </a:rPr>
              <a:t>doesn't need </a:t>
            </a:r>
            <a:r>
              <a:rPr lang="en-GB" dirty="0" err="1">
                <a:solidFill>
                  <a:schemeClr val="bg1">
                    <a:lumMod val="95000"/>
                  </a:schemeClr>
                </a:solidFill>
              </a:rPr>
              <a:t>initas</a:t>
            </a:r>
            <a:r>
              <a:rPr lang="en-GB" dirty="0">
                <a:solidFill>
                  <a:schemeClr val="bg1">
                    <a:lumMod val="95000"/>
                  </a:schemeClr>
                </a:solidFill>
              </a:rPr>
              <a:t> PID 1 </a:t>
            </a:r>
          </a:p>
          <a:p>
            <a:pPr lvl="1"/>
            <a:r>
              <a:rPr lang="en-GB" dirty="0">
                <a:solidFill>
                  <a:schemeClr val="bg1">
                    <a:lumMod val="95000"/>
                  </a:schemeClr>
                </a:solidFill>
              </a:rPr>
              <a:t>doesn't need </a:t>
            </a:r>
            <a:r>
              <a:rPr lang="en-GB" dirty="0" err="1">
                <a:solidFill>
                  <a:schemeClr val="bg1">
                    <a:lumMod val="95000"/>
                  </a:schemeClr>
                </a:solidFill>
              </a:rPr>
              <a:t>syslogd</a:t>
            </a:r>
            <a:r>
              <a:rPr lang="en-GB" dirty="0">
                <a:solidFill>
                  <a:schemeClr val="bg1">
                    <a:lumMod val="95000"/>
                  </a:schemeClr>
                </a:solidFill>
              </a:rPr>
              <a:t>, </a:t>
            </a:r>
            <a:r>
              <a:rPr lang="en-GB" dirty="0" err="1">
                <a:solidFill>
                  <a:schemeClr val="bg1">
                    <a:lumMod val="95000"/>
                  </a:schemeClr>
                </a:solidFill>
              </a:rPr>
              <a:t>cron</a:t>
            </a:r>
            <a:r>
              <a:rPr lang="en-GB" dirty="0">
                <a:solidFill>
                  <a:schemeClr val="bg1">
                    <a:lumMod val="95000"/>
                  </a:schemeClr>
                </a:solidFill>
              </a:rPr>
              <a:t>...</a:t>
            </a:r>
          </a:p>
          <a:p>
            <a:endParaRPr lang="en-GB" dirty="0">
              <a:solidFill>
                <a:schemeClr val="bg1">
                  <a:lumMod val="95000"/>
                </a:schemeClr>
              </a:solidFill>
            </a:endParaRPr>
          </a:p>
          <a:p>
            <a:r>
              <a:rPr lang="en-GB" dirty="0">
                <a:solidFill>
                  <a:schemeClr val="bg1">
                    <a:lumMod val="95000"/>
                  </a:schemeClr>
                </a:solidFill>
              </a:rPr>
              <a:t>It's just a bunch of processes visible on the host machine (contrast with VMs which are opaque)</a:t>
            </a:r>
          </a:p>
          <a:p>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What is a container?</a:t>
            </a:r>
          </a:p>
        </p:txBody>
      </p:sp>
    </p:spTree>
    <p:extLst>
      <p:ext uri="{BB962C8B-B14F-4D97-AF65-F5344CB8AC3E}">
        <p14:creationId xmlns:p14="http://schemas.microsoft.com/office/powerpoint/2010/main" val="29490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Control Groups provide a mechanism for aggregating/partitioning sets of tasks, and all their future children, into hierarchical groups with</a:t>
            </a:r>
            <a:br>
              <a:rPr lang="en-GB" dirty="0">
                <a:solidFill>
                  <a:schemeClr val="bg1">
                    <a:lumMod val="95000"/>
                  </a:schemeClr>
                </a:solidFill>
              </a:rPr>
            </a:br>
            <a:r>
              <a:rPr lang="en-GB" dirty="0">
                <a:solidFill>
                  <a:schemeClr val="bg1">
                    <a:lumMod val="95000"/>
                  </a:schemeClr>
                </a:solidFill>
              </a:rPr>
              <a:t>specialized behaviour.</a:t>
            </a:r>
          </a:p>
          <a:p>
            <a:r>
              <a:rPr lang="en-GB" dirty="0">
                <a:solidFill>
                  <a:schemeClr val="bg1">
                    <a:lumMod val="95000"/>
                  </a:schemeClr>
                </a:solidFill>
              </a:rPr>
              <a:t>Control groups Resource metering and limiting</a:t>
            </a:r>
          </a:p>
          <a:p>
            <a:pPr lvl="1"/>
            <a:r>
              <a:rPr lang="en-GB" dirty="0">
                <a:solidFill>
                  <a:schemeClr val="bg1">
                    <a:lumMod val="95000"/>
                  </a:schemeClr>
                </a:solidFill>
              </a:rPr>
              <a:t>memory </a:t>
            </a:r>
          </a:p>
          <a:p>
            <a:pPr lvl="1"/>
            <a:r>
              <a:rPr lang="en-GB" dirty="0">
                <a:solidFill>
                  <a:schemeClr val="bg1">
                    <a:lumMod val="95000"/>
                  </a:schemeClr>
                </a:solidFill>
              </a:rPr>
              <a:t>CPU </a:t>
            </a:r>
          </a:p>
          <a:p>
            <a:pPr lvl="1"/>
            <a:r>
              <a:rPr lang="en-GB" dirty="0">
                <a:solidFill>
                  <a:schemeClr val="bg1">
                    <a:lumMod val="95000"/>
                  </a:schemeClr>
                </a:solidFill>
              </a:rPr>
              <a:t>block I/O </a:t>
            </a:r>
          </a:p>
          <a:p>
            <a:pPr lvl="1"/>
            <a:r>
              <a:rPr lang="en-GB" dirty="0">
                <a:solidFill>
                  <a:schemeClr val="bg1">
                    <a:lumMod val="95000"/>
                  </a:schemeClr>
                </a:solidFill>
              </a:rPr>
              <a:t>network</a:t>
            </a:r>
          </a:p>
          <a:p>
            <a:r>
              <a:rPr lang="en-GB" dirty="0">
                <a:solidFill>
                  <a:schemeClr val="bg1">
                    <a:lumMod val="95000"/>
                  </a:schemeClr>
                </a:solidFill>
              </a:rPr>
              <a:t>Device node (/dev/*) access control</a:t>
            </a:r>
          </a:p>
          <a:p>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Building blocks - </a:t>
            </a:r>
            <a:r>
              <a:rPr lang="en-GB" dirty="0">
                <a:solidFill>
                  <a:schemeClr val="bg1">
                    <a:lumMod val="95000"/>
                  </a:schemeClr>
                </a:solidFill>
              </a:rPr>
              <a:t>Control Groups – </a:t>
            </a:r>
            <a:r>
              <a:rPr lang="en-GB" dirty="0" err="1">
                <a:solidFill>
                  <a:schemeClr val="bg1">
                    <a:lumMod val="95000"/>
                  </a:schemeClr>
                </a:solidFill>
              </a:rPr>
              <a:t>Cgroups</a:t>
            </a:r>
            <a:r>
              <a:rPr lang="en-GB" dirty="0">
                <a:solidFill>
                  <a:schemeClr val="bg1">
                    <a:lumMod val="95000"/>
                  </a:schemeClr>
                </a:solidFill>
              </a:rPr>
              <a:t>	</a:t>
            </a:r>
            <a:endParaRPr lang="en-GB" b="1" dirty="0">
              <a:solidFill>
                <a:schemeClr val="bg1"/>
              </a:solidFill>
            </a:endParaRPr>
          </a:p>
        </p:txBody>
      </p:sp>
    </p:spTree>
    <p:extLst>
      <p:ext uri="{BB962C8B-B14F-4D97-AF65-F5344CB8AC3E}">
        <p14:creationId xmlns:p14="http://schemas.microsoft.com/office/powerpoint/2010/main" val="28841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Provide processes with their own view of the system</a:t>
            </a:r>
          </a:p>
          <a:p>
            <a:r>
              <a:rPr lang="en-GB" dirty="0" err="1">
                <a:solidFill>
                  <a:schemeClr val="bg1">
                    <a:lumMod val="95000"/>
                  </a:schemeClr>
                </a:solidFill>
              </a:rPr>
              <a:t>Cgroups</a:t>
            </a:r>
            <a:r>
              <a:rPr lang="en-GB" dirty="0">
                <a:solidFill>
                  <a:schemeClr val="bg1">
                    <a:lumMod val="95000"/>
                  </a:schemeClr>
                </a:solidFill>
              </a:rPr>
              <a:t> = limits how much you can use; namespaces = limits what you can see (and therefore use)</a:t>
            </a:r>
          </a:p>
          <a:p>
            <a:r>
              <a:rPr lang="en-GB" dirty="0">
                <a:solidFill>
                  <a:schemeClr val="bg1">
                    <a:lumMod val="95000"/>
                  </a:schemeClr>
                </a:solidFill>
              </a:rPr>
              <a:t>Multiple namespaces:</a:t>
            </a:r>
          </a:p>
          <a:p>
            <a:pPr lvl="1"/>
            <a:r>
              <a:rPr lang="en-GB" dirty="0" err="1">
                <a:solidFill>
                  <a:schemeClr val="bg1">
                    <a:lumMod val="95000"/>
                  </a:schemeClr>
                </a:solidFill>
              </a:rPr>
              <a:t>pid</a:t>
            </a:r>
            <a:r>
              <a:rPr lang="en-GB" dirty="0">
                <a:solidFill>
                  <a:schemeClr val="bg1">
                    <a:lumMod val="95000"/>
                  </a:schemeClr>
                </a:solidFill>
              </a:rPr>
              <a:t> </a:t>
            </a:r>
          </a:p>
          <a:p>
            <a:pPr lvl="1"/>
            <a:r>
              <a:rPr lang="en-GB" dirty="0">
                <a:solidFill>
                  <a:schemeClr val="bg1">
                    <a:lumMod val="95000"/>
                  </a:schemeClr>
                </a:solidFill>
              </a:rPr>
              <a:t>net </a:t>
            </a:r>
          </a:p>
          <a:p>
            <a:pPr lvl="1"/>
            <a:r>
              <a:rPr lang="en-GB" dirty="0" err="1">
                <a:solidFill>
                  <a:schemeClr val="bg1">
                    <a:lumMod val="95000"/>
                  </a:schemeClr>
                </a:solidFill>
              </a:rPr>
              <a:t>mnt</a:t>
            </a:r>
            <a:r>
              <a:rPr lang="en-GB" dirty="0">
                <a:solidFill>
                  <a:schemeClr val="bg1">
                    <a:lumMod val="95000"/>
                  </a:schemeClr>
                </a:solidFill>
              </a:rPr>
              <a:t> </a:t>
            </a:r>
          </a:p>
          <a:p>
            <a:pPr lvl="1"/>
            <a:r>
              <a:rPr lang="en-GB" dirty="0" err="1">
                <a:solidFill>
                  <a:schemeClr val="bg1">
                    <a:lumMod val="95000"/>
                  </a:schemeClr>
                </a:solidFill>
              </a:rPr>
              <a:t>uts</a:t>
            </a:r>
            <a:r>
              <a:rPr lang="en-GB" dirty="0">
                <a:solidFill>
                  <a:schemeClr val="bg1">
                    <a:lumMod val="95000"/>
                  </a:schemeClr>
                </a:solidFill>
              </a:rPr>
              <a:t> </a:t>
            </a:r>
          </a:p>
          <a:p>
            <a:pPr lvl="1"/>
            <a:r>
              <a:rPr lang="en-GB" dirty="0" err="1">
                <a:solidFill>
                  <a:schemeClr val="bg1">
                    <a:lumMod val="95000"/>
                  </a:schemeClr>
                </a:solidFill>
              </a:rPr>
              <a:t>ipc</a:t>
            </a:r>
            <a:r>
              <a:rPr lang="en-GB" dirty="0">
                <a:solidFill>
                  <a:schemeClr val="bg1">
                    <a:lumMod val="95000"/>
                  </a:schemeClr>
                </a:solidFill>
              </a:rPr>
              <a:t> </a:t>
            </a:r>
          </a:p>
          <a:p>
            <a:pPr lvl="1"/>
            <a:r>
              <a:rPr lang="en-GB" dirty="0">
                <a:solidFill>
                  <a:schemeClr val="bg1">
                    <a:lumMod val="95000"/>
                  </a:schemeClr>
                </a:solidFill>
              </a:rPr>
              <a:t>user</a:t>
            </a:r>
          </a:p>
          <a:p>
            <a:r>
              <a:rPr lang="en-GB" dirty="0">
                <a:solidFill>
                  <a:schemeClr val="bg1">
                    <a:lumMod val="95000"/>
                  </a:schemeClr>
                </a:solidFill>
              </a:rPr>
              <a:t>Each process is in one namespace of each type</a:t>
            </a:r>
          </a:p>
          <a:p>
            <a:pPr marL="0" indent="0">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Building blocks - </a:t>
            </a:r>
            <a:r>
              <a:rPr lang="en-GB" dirty="0">
                <a:solidFill>
                  <a:schemeClr val="bg1">
                    <a:lumMod val="95000"/>
                  </a:schemeClr>
                </a:solidFill>
              </a:rPr>
              <a:t>Namespaces</a:t>
            </a:r>
            <a:endParaRPr lang="en-GB" b="1" dirty="0">
              <a:solidFill>
                <a:schemeClr val="bg1"/>
              </a:solidFill>
            </a:endParaRPr>
          </a:p>
        </p:txBody>
      </p:sp>
    </p:spTree>
    <p:extLst>
      <p:ext uri="{BB962C8B-B14F-4D97-AF65-F5344CB8AC3E}">
        <p14:creationId xmlns:p14="http://schemas.microsoft.com/office/powerpoint/2010/main" val="5503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sky, outdoor, ship, outdoor object&#10;&#10;Description automatically generated">
            <a:extLst>
              <a:ext uri="{FF2B5EF4-FFF2-40B4-BE49-F238E27FC236}">
                <a16:creationId xmlns:a16="http://schemas.microsoft.com/office/drawing/2014/main" id="{1CEC37DB-30E8-E64A-ABAE-4DC271DE8561}"/>
              </a:ext>
            </a:extLst>
          </p:cNvPr>
          <p:cNvPicPr>
            <a:picLocks noChangeAspect="1"/>
          </p:cNvPicPr>
          <p:nvPr/>
        </p:nvPicPr>
        <p:blipFill rotWithShape="1">
          <a:blip r:embed="rId2">
            <a:alphaModFix amt="40000"/>
          </a:blip>
          <a:srcRect t="4227" b="11504"/>
          <a:stretch/>
        </p:blipFill>
        <p:spPr>
          <a:xfrm>
            <a:off x="21" y="10"/>
            <a:ext cx="12191979" cy="6857990"/>
          </a:xfrm>
          <a:prstGeom prst="rect">
            <a:avLst/>
          </a:prstGeom>
        </p:spPr>
      </p:pic>
      <p:sp>
        <p:nvSpPr>
          <p:cNvPr id="7" name="Title 6">
            <a:extLst>
              <a:ext uri="{FF2B5EF4-FFF2-40B4-BE49-F238E27FC236}">
                <a16:creationId xmlns:a16="http://schemas.microsoft.com/office/drawing/2014/main" id="{8873F1E8-EA2A-764E-860F-BA9626102483}"/>
              </a:ext>
            </a:extLst>
          </p:cNvPr>
          <p:cNvSpPr>
            <a:spLocks noGrp="1"/>
          </p:cNvSpPr>
          <p:nvPr>
            <p:ph type="title"/>
          </p:nvPr>
        </p:nvSpPr>
        <p:spPr>
          <a:xfrm>
            <a:off x="841249" y="941832"/>
            <a:ext cx="10506456" cy="2057400"/>
          </a:xfrm>
        </p:spPr>
        <p:txBody>
          <a:bodyPr anchor="b">
            <a:normAutofit/>
          </a:bodyPr>
          <a:lstStyle/>
          <a:p>
            <a:r>
              <a:rPr lang="en-GB" sz="5000" dirty="0" err="1"/>
              <a:t>Dockerfile</a:t>
            </a:r>
            <a:endParaRPr lang="en-GB" sz="5000" dirty="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A59A5F26-3726-4335-A2AC-2245298CC418}"/>
              </a:ext>
            </a:extLst>
          </p:cNvPr>
          <p:cNvSpPr>
            <a:spLocks noGrp="1"/>
          </p:cNvSpPr>
          <p:nvPr>
            <p:ph idx="1"/>
          </p:nvPr>
        </p:nvSpPr>
        <p:spPr>
          <a:xfrm>
            <a:off x="841248" y="3502152"/>
            <a:ext cx="10506456" cy="2670048"/>
          </a:xfrm>
        </p:spPr>
        <p:txBody>
          <a:bodyPr>
            <a:normAutofit/>
          </a:bodyPr>
          <a:lstStyle/>
          <a:p>
            <a:endParaRPr lang="en-US" sz="2000"/>
          </a:p>
        </p:txBody>
      </p:sp>
    </p:spTree>
    <p:extLst>
      <p:ext uri="{BB962C8B-B14F-4D97-AF65-F5344CB8AC3E}">
        <p14:creationId xmlns:p14="http://schemas.microsoft.com/office/powerpoint/2010/main" val="1816347533"/>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F3B346F2-938E-5B45-8AAD-AFBD2F5E955E}"/>
              </a:ext>
            </a:extLst>
          </p:cNvPr>
          <p:cNvPicPr>
            <a:picLocks noGrp="1" noChangeAspect="1"/>
          </p:cNvPicPr>
          <p:nvPr>
            <p:ph idx="1"/>
          </p:nvPr>
        </p:nvPicPr>
        <p:blipFill>
          <a:blip r:embed="rId2"/>
          <a:stretch>
            <a:fillRect/>
          </a:stretch>
        </p:blipFill>
        <p:spPr>
          <a:xfrm>
            <a:off x="966449" y="1690688"/>
            <a:ext cx="8759921"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err="1">
                <a:solidFill>
                  <a:schemeClr val="bg1"/>
                </a:solidFill>
              </a:rPr>
              <a:t>Dockerfile</a:t>
            </a:r>
            <a:r>
              <a:rPr lang="en-GB" b="1" dirty="0">
                <a:solidFill>
                  <a:schemeClr val="bg1"/>
                </a:solidFill>
              </a:rPr>
              <a:t> example</a:t>
            </a:r>
          </a:p>
        </p:txBody>
      </p:sp>
    </p:spTree>
    <p:extLst>
      <p:ext uri="{BB962C8B-B14F-4D97-AF65-F5344CB8AC3E}">
        <p14:creationId xmlns:p14="http://schemas.microsoft.com/office/powerpoint/2010/main" val="21365726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Monolith First Rule – invented by Martin Fowler</a:t>
            </a:r>
          </a:p>
          <a:p>
            <a:pPr marL="0" indent="0">
              <a:buClr>
                <a:schemeClr val="accent1"/>
              </a:buClr>
              <a:buNone/>
            </a:pPr>
            <a:endParaRPr lang="en-GB" dirty="0">
              <a:solidFill>
                <a:schemeClr val="bg1"/>
              </a:solidFill>
            </a:endParaRPr>
          </a:p>
          <a:p>
            <a:pPr marL="0" indent="0" fontAlgn="base">
              <a:buNone/>
            </a:pPr>
            <a:r>
              <a:rPr lang="en-GB" i="1" dirty="0">
                <a:solidFill>
                  <a:schemeClr val="bg1"/>
                </a:solidFill>
              </a:rPr>
              <a:t>As I hear stories about teams using a </a:t>
            </a:r>
            <a:r>
              <a:rPr lang="en-GB" i="1" dirty="0">
                <a:solidFill>
                  <a:schemeClr val="bg1"/>
                </a:solidFill>
                <a:hlinkClick r:id="rId2">
                  <a:extLst>
                    <a:ext uri="{A12FA001-AC4F-418D-AE19-62706E023703}">
                      <ahyp:hlinkClr xmlns:ahyp="http://schemas.microsoft.com/office/drawing/2018/hyperlinkcolor" val="tx"/>
                    </a:ext>
                  </a:extLst>
                </a:hlinkClick>
              </a:rPr>
              <a:t>microservices architecture</a:t>
            </a:r>
            <a:r>
              <a:rPr lang="en-GB" i="1" dirty="0">
                <a:solidFill>
                  <a:schemeClr val="bg1"/>
                </a:solidFill>
              </a:rPr>
              <a:t>, I've noticed a common pattern:</a:t>
            </a:r>
          </a:p>
          <a:p>
            <a:pPr fontAlgn="base"/>
            <a:r>
              <a:rPr lang="en-GB" i="1" dirty="0">
                <a:solidFill>
                  <a:schemeClr val="bg1"/>
                </a:solidFill>
              </a:rPr>
              <a:t>Almost all the successful microservice stories have started with a monolith that got too big and was broken up</a:t>
            </a:r>
          </a:p>
          <a:p>
            <a:pPr fontAlgn="base"/>
            <a:r>
              <a:rPr lang="en-GB" i="1" dirty="0">
                <a:solidFill>
                  <a:schemeClr val="bg1"/>
                </a:solidFill>
              </a:rPr>
              <a:t>Almost all the cases where I've heard of a system that was built as a microservice system from scratch, it has ended up in serious trouble.</a:t>
            </a: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vs Microservices</a:t>
            </a:r>
          </a:p>
        </p:txBody>
      </p:sp>
      <p:sp>
        <p:nvSpPr>
          <p:cNvPr id="2" name="TextBox 1">
            <a:extLst>
              <a:ext uri="{FF2B5EF4-FFF2-40B4-BE49-F238E27FC236}">
                <a16:creationId xmlns:a16="http://schemas.microsoft.com/office/drawing/2014/main" id="{B61A4BA2-D30C-3C41-A4D8-5CE22AA18474}"/>
              </a:ext>
            </a:extLst>
          </p:cNvPr>
          <p:cNvSpPr txBox="1"/>
          <p:nvPr/>
        </p:nvSpPr>
        <p:spPr>
          <a:xfrm>
            <a:off x="469624" y="6308209"/>
            <a:ext cx="564654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martinfowler.com</a:t>
            </a:r>
            <a:r>
              <a:rPr lang="en-GB" dirty="0">
                <a:solidFill>
                  <a:schemeClr val="bg1"/>
                </a:solidFill>
              </a:rPr>
              <a:t>/bliki/</a:t>
            </a:r>
            <a:r>
              <a:rPr lang="en-GB" dirty="0" err="1">
                <a:solidFill>
                  <a:schemeClr val="bg1"/>
                </a:solidFill>
              </a:rPr>
              <a:t>MonolithFirst.html</a:t>
            </a:r>
            <a:endParaRPr lang="en-GB" dirty="0">
              <a:solidFill>
                <a:schemeClr val="bg1"/>
              </a:solidFill>
            </a:endParaRPr>
          </a:p>
        </p:txBody>
      </p:sp>
    </p:spTree>
    <p:extLst>
      <p:ext uri="{BB962C8B-B14F-4D97-AF65-F5344CB8AC3E}">
        <p14:creationId xmlns:p14="http://schemas.microsoft.com/office/powerpoint/2010/main" val="332402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sky, outdoor, ship, outdoor object&#10;&#10;Description automatically generated">
            <a:extLst>
              <a:ext uri="{FF2B5EF4-FFF2-40B4-BE49-F238E27FC236}">
                <a16:creationId xmlns:a16="http://schemas.microsoft.com/office/drawing/2014/main" id="{1CEC37DB-30E8-E64A-ABAE-4DC271DE8561}"/>
              </a:ext>
            </a:extLst>
          </p:cNvPr>
          <p:cNvPicPr>
            <a:picLocks noChangeAspect="1"/>
          </p:cNvPicPr>
          <p:nvPr/>
        </p:nvPicPr>
        <p:blipFill rotWithShape="1">
          <a:blip r:embed="rId2">
            <a:alphaModFix amt="40000"/>
          </a:blip>
          <a:srcRect t="4227" b="11504"/>
          <a:stretch/>
        </p:blipFill>
        <p:spPr>
          <a:xfrm>
            <a:off x="21" y="10"/>
            <a:ext cx="12191979" cy="6857990"/>
          </a:xfrm>
          <a:prstGeom prst="rect">
            <a:avLst/>
          </a:prstGeom>
        </p:spPr>
      </p:pic>
      <p:sp>
        <p:nvSpPr>
          <p:cNvPr id="7" name="Title 6">
            <a:extLst>
              <a:ext uri="{FF2B5EF4-FFF2-40B4-BE49-F238E27FC236}">
                <a16:creationId xmlns:a16="http://schemas.microsoft.com/office/drawing/2014/main" id="{8873F1E8-EA2A-764E-860F-BA9626102483}"/>
              </a:ext>
            </a:extLst>
          </p:cNvPr>
          <p:cNvSpPr>
            <a:spLocks noGrp="1"/>
          </p:cNvSpPr>
          <p:nvPr>
            <p:ph type="title"/>
          </p:nvPr>
        </p:nvSpPr>
        <p:spPr>
          <a:xfrm>
            <a:off x="841249" y="941832"/>
            <a:ext cx="10506456" cy="2057400"/>
          </a:xfrm>
        </p:spPr>
        <p:txBody>
          <a:bodyPr anchor="b">
            <a:normAutofit/>
          </a:bodyPr>
          <a:lstStyle/>
          <a:p>
            <a:r>
              <a:rPr lang="en-GB" sz="5000" dirty="0"/>
              <a:t>Docker commands</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A59A5F26-3726-4335-A2AC-2245298CC418}"/>
              </a:ext>
            </a:extLst>
          </p:cNvPr>
          <p:cNvSpPr>
            <a:spLocks noGrp="1"/>
          </p:cNvSpPr>
          <p:nvPr>
            <p:ph idx="1"/>
          </p:nvPr>
        </p:nvSpPr>
        <p:spPr>
          <a:xfrm>
            <a:off x="841248" y="3502152"/>
            <a:ext cx="10506456" cy="2670048"/>
          </a:xfrm>
        </p:spPr>
        <p:txBody>
          <a:bodyPr>
            <a:normAutofit/>
          </a:bodyPr>
          <a:lstStyle/>
          <a:p>
            <a:endParaRPr lang="en-US" sz="2000" dirty="0"/>
          </a:p>
        </p:txBody>
      </p:sp>
    </p:spTree>
    <p:extLst>
      <p:ext uri="{BB962C8B-B14F-4D97-AF65-F5344CB8AC3E}">
        <p14:creationId xmlns:p14="http://schemas.microsoft.com/office/powerpoint/2010/main" val="2533980406"/>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run</a:t>
            </a:r>
          </a:p>
        </p:txBody>
      </p:sp>
      <p:pic>
        <p:nvPicPr>
          <p:cNvPr id="11" name="Content Placeholder 10" descr="Text, letter&#10;&#10;Description automatically generated">
            <a:extLst>
              <a:ext uri="{FF2B5EF4-FFF2-40B4-BE49-F238E27FC236}">
                <a16:creationId xmlns:a16="http://schemas.microsoft.com/office/drawing/2014/main" id="{A2610477-F9B0-5044-B6F0-DB4E47A3506D}"/>
              </a:ext>
            </a:extLst>
          </p:cNvPr>
          <p:cNvPicPr>
            <a:picLocks noGrp="1" noChangeAspect="1"/>
          </p:cNvPicPr>
          <p:nvPr>
            <p:ph idx="1"/>
          </p:nvPr>
        </p:nvPicPr>
        <p:blipFill>
          <a:blip r:embed="rId2"/>
          <a:stretch>
            <a:fillRect/>
          </a:stretch>
        </p:blipFill>
        <p:spPr>
          <a:xfrm>
            <a:off x="838200" y="2288868"/>
            <a:ext cx="10515600" cy="3424851"/>
          </a:xfrm>
        </p:spPr>
      </p:pic>
    </p:spTree>
    <p:extLst>
      <p:ext uri="{BB962C8B-B14F-4D97-AF65-F5344CB8AC3E}">
        <p14:creationId xmlns:p14="http://schemas.microsoft.com/office/powerpoint/2010/main" val="35876194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stop</a:t>
            </a:r>
          </a:p>
        </p:txBody>
      </p:sp>
      <p:pic>
        <p:nvPicPr>
          <p:cNvPr id="3" name="Content Placeholder 2" descr="Text&#10;&#10;Description automatically generated">
            <a:extLst>
              <a:ext uri="{FF2B5EF4-FFF2-40B4-BE49-F238E27FC236}">
                <a16:creationId xmlns:a16="http://schemas.microsoft.com/office/drawing/2014/main" id="{28BF2740-920C-4746-A03F-E855639D51C8}"/>
              </a:ext>
            </a:extLst>
          </p:cNvPr>
          <p:cNvPicPr>
            <a:picLocks noGrp="1" noChangeAspect="1"/>
          </p:cNvPicPr>
          <p:nvPr>
            <p:ph idx="1"/>
          </p:nvPr>
        </p:nvPicPr>
        <p:blipFill>
          <a:blip r:embed="rId2"/>
          <a:stretch>
            <a:fillRect/>
          </a:stretch>
        </p:blipFill>
        <p:spPr>
          <a:xfrm>
            <a:off x="838200" y="2303463"/>
            <a:ext cx="10515600" cy="3395662"/>
          </a:xfrm>
        </p:spPr>
      </p:pic>
    </p:spTree>
    <p:extLst>
      <p:ext uri="{BB962C8B-B14F-4D97-AF65-F5344CB8AC3E}">
        <p14:creationId xmlns:p14="http://schemas.microsoft.com/office/powerpoint/2010/main" val="326467007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build &amp; push</a:t>
            </a:r>
          </a:p>
        </p:txBody>
      </p:sp>
      <p:pic>
        <p:nvPicPr>
          <p:cNvPr id="3" name="Content Placeholder 2" descr="Graphical user interface, text, application&#10;&#10;Description automatically generated">
            <a:extLst>
              <a:ext uri="{FF2B5EF4-FFF2-40B4-BE49-F238E27FC236}">
                <a16:creationId xmlns:a16="http://schemas.microsoft.com/office/drawing/2014/main" id="{7A1098A6-5559-7440-BADB-910013D886F4}"/>
              </a:ext>
            </a:extLst>
          </p:cNvPr>
          <p:cNvPicPr>
            <a:picLocks noGrp="1" noChangeAspect="1"/>
          </p:cNvPicPr>
          <p:nvPr>
            <p:ph idx="1"/>
          </p:nvPr>
        </p:nvPicPr>
        <p:blipFill>
          <a:blip r:embed="rId2"/>
          <a:stretch>
            <a:fillRect/>
          </a:stretch>
        </p:blipFill>
        <p:spPr>
          <a:xfrm>
            <a:off x="838200" y="2622759"/>
            <a:ext cx="10515600" cy="2757069"/>
          </a:xfrm>
        </p:spPr>
      </p:pic>
    </p:spTree>
    <p:extLst>
      <p:ext uri="{BB962C8B-B14F-4D97-AF65-F5344CB8AC3E}">
        <p14:creationId xmlns:p14="http://schemas.microsoft.com/office/powerpoint/2010/main" val="24553169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inspect</a:t>
            </a:r>
          </a:p>
        </p:txBody>
      </p:sp>
      <p:pic>
        <p:nvPicPr>
          <p:cNvPr id="3" name="Content Placeholder 2" descr="A picture containing shape&#10;&#10;Description automatically generated">
            <a:extLst>
              <a:ext uri="{FF2B5EF4-FFF2-40B4-BE49-F238E27FC236}">
                <a16:creationId xmlns:a16="http://schemas.microsoft.com/office/drawing/2014/main" id="{919D4E0E-8588-3C47-8761-CBF22693B646}"/>
              </a:ext>
            </a:extLst>
          </p:cNvPr>
          <p:cNvPicPr>
            <a:picLocks noGrp="1" noChangeAspect="1"/>
          </p:cNvPicPr>
          <p:nvPr>
            <p:ph idx="1"/>
          </p:nvPr>
        </p:nvPicPr>
        <p:blipFill>
          <a:blip r:embed="rId2"/>
          <a:stretch>
            <a:fillRect/>
          </a:stretch>
        </p:blipFill>
        <p:spPr>
          <a:xfrm>
            <a:off x="838200" y="3069912"/>
            <a:ext cx="10515600" cy="1862763"/>
          </a:xfrm>
        </p:spPr>
      </p:pic>
    </p:spTree>
    <p:extLst>
      <p:ext uri="{BB962C8B-B14F-4D97-AF65-F5344CB8AC3E}">
        <p14:creationId xmlns:p14="http://schemas.microsoft.com/office/powerpoint/2010/main" val="337764132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Containers – why?</a:t>
            </a:r>
          </a:p>
        </p:txBody>
      </p:sp>
      <p:sp>
        <p:nvSpPr>
          <p:cNvPr id="4" name="Content Placeholder 3">
            <a:extLst>
              <a:ext uri="{FF2B5EF4-FFF2-40B4-BE49-F238E27FC236}">
                <a16:creationId xmlns:a16="http://schemas.microsoft.com/office/drawing/2014/main" id="{003B243F-F9D2-7149-B3E9-1B6EA15DC4A2}"/>
              </a:ext>
            </a:extLst>
          </p:cNvPr>
          <p:cNvSpPr>
            <a:spLocks noGrp="1"/>
          </p:cNvSpPr>
          <p:nvPr>
            <p:ph idx="1"/>
          </p:nvPr>
        </p:nvSpPr>
        <p:spPr/>
        <p:txBody>
          <a:bodyPr>
            <a:normAutofit/>
          </a:bodyPr>
          <a:lstStyle/>
          <a:p>
            <a:r>
              <a:rPr lang="en-GB" dirty="0">
                <a:solidFill>
                  <a:schemeClr val="bg1"/>
                </a:solidFill>
              </a:rPr>
              <a:t>Consistency across development</a:t>
            </a:r>
          </a:p>
          <a:p>
            <a:r>
              <a:rPr lang="en-GB" dirty="0">
                <a:solidFill>
                  <a:schemeClr val="bg1"/>
                </a:solidFill>
              </a:rPr>
              <a:t>Cloud and OS distribution portability</a:t>
            </a:r>
          </a:p>
          <a:p>
            <a:r>
              <a:rPr lang="en-GB" dirty="0">
                <a:solidFill>
                  <a:schemeClr val="bg1"/>
                </a:solidFill>
              </a:rPr>
              <a:t>Application-centric management</a:t>
            </a:r>
          </a:p>
          <a:p>
            <a:r>
              <a:rPr lang="en-GB" dirty="0">
                <a:solidFill>
                  <a:schemeClr val="bg1"/>
                </a:solidFill>
              </a:rPr>
              <a:t>Loosely coupled, distributed, elastic, liberated micro-services</a:t>
            </a:r>
          </a:p>
          <a:p>
            <a:r>
              <a:rPr lang="en-GB" dirty="0">
                <a:solidFill>
                  <a:schemeClr val="bg1"/>
                </a:solidFill>
              </a:rPr>
              <a:t>Resource isolation: predictable application performance.</a:t>
            </a:r>
          </a:p>
          <a:p>
            <a:r>
              <a:rPr lang="en-GB" dirty="0">
                <a:solidFill>
                  <a:schemeClr val="bg1"/>
                </a:solidFill>
              </a:rPr>
              <a:t>Resource utilization: high efficiency and density.</a:t>
            </a:r>
          </a:p>
          <a:p>
            <a:r>
              <a:rPr lang="en-GB" dirty="0">
                <a:solidFill>
                  <a:schemeClr val="bg1"/>
                </a:solidFill>
              </a:rPr>
              <a:t>Easy deployment</a:t>
            </a:r>
          </a:p>
          <a:p>
            <a:r>
              <a:rPr lang="en-GB" dirty="0">
                <a:solidFill>
                  <a:schemeClr val="bg1"/>
                </a:solidFill>
              </a:rPr>
              <a:t>Ready for orchestrators</a:t>
            </a:r>
          </a:p>
        </p:txBody>
      </p:sp>
    </p:spTree>
    <p:extLst>
      <p:ext uri="{BB962C8B-B14F-4D97-AF65-F5344CB8AC3E}">
        <p14:creationId xmlns:p14="http://schemas.microsoft.com/office/powerpoint/2010/main" val="118817922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buClr>
                <a:schemeClr val="accent1"/>
              </a:buClr>
            </a:pPr>
            <a:r>
              <a:rPr lang="en-US" sz="4000" kern="1200" dirty="0">
                <a:solidFill>
                  <a:srgbClr val="FFFFFF"/>
                </a:solidFill>
                <a:latin typeface="+mj-lt"/>
                <a:ea typeface="+mj-ea"/>
                <a:cs typeface="+mj-cs"/>
              </a:rPr>
              <a:t>Cloud Native </a:t>
            </a:r>
            <a:r>
              <a:rPr lang="en-US" sz="4000" dirty="0">
                <a:solidFill>
                  <a:srgbClr val="FFFFFF"/>
                </a:solidFill>
              </a:rPr>
              <a:t>A</a:t>
            </a:r>
            <a:r>
              <a:rPr lang="en-US" sz="4000" kern="1200" dirty="0">
                <a:solidFill>
                  <a:srgbClr val="FFFFFF"/>
                </a:solidFill>
                <a:latin typeface="+mj-lt"/>
                <a:ea typeface="+mj-ea"/>
                <a:cs typeface="+mj-cs"/>
              </a:rPr>
              <a:t>pps</a:t>
            </a:r>
          </a:p>
        </p:txBody>
      </p:sp>
      <p:pic>
        <p:nvPicPr>
          <p:cNvPr id="4" name="Content Placeholder 3" descr="A screenshot of a computer&#10;&#10;Description automatically generated with low confidence">
            <a:extLst>
              <a:ext uri="{FF2B5EF4-FFF2-40B4-BE49-F238E27FC236}">
                <a16:creationId xmlns:a16="http://schemas.microsoft.com/office/drawing/2014/main" id="{5A20B078-1DC7-AD45-A90D-B7643C719DE1}"/>
              </a:ext>
            </a:extLst>
          </p:cNvPr>
          <p:cNvPicPr>
            <a:picLocks noGrp="1" noChangeAspect="1"/>
          </p:cNvPicPr>
          <p:nvPr>
            <p:ph idx="1"/>
          </p:nvPr>
        </p:nvPicPr>
        <p:blipFill>
          <a:blip r:embed="rId2"/>
          <a:stretch>
            <a:fillRect/>
          </a:stretch>
        </p:blipFill>
        <p:spPr>
          <a:xfrm>
            <a:off x="5128481" y="467208"/>
            <a:ext cx="5973642" cy="5923584"/>
          </a:xfrm>
          <a:prstGeom prst="rect">
            <a:avLst/>
          </a:prstGeom>
        </p:spPr>
      </p:pic>
    </p:spTree>
    <p:extLst>
      <p:ext uri="{BB962C8B-B14F-4D97-AF65-F5344CB8AC3E}">
        <p14:creationId xmlns:p14="http://schemas.microsoft.com/office/powerpoint/2010/main" val="4208738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None/>
            </a:pPr>
            <a:r>
              <a:rPr lang="en-GB" sz="4000" dirty="0">
                <a:solidFill>
                  <a:schemeClr val="bg1">
                    <a:lumMod val="95000"/>
                  </a:schemeClr>
                </a:solidFill>
              </a:rPr>
              <a:t>In the CNCF’s own words: </a:t>
            </a:r>
          </a:p>
          <a:p>
            <a:pPr marL="0" indent="0">
              <a:buNone/>
            </a:pPr>
            <a:endParaRPr lang="en-GB" sz="4000" dirty="0">
              <a:solidFill>
                <a:schemeClr val="bg1">
                  <a:lumMod val="95000"/>
                </a:schemeClr>
              </a:solidFill>
            </a:endParaRPr>
          </a:p>
          <a:p>
            <a:pPr marL="0" indent="0" algn="ctr">
              <a:buNone/>
            </a:pPr>
            <a:r>
              <a:rPr lang="en-GB" sz="4000" dirty="0">
                <a:solidFill>
                  <a:schemeClr val="bg1">
                    <a:lumMod val="95000"/>
                  </a:schemeClr>
                </a:solidFill>
              </a:rPr>
              <a:t>“Cloud-native technologies empower organizations to build and run scalable applications in modern, dynamic environments such as public, private, and </a:t>
            </a:r>
            <a:r>
              <a:rPr lang="en-GB" sz="4000" dirty="0">
                <a:solidFill>
                  <a:schemeClr val="bg1">
                    <a:lumMod val="95000"/>
                  </a:schemeClr>
                </a:solidFill>
                <a:hlinkClick r:id="rId2">
                  <a:extLst>
                    <a:ext uri="{A12FA001-AC4F-418D-AE19-62706E023703}">
                      <ahyp:hlinkClr xmlns:ahyp="http://schemas.microsoft.com/office/drawing/2018/hyperlinkcolor" val="tx"/>
                    </a:ext>
                  </a:extLst>
                </a:hlinkClick>
              </a:rPr>
              <a:t>hybrid</a:t>
            </a:r>
            <a:r>
              <a:rPr lang="en-GB" sz="4000" dirty="0">
                <a:solidFill>
                  <a:schemeClr val="bg1">
                    <a:lumMod val="95000"/>
                  </a:schemeClr>
                </a:solidFill>
              </a:rPr>
              <a:t> clouds.”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a:t>
            </a:r>
          </a:p>
        </p:txBody>
      </p:sp>
    </p:spTree>
    <p:extLst>
      <p:ext uri="{BB962C8B-B14F-4D97-AF65-F5344CB8AC3E}">
        <p14:creationId xmlns:p14="http://schemas.microsoft.com/office/powerpoint/2010/main" val="366182377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picture containing text, indoor&#10;&#10;Description automatically generated">
            <a:extLst>
              <a:ext uri="{FF2B5EF4-FFF2-40B4-BE49-F238E27FC236}">
                <a16:creationId xmlns:a16="http://schemas.microsoft.com/office/drawing/2014/main" id="{3BDAB892-4C0A-7449-BF91-179A41EDB9A4}"/>
              </a:ext>
            </a:extLst>
          </p:cNvPr>
          <p:cNvPicPr>
            <a:picLocks noGrp="1" noChangeAspect="1"/>
          </p:cNvPicPr>
          <p:nvPr>
            <p:ph idx="1"/>
          </p:nvPr>
        </p:nvPicPr>
        <p:blipFill rotWithShape="1">
          <a:blip r:embed="rId2"/>
          <a:srcRect r="1" b="17303"/>
          <a:stretch/>
        </p:blipFill>
        <p:spPr>
          <a:xfrm>
            <a:off x="196850" y="173518"/>
            <a:ext cx="11798300" cy="6512763"/>
          </a:xfrm>
          <a:prstGeom prst="rect">
            <a:avLst/>
          </a:prstGeom>
        </p:spPr>
      </p:pic>
    </p:spTree>
    <p:extLst>
      <p:ext uri="{BB962C8B-B14F-4D97-AF65-F5344CB8AC3E}">
        <p14:creationId xmlns:p14="http://schemas.microsoft.com/office/powerpoint/2010/main" val="344022395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None/>
            </a:pPr>
            <a:r>
              <a:rPr lang="en-GB" sz="4000" dirty="0">
                <a:solidFill>
                  <a:schemeClr val="bg1">
                    <a:lumMod val="95000"/>
                  </a:schemeClr>
                </a:solidFill>
              </a:rPr>
              <a:t>Cloud-native app development typically includes marrying </a:t>
            </a:r>
            <a:r>
              <a:rPr lang="en-GB" sz="4000" dirty="0">
                <a:solidFill>
                  <a:schemeClr val="accent2"/>
                </a:solidFill>
              </a:rPr>
              <a:t>microservices</a:t>
            </a:r>
            <a:r>
              <a:rPr lang="en-GB" sz="4000" dirty="0">
                <a:solidFill>
                  <a:schemeClr val="bg1">
                    <a:lumMod val="95000"/>
                  </a:schemeClr>
                </a:solidFill>
              </a:rPr>
              <a:t>, </a:t>
            </a:r>
            <a:r>
              <a:rPr lang="en-GB" sz="4000" dirty="0">
                <a:solidFill>
                  <a:schemeClr val="accent2"/>
                </a:solidFill>
              </a:rPr>
              <a:t>cloud platforms</a:t>
            </a:r>
            <a:r>
              <a:rPr lang="en-GB" sz="4000" dirty="0">
                <a:solidFill>
                  <a:schemeClr val="bg1">
                    <a:lumMod val="95000"/>
                  </a:schemeClr>
                </a:solidFill>
              </a:rPr>
              <a:t>, </a:t>
            </a:r>
            <a:r>
              <a:rPr lang="en-GB" sz="4000" dirty="0">
                <a:solidFill>
                  <a:schemeClr val="accent2"/>
                </a:solidFill>
              </a:rPr>
              <a:t>containers</a:t>
            </a:r>
            <a:r>
              <a:rPr lang="en-GB" sz="4000" dirty="0">
                <a:solidFill>
                  <a:schemeClr val="bg1">
                    <a:lumMod val="95000"/>
                  </a:schemeClr>
                </a:solidFill>
              </a:rPr>
              <a:t>, </a:t>
            </a:r>
            <a:r>
              <a:rPr lang="en-GB" sz="4000" dirty="0">
                <a:solidFill>
                  <a:schemeClr val="accent2"/>
                </a:solidFill>
              </a:rPr>
              <a:t>Kubernetes</a:t>
            </a:r>
            <a:r>
              <a:rPr lang="en-GB" sz="4000" dirty="0">
                <a:solidFill>
                  <a:schemeClr val="bg1">
                    <a:lumMod val="95000"/>
                  </a:schemeClr>
                </a:solidFill>
              </a:rPr>
              <a:t>, </a:t>
            </a:r>
            <a:r>
              <a:rPr lang="en-GB" sz="4000" dirty="0">
                <a:solidFill>
                  <a:schemeClr val="accent2"/>
                </a:solidFill>
              </a:rPr>
              <a:t>immutable infrastructure</a:t>
            </a:r>
            <a:r>
              <a:rPr lang="en-GB" sz="4000" dirty="0">
                <a:solidFill>
                  <a:schemeClr val="bg1">
                    <a:lumMod val="95000"/>
                  </a:schemeClr>
                </a:solidFill>
              </a:rPr>
              <a:t>, </a:t>
            </a:r>
            <a:r>
              <a:rPr lang="en-GB" sz="4000" dirty="0">
                <a:solidFill>
                  <a:schemeClr val="accent2"/>
                </a:solidFill>
              </a:rPr>
              <a:t>declarative APIs</a:t>
            </a:r>
            <a:r>
              <a:rPr lang="en-GB" sz="4000" dirty="0">
                <a:solidFill>
                  <a:schemeClr val="bg1">
                    <a:lumMod val="95000"/>
                  </a:schemeClr>
                </a:solidFill>
              </a:rPr>
              <a:t>, and </a:t>
            </a:r>
            <a:r>
              <a:rPr lang="en-GB" sz="4000" dirty="0">
                <a:solidFill>
                  <a:schemeClr val="accent2"/>
                </a:solidFill>
              </a:rPr>
              <a:t>continuous delivery </a:t>
            </a:r>
            <a:r>
              <a:rPr lang="en-GB" sz="4000" dirty="0">
                <a:solidFill>
                  <a:schemeClr val="bg1">
                    <a:lumMod val="95000"/>
                  </a:schemeClr>
                </a:solidFill>
              </a:rPr>
              <a:t>technology with techniques like </a:t>
            </a:r>
            <a:r>
              <a:rPr lang="en-GB" sz="4000" dirty="0" err="1">
                <a:solidFill>
                  <a:schemeClr val="accent2"/>
                </a:solidFill>
              </a:rPr>
              <a:t>devops</a:t>
            </a:r>
            <a:r>
              <a:rPr lang="en-GB" sz="4000" dirty="0">
                <a:solidFill>
                  <a:schemeClr val="bg1">
                    <a:lumMod val="95000"/>
                  </a:schemeClr>
                </a:solidFill>
              </a:rPr>
              <a:t> and </a:t>
            </a:r>
            <a:r>
              <a:rPr lang="en-GB" sz="4000" dirty="0">
                <a:solidFill>
                  <a:schemeClr val="accent2"/>
                </a:solidFill>
              </a:rPr>
              <a:t>agile</a:t>
            </a:r>
            <a:r>
              <a:rPr lang="en-GB" sz="4000" dirty="0">
                <a:solidFill>
                  <a:schemeClr val="bg1">
                    <a:lumMod val="95000"/>
                  </a:schemeClr>
                </a:solidFill>
              </a:rPr>
              <a:t> methodology.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a:t>
            </a:r>
          </a:p>
        </p:txBody>
      </p:sp>
    </p:spTree>
    <p:extLst>
      <p:ext uri="{BB962C8B-B14F-4D97-AF65-F5344CB8AC3E}">
        <p14:creationId xmlns:p14="http://schemas.microsoft.com/office/powerpoint/2010/main" val="1390510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Graphical user interface, text, application&#10;&#10;Description automatically generated">
            <a:extLst>
              <a:ext uri="{FF2B5EF4-FFF2-40B4-BE49-F238E27FC236}">
                <a16:creationId xmlns:a16="http://schemas.microsoft.com/office/drawing/2014/main" id="{B46C94FF-85EA-6347-AA28-A589D04B653E}"/>
              </a:ext>
            </a:extLst>
          </p:cNvPr>
          <p:cNvPicPr>
            <a:picLocks noGrp="1" noChangeAspect="1"/>
          </p:cNvPicPr>
          <p:nvPr>
            <p:ph idx="1"/>
          </p:nvPr>
        </p:nvPicPr>
        <p:blipFill>
          <a:blip r:embed="rId2"/>
          <a:stretch>
            <a:fillRect/>
          </a:stretch>
        </p:blipFill>
        <p:spPr>
          <a:xfrm>
            <a:off x="2210594" y="2339181"/>
            <a:ext cx="7810500" cy="35052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spTree>
    <p:extLst>
      <p:ext uri="{BB962C8B-B14F-4D97-AF65-F5344CB8AC3E}">
        <p14:creationId xmlns:p14="http://schemas.microsoft.com/office/powerpoint/2010/main" val="39517716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None/>
            </a:pPr>
            <a:r>
              <a:rPr lang="en-GB" sz="3600" dirty="0">
                <a:solidFill>
                  <a:schemeClr val="bg1">
                    <a:lumMod val="95000"/>
                  </a:schemeClr>
                </a:solidFill>
              </a:rPr>
              <a:t>Usually:</a:t>
            </a:r>
          </a:p>
          <a:p>
            <a:pPr marL="0" indent="0">
              <a:buNone/>
            </a:pPr>
            <a:r>
              <a:rPr lang="en-GB" sz="3600" dirty="0">
                <a:solidFill>
                  <a:schemeClr val="bg1">
                    <a:lumMod val="95000"/>
                  </a:schemeClr>
                </a:solidFill>
              </a:rPr>
              <a:t>cloud-native applications are built as a set of </a:t>
            </a:r>
            <a:r>
              <a:rPr lang="en-GB" sz="3600" dirty="0">
                <a:solidFill>
                  <a:schemeClr val="accent2"/>
                </a:solidFill>
              </a:rPr>
              <a:t>microservices</a:t>
            </a:r>
            <a:r>
              <a:rPr lang="en-GB" sz="3600" dirty="0">
                <a:solidFill>
                  <a:schemeClr val="bg1">
                    <a:lumMod val="95000"/>
                  </a:schemeClr>
                </a:solidFill>
              </a:rPr>
              <a:t> that run in Docker </a:t>
            </a:r>
            <a:r>
              <a:rPr lang="en-GB" sz="3600" dirty="0">
                <a:solidFill>
                  <a:schemeClr val="accent2"/>
                </a:solidFill>
              </a:rPr>
              <a:t>containers</a:t>
            </a:r>
            <a:r>
              <a:rPr lang="en-GB" sz="3600" dirty="0">
                <a:solidFill>
                  <a:schemeClr val="bg1">
                    <a:lumMod val="95000"/>
                  </a:schemeClr>
                </a:solidFill>
              </a:rPr>
              <a:t>, and may be orchestrated in </a:t>
            </a:r>
            <a:r>
              <a:rPr lang="en-GB" sz="3600" dirty="0">
                <a:solidFill>
                  <a:schemeClr val="accent2"/>
                </a:solidFill>
              </a:rPr>
              <a:t>Kubernetes</a:t>
            </a:r>
            <a:r>
              <a:rPr lang="en-GB" sz="3600" dirty="0">
                <a:solidFill>
                  <a:schemeClr val="bg1">
                    <a:lumMod val="95000"/>
                  </a:schemeClr>
                </a:solidFill>
              </a:rPr>
              <a:t> and managed and deployed using </a:t>
            </a:r>
            <a:r>
              <a:rPr lang="en-GB" sz="3600" dirty="0">
                <a:solidFill>
                  <a:schemeClr val="accent2"/>
                </a:solidFill>
              </a:rPr>
              <a:t>DevOps</a:t>
            </a:r>
            <a:r>
              <a:rPr lang="en-GB" sz="3600" dirty="0">
                <a:solidFill>
                  <a:schemeClr val="bg1">
                    <a:lumMod val="95000"/>
                  </a:schemeClr>
                </a:solidFill>
              </a:rPr>
              <a:t> and </a:t>
            </a:r>
            <a:r>
              <a:rPr lang="en-GB" sz="3600" dirty="0">
                <a:solidFill>
                  <a:schemeClr val="accent2"/>
                </a:solidFill>
              </a:rPr>
              <a:t>Git CI </a:t>
            </a:r>
            <a:r>
              <a:rPr lang="en-GB" sz="3600" dirty="0">
                <a:solidFill>
                  <a:schemeClr val="bg1">
                    <a:lumMod val="95000"/>
                  </a:schemeClr>
                </a:solidFill>
              </a:rPr>
              <a:t>workflows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a:t>
            </a:r>
          </a:p>
        </p:txBody>
      </p:sp>
    </p:spTree>
    <p:extLst>
      <p:ext uri="{BB962C8B-B14F-4D97-AF65-F5344CB8AC3E}">
        <p14:creationId xmlns:p14="http://schemas.microsoft.com/office/powerpoint/2010/main" val="10884000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b="1" dirty="0">
                <a:solidFill>
                  <a:schemeClr val="bg1"/>
                </a:solidFill>
              </a:rPr>
              <a:t>Languages. </a:t>
            </a:r>
            <a:r>
              <a:rPr lang="en-GB" dirty="0">
                <a:solidFill>
                  <a:schemeClr val="bg1"/>
                </a:solidFill>
              </a:rPr>
              <a:t>Less C/C++, C#, and </a:t>
            </a:r>
            <a:r>
              <a:rPr lang="en-GB" dirty="0">
                <a:solidFill>
                  <a:schemeClr val="bg1"/>
                </a:solidFill>
                <a:hlinkClick r:id="rId2">
                  <a:extLst>
                    <a:ext uri="{A12FA001-AC4F-418D-AE19-62706E023703}">
                      <ahyp:hlinkClr xmlns:ahyp="http://schemas.microsoft.com/office/drawing/2018/hyperlinkcolor" val="tx"/>
                    </a:ext>
                  </a:extLst>
                </a:hlinkClick>
              </a:rPr>
              <a:t>enterprise Java</a:t>
            </a:r>
            <a:r>
              <a:rPr lang="en-GB" dirty="0">
                <a:solidFill>
                  <a:schemeClr val="bg1"/>
                </a:solidFill>
              </a:rPr>
              <a:t>. More web-centric language like </a:t>
            </a:r>
            <a:r>
              <a:rPr lang="en-GB" dirty="0">
                <a:solidFill>
                  <a:schemeClr val="bg1"/>
                </a:solidFill>
                <a:hlinkClick r:id="rId3">
                  <a:extLst>
                    <a:ext uri="{A12FA001-AC4F-418D-AE19-62706E023703}">
                      <ahyp:hlinkClr xmlns:ahyp="http://schemas.microsoft.com/office/drawing/2018/hyperlinkcolor" val="tx"/>
                    </a:ext>
                  </a:extLst>
                </a:hlinkClick>
              </a:rPr>
              <a:t>Go</a:t>
            </a:r>
            <a:r>
              <a:rPr lang="en-GB" dirty="0">
                <a:solidFill>
                  <a:schemeClr val="bg1"/>
                </a:solidFill>
              </a:rPr>
              <a:t>, </a:t>
            </a:r>
            <a:r>
              <a:rPr lang="en-GB" dirty="0">
                <a:solidFill>
                  <a:schemeClr val="bg1"/>
                </a:solidFill>
                <a:hlinkClick r:id="rId4">
                  <a:extLst>
                    <a:ext uri="{A12FA001-AC4F-418D-AE19-62706E023703}">
                      <ahyp:hlinkClr xmlns:ahyp="http://schemas.microsoft.com/office/drawing/2018/hyperlinkcolor" val="tx"/>
                    </a:ext>
                  </a:extLst>
                </a:hlinkClick>
              </a:rPr>
              <a:t>Node.js</a:t>
            </a:r>
            <a:r>
              <a:rPr lang="en-GB" dirty="0">
                <a:solidFill>
                  <a:schemeClr val="bg1"/>
                </a:solidFill>
              </a:rPr>
              <a:t>, </a:t>
            </a:r>
            <a:r>
              <a:rPr lang="en-GB" dirty="0">
                <a:solidFill>
                  <a:schemeClr val="bg1"/>
                </a:solidFill>
                <a:hlinkClick r:id="rId5">
                  <a:extLst>
                    <a:ext uri="{A12FA001-AC4F-418D-AE19-62706E023703}">
                      <ahyp:hlinkClr xmlns:ahyp="http://schemas.microsoft.com/office/drawing/2018/hyperlinkcolor" val="tx"/>
                    </a:ext>
                  </a:extLst>
                </a:hlinkClick>
              </a:rPr>
              <a:t>Python</a:t>
            </a:r>
            <a:r>
              <a:rPr lang="en-GB" dirty="0">
                <a:solidFill>
                  <a:schemeClr val="bg1"/>
                </a:solidFill>
              </a:rPr>
              <a:t> </a:t>
            </a:r>
          </a:p>
          <a:p>
            <a:pPr>
              <a:buClr>
                <a:schemeClr val="accent1"/>
              </a:buClr>
            </a:pPr>
            <a:r>
              <a:rPr lang="en-GB" b="1" dirty="0">
                <a:solidFill>
                  <a:schemeClr val="bg1"/>
                </a:solidFill>
              </a:rPr>
              <a:t>Updatability. </a:t>
            </a:r>
            <a:r>
              <a:rPr lang="en-GB" dirty="0">
                <a:solidFill>
                  <a:schemeClr val="bg1"/>
                </a:solidFill>
              </a:rPr>
              <a:t>Fast, frequent releases</a:t>
            </a:r>
          </a:p>
          <a:p>
            <a:pPr>
              <a:buClr>
                <a:schemeClr val="accent1"/>
              </a:buClr>
            </a:pPr>
            <a:r>
              <a:rPr lang="en-GB" b="1" dirty="0">
                <a:solidFill>
                  <a:schemeClr val="bg1"/>
                </a:solidFill>
              </a:rPr>
              <a:t>Elasticity. </a:t>
            </a:r>
            <a:r>
              <a:rPr lang="en-GB" dirty="0">
                <a:solidFill>
                  <a:schemeClr val="bg1"/>
                </a:solidFill>
              </a:rPr>
              <a:t>Auto-scaling – horizontal and vertical</a:t>
            </a:r>
          </a:p>
          <a:p>
            <a:pPr>
              <a:buClr>
                <a:schemeClr val="accent1"/>
              </a:buClr>
            </a:pPr>
            <a:r>
              <a:rPr lang="en-GB" b="1" dirty="0">
                <a:solidFill>
                  <a:schemeClr val="bg1"/>
                </a:solidFill>
              </a:rPr>
              <a:t>Multitenancy. </a:t>
            </a:r>
            <a:r>
              <a:rPr lang="en-GB" dirty="0">
                <a:solidFill>
                  <a:schemeClr val="bg1"/>
                </a:solidFill>
              </a:rPr>
              <a:t>virtualized space and sharing resources with other applications using a multitenant model</a:t>
            </a:r>
          </a:p>
          <a:p>
            <a:pPr>
              <a:buClr>
                <a:schemeClr val="accent1"/>
              </a:buClr>
            </a:pPr>
            <a:r>
              <a:rPr lang="en-GB" b="1" dirty="0">
                <a:solidFill>
                  <a:schemeClr val="bg1"/>
                </a:solidFill>
              </a:rPr>
              <a:t>Downtime. </a:t>
            </a:r>
            <a:r>
              <a:rPr lang="en-GB" dirty="0">
                <a:solidFill>
                  <a:schemeClr val="bg1"/>
                </a:solidFill>
              </a:rPr>
              <a:t>Should be zero, different technics to provide that</a:t>
            </a:r>
          </a:p>
          <a:p>
            <a:pPr>
              <a:buClr>
                <a:schemeClr val="accent1"/>
              </a:buClr>
            </a:pPr>
            <a:r>
              <a:rPr lang="en-GB" b="1" dirty="0">
                <a:solidFill>
                  <a:schemeClr val="bg1"/>
                </a:solidFill>
              </a:rPr>
              <a:t>Automation. </a:t>
            </a:r>
            <a:r>
              <a:rPr lang="en-GB" dirty="0">
                <a:solidFill>
                  <a:schemeClr val="bg1"/>
                </a:solidFill>
              </a:rPr>
              <a:t>Automate everything</a:t>
            </a:r>
          </a:p>
          <a:p>
            <a:pPr>
              <a:buClr>
                <a:schemeClr val="accent1"/>
              </a:buClr>
            </a:pPr>
            <a:r>
              <a:rPr lang="en-GB" b="1" dirty="0">
                <a:solidFill>
                  <a:schemeClr val="bg1"/>
                </a:solidFill>
              </a:rPr>
              <a:t>Stateless. </a:t>
            </a:r>
            <a:r>
              <a:rPr lang="en-GB" dirty="0">
                <a:solidFill>
                  <a:schemeClr val="bg1"/>
                </a:solidFill>
              </a:rPr>
              <a:t>Cloud-native applications tend to be stateless, </a:t>
            </a: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 - characteristics</a:t>
            </a:r>
          </a:p>
        </p:txBody>
      </p:sp>
    </p:spTree>
    <p:extLst>
      <p:ext uri="{BB962C8B-B14F-4D97-AF65-F5344CB8AC3E}">
        <p14:creationId xmlns:p14="http://schemas.microsoft.com/office/powerpoint/2010/main" val="38042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39012699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r>
              <a:rPr lang="en-GB" sz="3600" dirty="0">
                <a:solidFill>
                  <a:schemeClr val="bg1"/>
                </a:solidFill>
              </a:rPr>
              <a:t>Kubernetes is a portable, extensible, open-source platform for managing containerized workloads and services, that facilitates both declarative configuration and automation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spTree>
    <p:extLst>
      <p:ext uri="{BB962C8B-B14F-4D97-AF65-F5344CB8AC3E}">
        <p14:creationId xmlns:p14="http://schemas.microsoft.com/office/powerpoint/2010/main" val="313465912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Content Placeholder 5" descr="Graphical user interface&#10;&#10;Description automatically generated">
            <a:extLst>
              <a:ext uri="{FF2B5EF4-FFF2-40B4-BE49-F238E27FC236}">
                <a16:creationId xmlns:a16="http://schemas.microsoft.com/office/drawing/2014/main" id="{18A1D3FC-458E-FC4C-B6AC-067E4465BB87}"/>
              </a:ext>
            </a:extLst>
          </p:cNvPr>
          <p:cNvPicPr>
            <a:picLocks noGrp="1" noChangeAspect="1"/>
          </p:cNvPicPr>
          <p:nvPr>
            <p:ph idx="1"/>
          </p:nvPr>
        </p:nvPicPr>
        <p:blipFill>
          <a:blip r:embed="rId2"/>
          <a:stretch>
            <a:fillRect/>
          </a:stretch>
        </p:blipFill>
        <p:spPr>
          <a:xfrm>
            <a:off x="774700" y="2051825"/>
            <a:ext cx="10682288" cy="396853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spTree>
    <p:extLst>
      <p:ext uri="{BB962C8B-B14F-4D97-AF65-F5344CB8AC3E}">
        <p14:creationId xmlns:p14="http://schemas.microsoft.com/office/powerpoint/2010/main" val="219192578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 provides you:</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sp>
        <p:nvSpPr>
          <p:cNvPr id="4" name="Content Placeholder 3">
            <a:extLst>
              <a:ext uri="{FF2B5EF4-FFF2-40B4-BE49-F238E27FC236}">
                <a16:creationId xmlns:a16="http://schemas.microsoft.com/office/drawing/2014/main" id="{695DE196-56AB-8B4B-9FFC-97718A0EAA49}"/>
              </a:ext>
            </a:extLst>
          </p:cNvPr>
          <p:cNvSpPr>
            <a:spLocks noGrp="1"/>
          </p:cNvSpPr>
          <p:nvPr>
            <p:ph idx="1"/>
          </p:nvPr>
        </p:nvSpPr>
        <p:spPr/>
        <p:txBody>
          <a:bodyPr>
            <a:normAutofit/>
          </a:bodyPr>
          <a:lstStyle/>
          <a:p>
            <a:r>
              <a:rPr lang="en-GB" dirty="0">
                <a:solidFill>
                  <a:schemeClr val="bg1"/>
                </a:solidFill>
              </a:rPr>
              <a:t>Service discovery and load balancing </a:t>
            </a:r>
          </a:p>
          <a:p>
            <a:r>
              <a:rPr lang="en-GB" dirty="0">
                <a:solidFill>
                  <a:schemeClr val="bg1"/>
                </a:solidFill>
              </a:rPr>
              <a:t>Storage orchestration </a:t>
            </a:r>
          </a:p>
          <a:p>
            <a:r>
              <a:rPr lang="en-GB" dirty="0">
                <a:solidFill>
                  <a:schemeClr val="bg1"/>
                </a:solidFill>
              </a:rPr>
              <a:t>Automated rollouts and rollbacks </a:t>
            </a:r>
          </a:p>
          <a:p>
            <a:r>
              <a:rPr lang="en-GB" dirty="0">
                <a:solidFill>
                  <a:schemeClr val="bg1"/>
                </a:solidFill>
              </a:rPr>
              <a:t>Automatic bin packing </a:t>
            </a:r>
          </a:p>
          <a:p>
            <a:r>
              <a:rPr lang="en-GB" dirty="0">
                <a:solidFill>
                  <a:schemeClr val="bg1"/>
                </a:solidFill>
              </a:rPr>
              <a:t>Self-healing </a:t>
            </a:r>
          </a:p>
          <a:p>
            <a:r>
              <a:rPr lang="en-GB" dirty="0">
                <a:solidFill>
                  <a:schemeClr val="bg1"/>
                </a:solidFill>
              </a:rPr>
              <a:t>Secret and configuration management </a:t>
            </a:r>
          </a:p>
          <a:p>
            <a:endParaRPr lang="en-GB" dirty="0">
              <a:solidFill>
                <a:schemeClr val="bg1"/>
              </a:solidFill>
            </a:endParaRPr>
          </a:p>
        </p:txBody>
      </p:sp>
    </p:spTree>
    <p:extLst>
      <p:ext uri="{BB962C8B-B14F-4D97-AF65-F5344CB8AC3E}">
        <p14:creationId xmlns:p14="http://schemas.microsoft.com/office/powerpoint/2010/main" val="26675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pic>
        <p:nvPicPr>
          <p:cNvPr id="6" name="Content Placeholder 5" descr="Graphical user interface, diagram, application&#10;&#10;Description automatically generated">
            <a:extLst>
              <a:ext uri="{FF2B5EF4-FFF2-40B4-BE49-F238E27FC236}">
                <a16:creationId xmlns:a16="http://schemas.microsoft.com/office/drawing/2014/main" id="{2C376506-36ED-F143-96DA-CCEF2A91F07F}"/>
              </a:ext>
            </a:extLst>
          </p:cNvPr>
          <p:cNvPicPr>
            <a:picLocks noGrp="1" noChangeAspect="1"/>
          </p:cNvPicPr>
          <p:nvPr>
            <p:ph idx="1"/>
          </p:nvPr>
        </p:nvPicPr>
        <p:blipFill>
          <a:blip r:embed="rId2"/>
          <a:stretch>
            <a:fillRect/>
          </a:stretch>
        </p:blipFill>
        <p:spPr>
          <a:xfrm>
            <a:off x="904217" y="1343051"/>
            <a:ext cx="10383566" cy="4965158"/>
          </a:xfrm>
        </p:spPr>
      </p:pic>
    </p:spTree>
    <p:extLst>
      <p:ext uri="{BB962C8B-B14F-4D97-AF65-F5344CB8AC3E}">
        <p14:creationId xmlns:p14="http://schemas.microsoft.com/office/powerpoint/2010/main" val="183206007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6" descr="A picture containing graphical user interface&#10;&#10;Description automatically generated">
            <a:extLst>
              <a:ext uri="{FF2B5EF4-FFF2-40B4-BE49-F238E27FC236}">
                <a16:creationId xmlns:a16="http://schemas.microsoft.com/office/drawing/2014/main" id="{02694283-2914-3D42-8897-4C6C7E8FA237}"/>
              </a:ext>
            </a:extLst>
          </p:cNvPr>
          <p:cNvPicPr>
            <a:picLocks noGrp="1" noChangeAspect="1"/>
          </p:cNvPicPr>
          <p:nvPr>
            <p:ph idx="1"/>
          </p:nvPr>
        </p:nvPicPr>
        <p:blipFill>
          <a:blip r:embed="rId2"/>
          <a:stretch>
            <a:fillRect/>
          </a:stretch>
        </p:blipFill>
        <p:spPr>
          <a:xfrm>
            <a:off x="457200" y="1652778"/>
            <a:ext cx="11277600" cy="3552444"/>
          </a:xfrm>
          <a:prstGeom prst="rect">
            <a:avLst/>
          </a:prstGeom>
        </p:spPr>
      </p:pic>
    </p:spTree>
    <p:extLst>
      <p:ext uri="{BB962C8B-B14F-4D97-AF65-F5344CB8AC3E}">
        <p14:creationId xmlns:p14="http://schemas.microsoft.com/office/powerpoint/2010/main" val="11722116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sz="4100" dirty="0" err="1">
                <a:solidFill>
                  <a:schemeClr val="bg1"/>
                </a:solidFill>
                <a:latin typeface="Roboto" panose="02000000000000000000" pitchFamily="2" charset="0"/>
                <a:ea typeface="Roboto" panose="02000000000000000000" pitchFamily="2" charset="0"/>
              </a:rPr>
              <a:t>So</a:t>
            </a:r>
            <a:r>
              <a:rPr lang="pl-PL" sz="4100" dirty="0">
                <a:solidFill>
                  <a:schemeClr val="bg1"/>
                </a:solidFill>
                <a:latin typeface="Roboto" panose="02000000000000000000" pitchFamily="2" charset="0"/>
                <a:ea typeface="Roboto" panose="02000000000000000000" pitchFamily="2" charset="0"/>
              </a:rPr>
              <a:t> </a:t>
            </a:r>
            <a:r>
              <a:rPr lang="pl-PL" sz="4100" dirty="0" err="1">
                <a:solidFill>
                  <a:schemeClr val="bg1"/>
                </a:solidFill>
                <a:latin typeface="Roboto" panose="02000000000000000000" pitchFamily="2" charset="0"/>
                <a:ea typeface="Roboto" panose="02000000000000000000" pitchFamily="2" charset="0"/>
              </a:rPr>
              <a:t>why</a:t>
            </a:r>
            <a:r>
              <a:rPr lang="pl-PL" sz="4100" dirty="0">
                <a:solidFill>
                  <a:schemeClr val="bg1"/>
                </a:solidFill>
                <a:latin typeface="Roboto" panose="02000000000000000000" pitchFamily="2" charset="0"/>
                <a:ea typeface="Roboto" panose="02000000000000000000" pitchFamily="2" charset="0"/>
              </a:rPr>
              <a:t> we(</a:t>
            </a:r>
            <a:r>
              <a:rPr lang="pl-PL" sz="4100" dirty="0" err="1">
                <a:solidFill>
                  <a:schemeClr val="bg1"/>
                </a:solidFill>
                <a:latin typeface="Roboto" panose="02000000000000000000" pitchFamily="2" charset="0"/>
                <a:ea typeface="Roboto" panose="02000000000000000000" pitchFamily="2" charset="0"/>
              </a:rPr>
              <a:t>engineers</a:t>
            </a:r>
            <a:r>
              <a:rPr lang="pl-PL" sz="4100" dirty="0">
                <a:solidFill>
                  <a:schemeClr val="bg1"/>
                </a:solidFill>
                <a:latin typeface="Roboto" panose="02000000000000000000" pitchFamily="2" charset="0"/>
                <a:ea typeface="Roboto" panose="02000000000000000000" pitchFamily="2" charset="0"/>
              </a:rPr>
              <a:t>) </a:t>
            </a:r>
            <a:r>
              <a:rPr lang="pl-PL" sz="4100" dirty="0" err="1">
                <a:solidFill>
                  <a:schemeClr val="bg1"/>
                </a:solidFill>
                <a:latin typeface="Roboto" panose="02000000000000000000" pitchFamily="2" charset="0"/>
                <a:ea typeface="Roboto" panose="02000000000000000000" pitchFamily="2" charset="0"/>
              </a:rPr>
              <a:t>decide</a:t>
            </a:r>
            <a:r>
              <a:rPr lang="pl-PL" sz="4100" dirty="0">
                <a:solidFill>
                  <a:schemeClr val="bg1"/>
                </a:solidFill>
                <a:latin typeface="Roboto" panose="02000000000000000000" pitchFamily="2" charset="0"/>
                <a:ea typeface="Roboto" panose="02000000000000000000" pitchFamily="2" charset="0"/>
              </a:rPr>
              <a:t> to </a:t>
            </a:r>
            <a:r>
              <a:rPr lang="pl-PL" sz="4100" dirty="0" err="1">
                <a:solidFill>
                  <a:schemeClr val="bg1"/>
                </a:solidFill>
                <a:latin typeface="Roboto" panose="02000000000000000000" pitchFamily="2" charset="0"/>
                <a:ea typeface="Roboto" panose="02000000000000000000" pitchFamily="2" charset="0"/>
              </a:rPr>
              <a:t>take</a:t>
            </a:r>
            <a:r>
              <a:rPr lang="pl-PL" sz="4100" dirty="0">
                <a:solidFill>
                  <a:schemeClr val="bg1"/>
                </a:solidFill>
                <a:latin typeface="Roboto" panose="02000000000000000000" pitchFamily="2" charset="0"/>
                <a:ea typeface="Roboto" panose="02000000000000000000" pitchFamily="2" charset="0"/>
              </a:rPr>
              <a:t> K8s?</a:t>
            </a: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165569" y="1956816"/>
            <a:ext cx="7860863" cy="4024884"/>
          </a:xfrm>
        </p:spPr>
        <p:txBody>
          <a:bodyPr anchor="t">
            <a:normAutofit lnSpcReduction="10000"/>
          </a:bodyPr>
          <a:lstStyle/>
          <a:p>
            <a:pPr>
              <a:buClr>
                <a:schemeClr val="accent1"/>
              </a:buClr>
            </a:pPr>
            <a:r>
              <a:rPr lang="pl-PL" sz="2400" dirty="0">
                <a:solidFill>
                  <a:schemeClr val="bg1"/>
                </a:solidFill>
                <a:ea typeface="Roboto" panose="02000000000000000000" pitchFamily="2" charset="0"/>
                <a:cs typeface="Calibri" panose="020F0502020204030204" pitchFamily="34" charset="0"/>
              </a:rPr>
              <a:t>To </a:t>
            </a:r>
            <a:r>
              <a:rPr lang="pl-PL" sz="2400" dirty="0" err="1">
                <a:solidFill>
                  <a:schemeClr val="bg1"/>
                </a:solidFill>
                <a:ea typeface="Roboto" panose="02000000000000000000" pitchFamily="2" charset="0"/>
                <a:cs typeface="Calibri" panose="020F0502020204030204" pitchFamily="34" charset="0"/>
              </a:rPr>
              <a:t>play</a:t>
            </a:r>
            <a:r>
              <a:rPr lang="pl-PL" sz="2400" dirty="0">
                <a:solidFill>
                  <a:schemeClr val="bg1"/>
                </a:solidFill>
                <a:ea typeface="Roboto" panose="02000000000000000000" pitchFamily="2" charset="0"/>
                <a:cs typeface="Calibri" panose="020F0502020204030204" pitchFamily="34" charset="0"/>
              </a:rPr>
              <a:t> with </a:t>
            </a:r>
            <a:r>
              <a:rPr lang="pl-PL" sz="2400" dirty="0" err="1">
                <a:solidFill>
                  <a:schemeClr val="bg1"/>
                </a:solidFill>
                <a:ea typeface="Roboto" panose="02000000000000000000" pitchFamily="2" charset="0"/>
                <a:cs typeface="Calibri" panose="020F0502020204030204" pitchFamily="34" charset="0"/>
              </a:rPr>
              <a:t>it</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r>
              <a:rPr lang="pl-PL" sz="2400" dirty="0" err="1">
                <a:solidFill>
                  <a:schemeClr val="bg1"/>
                </a:solidFill>
                <a:ea typeface="Roboto" panose="02000000000000000000" pitchFamily="2" charset="0"/>
                <a:cs typeface="Calibri" panose="020F0502020204030204" pitchFamily="34" charset="0"/>
              </a:rPr>
              <a:t>Looks</a:t>
            </a:r>
            <a:r>
              <a:rPr lang="pl-PL" sz="2400" dirty="0">
                <a:solidFill>
                  <a:schemeClr val="bg1"/>
                </a:solidFill>
                <a:ea typeface="Roboto" panose="02000000000000000000" pitchFamily="2" charset="0"/>
                <a:cs typeface="Calibri" panose="020F0502020204030204" pitchFamily="34" charset="0"/>
              </a:rPr>
              <a:t> nice in CV</a:t>
            </a:r>
          </a:p>
          <a:p>
            <a:pPr>
              <a:buClr>
                <a:schemeClr val="accent1"/>
              </a:buClr>
            </a:pPr>
            <a:r>
              <a:rPr lang="pl-PL" sz="2400" dirty="0" err="1">
                <a:solidFill>
                  <a:schemeClr val="bg1"/>
                </a:solidFill>
                <a:ea typeface="Roboto" panose="02000000000000000000" pitchFamily="2" charset="0"/>
                <a:cs typeface="Calibri" panose="020F0502020204030204" pitchFamily="34" charset="0"/>
              </a:rPr>
              <a:t>Devs</a:t>
            </a:r>
            <a:r>
              <a:rPr lang="pl-PL" sz="2400" dirty="0">
                <a:solidFill>
                  <a:schemeClr val="bg1"/>
                </a:solidFill>
                <a:ea typeface="Roboto" panose="02000000000000000000" pitchFamily="2" charset="0"/>
                <a:cs typeface="Calibri" panose="020F0502020204030204" pitchFamily="34" charset="0"/>
              </a:rPr>
              <a:t> love </a:t>
            </a:r>
            <a:r>
              <a:rPr lang="pl-PL" sz="2400" dirty="0" err="1">
                <a:solidFill>
                  <a:schemeClr val="bg1"/>
                </a:solidFill>
                <a:ea typeface="Roboto" panose="02000000000000000000" pitchFamily="2" charset="0"/>
                <a:cs typeface="Calibri" panose="020F0502020204030204" pitchFamily="34" charset="0"/>
              </a:rPr>
              <a:t>new</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things</a:t>
            </a:r>
            <a:r>
              <a:rPr lang="pl-PL" sz="2400" dirty="0">
                <a:solidFill>
                  <a:schemeClr val="bg1"/>
                </a:solidFill>
                <a:ea typeface="Roboto" panose="02000000000000000000" pitchFamily="2" charset="0"/>
                <a:cs typeface="Calibri" panose="020F0502020204030204" pitchFamily="34" charset="0"/>
              </a:rPr>
              <a:t> and </a:t>
            </a:r>
            <a:r>
              <a:rPr lang="pl-PL" sz="2400" dirty="0" err="1">
                <a:solidFill>
                  <a:schemeClr val="bg1"/>
                </a:solidFill>
                <a:ea typeface="Roboto" panose="02000000000000000000" pitchFamily="2" charset="0"/>
                <a:cs typeface="Calibri" panose="020F0502020204030204" pitchFamily="34" charset="0"/>
              </a:rPr>
              <a:t>spend</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time</a:t>
            </a:r>
            <a:r>
              <a:rPr lang="pl-PL" sz="2400" dirty="0">
                <a:solidFill>
                  <a:schemeClr val="bg1"/>
                </a:solidFill>
                <a:ea typeface="Roboto" panose="02000000000000000000" pitchFamily="2" charset="0"/>
                <a:cs typeface="Calibri" panose="020F0502020204030204" pitchFamily="34" charset="0"/>
              </a:rPr>
              <a:t> on learning</a:t>
            </a:r>
          </a:p>
          <a:p>
            <a:pPr>
              <a:buClr>
                <a:schemeClr val="accent1"/>
              </a:buClr>
            </a:pPr>
            <a:r>
              <a:rPr lang="pl-PL" sz="2400" dirty="0" err="1">
                <a:solidFill>
                  <a:schemeClr val="bg1"/>
                </a:solidFill>
                <a:ea typeface="Roboto" panose="02000000000000000000" pitchFamily="2" charset="0"/>
                <a:cs typeface="Calibri" panose="020F0502020204030204" pitchFamily="34" charset="0"/>
              </a:rPr>
              <a:t>Everyone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is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using</a:t>
            </a:r>
            <a:r>
              <a:rPr lang="pl-PL" sz="2400" dirty="0">
                <a:solidFill>
                  <a:schemeClr val="bg1"/>
                </a:solidFill>
                <a:ea typeface="Roboto" panose="02000000000000000000" pitchFamily="2" charset="0"/>
                <a:cs typeface="Calibri" panose="020F0502020204030204" pitchFamily="34" charset="0"/>
              </a:rPr>
              <a:t> K8s</a:t>
            </a:r>
          </a:p>
          <a:p>
            <a:pPr>
              <a:buClr>
                <a:schemeClr val="accent1"/>
              </a:buClr>
            </a:pPr>
            <a:r>
              <a:rPr lang="pl-PL" sz="2400" dirty="0" err="1">
                <a:solidFill>
                  <a:schemeClr val="bg1"/>
                </a:solidFill>
                <a:ea typeface="Roboto" panose="02000000000000000000" pitchFamily="2" charset="0"/>
                <a:cs typeface="Calibri" panose="020F0502020204030204" pitchFamily="34" charset="0"/>
              </a:rPr>
              <a:t>Tons</a:t>
            </a:r>
            <a:r>
              <a:rPr lang="pl-PL" sz="2400" dirty="0">
                <a:solidFill>
                  <a:schemeClr val="bg1"/>
                </a:solidFill>
                <a:ea typeface="Roboto" panose="02000000000000000000" pitchFamily="2" charset="0"/>
                <a:cs typeface="Calibri" panose="020F0502020204030204" pitchFamily="34" charset="0"/>
              </a:rPr>
              <a:t> of </a:t>
            </a:r>
            <a:r>
              <a:rPr lang="pl-PL" sz="2400" dirty="0" err="1">
                <a:solidFill>
                  <a:schemeClr val="bg1"/>
                </a:solidFill>
                <a:ea typeface="Roboto" panose="02000000000000000000" pitchFamily="2" charset="0"/>
                <a:cs typeface="Calibri" panose="020F0502020204030204" pitchFamily="34" charset="0"/>
              </a:rPr>
              <a:t>examples</a:t>
            </a:r>
            <a:r>
              <a:rPr lang="pl-PL" sz="2400" dirty="0">
                <a:solidFill>
                  <a:schemeClr val="bg1"/>
                </a:solidFill>
                <a:ea typeface="Roboto" panose="02000000000000000000" pitchFamily="2" charset="0"/>
                <a:cs typeface="Calibri" panose="020F0502020204030204" pitchFamily="34" charset="0"/>
              </a:rPr>
              <a:t> on the web</a:t>
            </a:r>
          </a:p>
          <a:p>
            <a:pPr>
              <a:buClr>
                <a:schemeClr val="accent1"/>
              </a:buClr>
            </a:pPr>
            <a:r>
              <a:rPr lang="pl-PL" sz="2400" dirty="0" err="1">
                <a:solidFill>
                  <a:schemeClr val="bg1"/>
                </a:solidFill>
                <a:ea typeface="Roboto" panose="02000000000000000000" pitchFamily="2" charset="0"/>
                <a:cs typeface="Calibri" panose="020F0502020204030204" pitchFamily="34" charset="0"/>
              </a:rPr>
              <a:t>Fancy</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features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Scaling</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Autoscaling</a:t>
            </a:r>
            <a:r>
              <a:rPr lang="pl-PL" sz="2400" dirty="0">
                <a:solidFill>
                  <a:schemeClr val="bg1"/>
                </a:solidFill>
                <a:ea typeface="Roboto" panose="02000000000000000000" pitchFamily="2" charset="0"/>
                <a:cs typeface="Calibri" panose="020F0502020204030204" pitchFamily="34" charset="0"/>
              </a:rPr>
              <a:t>, Zero </a:t>
            </a:r>
            <a:r>
              <a:rPr lang="pl-PL" sz="2400" dirty="0" err="1">
                <a:solidFill>
                  <a:schemeClr val="bg1"/>
                </a:solidFill>
                <a:ea typeface="Roboto" panose="02000000000000000000" pitchFamily="2" charset="0"/>
                <a:cs typeface="Calibri" panose="020F0502020204030204" pitchFamily="34" charset="0"/>
              </a:rPr>
              <a:t>Downtime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Deployments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Fault</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tolerance</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r>
              <a:rPr lang="pl-PL" sz="2400" dirty="0" err="1">
                <a:solidFill>
                  <a:schemeClr val="bg1"/>
                </a:solidFill>
                <a:ea typeface="Roboto" panose="02000000000000000000" pitchFamily="2" charset="0"/>
                <a:cs typeface="Calibri" panose="020F0502020204030204" pitchFamily="34" charset="0"/>
              </a:rPr>
              <a:t>It’s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very</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rare</a:t>
            </a:r>
            <a:r>
              <a:rPr lang="pl-PL" sz="2400" dirty="0">
                <a:solidFill>
                  <a:schemeClr val="bg1"/>
                </a:solidFill>
                <a:ea typeface="Roboto" panose="02000000000000000000" pitchFamily="2" charset="0"/>
                <a:cs typeface="Calibri" panose="020F0502020204030204" pitchFamily="34" charset="0"/>
              </a:rPr>
              <a:t> to </a:t>
            </a:r>
            <a:r>
              <a:rPr lang="pl-PL" sz="2400" dirty="0" err="1">
                <a:solidFill>
                  <a:schemeClr val="bg1"/>
                </a:solidFill>
                <a:ea typeface="Roboto" panose="02000000000000000000" pitchFamily="2" charset="0"/>
                <a:cs typeface="Calibri" panose="020F0502020204030204" pitchFamily="34" charset="0"/>
              </a:rPr>
              <a:t>make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analysis</a:t>
            </a:r>
            <a:r>
              <a:rPr lang="pl-PL" sz="2400" dirty="0">
                <a:solidFill>
                  <a:schemeClr val="bg1"/>
                </a:solidFill>
                <a:ea typeface="Roboto" panose="02000000000000000000" pitchFamily="2" charset="0"/>
                <a:cs typeface="Calibri" panose="020F0502020204030204" pitchFamily="34" charset="0"/>
              </a:rPr>
              <a:t> by </a:t>
            </a:r>
            <a:r>
              <a:rPr lang="pl-PL" sz="2400" dirty="0" err="1">
                <a:solidFill>
                  <a:schemeClr val="bg1"/>
                </a:solidFill>
                <a:ea typeface="Roboto" panose="02000000000000000000" pitchFamily="2" charset="0"/>
                <a:cs typeface="Calibri" panose="020F0502020204030204" pitchFamily="34" charset="0"/>
              </a:rPr>
              <a:t>engineers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before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making</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final</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decision</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r>
              <a:rPr lang="pl-PL" sz="2400" dirty="0">
                <a:solidFill>
                  <a:schemeClr val="bg1"/>
                </a:solidFill>
                <a:ea typeface="Roboto" panose="02000000000000000000" pitchFamily="2" charset="0"/>
                <a:cs typeface="Calibri" panose="020F0502020204030204" pitchFamily="34" charset="0"/>
              </a:rPr>
              <a:t>Most of </a:t>
            </a:r>
            <a:r>
              <a:rPr lang="pl-PL" sz="2400" dirty="0" err="1">
                <a:solidFill>
                  <a:schemeClr val="bg1"/>
                </a:solidFill>
                <a:ea typeface="Roboto" panose="02000000000000000000" pitchFamily="2" charset="0"/>
                <a:cs typeface="Calibri" panose="020F0502020204030204" pitchFamily="34" charset="0"/>
              </a:rPr>
              <a:t>decisions</a:t>
            </a:r>
            <a:r>
              <a:rPr lang="pl-PL" sz="2400" dirty="0">
                <a:solidFill>
                  <a:schemeClr val="bg1"/>
                </a:solidFill>
                <a:ea typeface="Roboto" panose="02000000000000000000" pitchFamily="2" charset="0"/>
                <a:cs typeface="Calibri" panose="020F0502020204030204" pitchFamily="34" charset="0"/>
              </a:rPr>
              <a:t> in IT </a:t>
            </a:r>
            <a:r>
              <a:rPr lang="pl-PL" sz="2400" dirty="0" err="1">
                <a:solidFill>
                  <a:schemeClr val="bg1"/>
                </a:solidFill>
                <a:ea typeface="Roboto" panose="02000000000000000000" pitchFamily="2" charset="0"/>
                <a:cs typeface="Calibri" panose="020F0502020204030204" pitchFamily="34" charset="0"/>
              </a:rPr>
              <a:t>is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hype-driven</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endParaRPr lang="pl-PL" sz="2400" dirty="0">
              <a:solidFill>
                <a:schemeClr val="bg1"/>
              </a:solidFill>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424073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To </a:t>
            </a:r>
            <a:r>
              <a:rPr lang="pl-PL" dirty="0" err="1">
                <a:solidFill>
                  <a:srgbClr val="FFFFFF"/>
                </a:solidFill>
                <a:ea typeface="Roboto" panose="02000000000000000000" pitchFamily="2" charset="0"/>
                <a:cs typeface="Calibri" panose="020F0502020204030204" pitchFamily="34" charset="0"/>
              </a:rPr>
              <a:t>keep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dev</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teams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entertained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easier</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hire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people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working</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fancy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tech</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sell</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customers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So</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why</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managers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decide</a:t>
            </a:r>
            <a:r>
              <a:rPr lang="pl-PL" dirty="0">
                <a:solidFill>
                  <a:schemeClr val="bg1"/>
                </a:solidFill>
                <a:latin typeface="Roboto" panose="02000000000000000000" pitchFamily="2" charset="0"/>
                <a:ea typeface="Roboto" panose="02000000000000000000" pitchFamily="2" charset="0"/>
              </a:rPr>
              <a:t> to </a:t>
            </a:r>
            <a:r>
              <a:rPr lang="pl-PL" dirty="0" err="1">
                <a:solidFill>
                  <a:schemeClr val="bg1"/>
                </a:solidFill>
                <a:latin typeface="Roboto" panose="02000000000000000000" pitchFamily="2" charset="0"/>
                <a:ea typeface="Roboto" panose="02000000000000000000" pitchFamily="2" charset="0"/>
              </a:rPr>
              <a:t>take</a:t>
            </a:r>
            <a:r>
              <a:rPr lang="pl-PL" dirty="0">
                <a:solidFill>
                  <a:schemeClr val="bg1"/>
                </a:solidFill>
                <a:latin typeface="Roboto" panose="02000000000000000000" pitchFamily="2" charset="0"/>
                <a:ea typeface="Roboto" panose="02000000000000000000" pitchFamily="2" charset="0"/>
              </a:rPr>
              <a:t> K8s?</a:t>
            </a:r>
          </a:p>
        </p:txBody>
      </p:sp>
    </p:spTree>
    <p:extLst>
      <p:ext uri="{BB962C8B-B14F-4D97-AF65-F5344CB8AC3E}">
        <p14:creationId xmlns:p14="http://schemas.microsoft.com/office/powerpoint/2010/main" val="221366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pic>
        <p:nvPicPr>
          <p:cNvPr id="7" name="Content Placeholder 6" descr="Graphical user interface, text, application&#10;&#10;Description automatically generated">
            <a:extLst>
              <a:ext uri="{FF2B5EF4-FFF2-40B4-BE49-F238E27FC236}">
                <a16:creationId xmlns:a16="http://schemas.microsoft.com/office/drawing/2014/main" id="{4573B190-5ED2-AA45-BB7A-92F0F6D330F4}"/>
              </a:ext>
            </a:extLst>
          </p:cNvPr>
          <p:cNvPicPr>
            <a:picLocks noGrp="1" noChangeAspect="1"/>
          </p:cNvPicPr>
          <p:nvPr>
            <p:ph idx="1"/>
          </p:nvPr>
        </p:nvPicPr>
        <p:blipFill>
          <a:blip r:embed="rId2"/>
          <a:stretch>
            <a:fillRect/>
          </a:stretch>
        </p:blipFill>
        <p:spPr>
          <a:xfrm>
            <a:off x="2159000" y="2045494"/>
            <a:ext cx="7874000" cy="3911600"/>
          </a:xfrm>
        </p:spPr>
      </p:pic>
    </p:spTree>
    <p:extLst>
      <p:ext uri="{BB962C8B-B14F-4D97-AF65-F5344CB8AC3E}">
        <p14:creationId xmlns:p14="http://schemas.microsoft.com/office/powerpoint/2010/main" val="27063310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2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Managers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sells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Auto-</a:t>
            </a: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Zero </a:t>
            </a:r>
            <a:r>
              <a:rPr lang="pl-PL" dirty="0" err="1">
                <a:solidFill>
                  <a:srgbClr val="FFFFFF"/>
                </a:solidFill>
                <a:ea typeface="Roboto" panose="02000000000000000000" pitchFamily="2" charset="0"/>
                <a:cs typeface="Calibri" panose="020F0502020204030204" pitchFamily="34" charset="0"/>
              </a:rPr>
              <a:t>downtime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deployments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they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claiming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we </a:t>
            </a:r>
            <a:r>
              <a:rPr lang="pl-PL" dirty="0" err="1">
                <a:solidFill>
                  <a:srgbClr val="FFFFFF"/>
                </a:solidFill>
                <a:ea typeface="Roboto" panose="02000000000000000000" pitchFamily="2" charset="0"/>
                <a:cs typeface="Calibri" panose="020F0502020204030204" pitchFamily="34" charset="0"/>
              </a:rPr>
              <a:t>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then</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true</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allows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doesn’t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mean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a:solidFill>
                  <a:srgbClr val="FFFFFF"/>
                </a:solidFill>
                <a:ea typeface="Roboto" panose="02000000000000000000" pitchFamily="2" charset="0"/>
                <a:cs typeface="Calibri" panose="020F0502020204030204" pitchFamily="34" charset="0"/>
              </a:rPr>
              <a:t>We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re-</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cloud</a:t>
            </a:r>
            <a:r>
              <a:rPr lang="pl-PL" dirty="0">
                <a:solidFill>
                  <a:srgbClr val="FFFFFF"/>
                </a:solidFill>
                <a:ea typeface="Roboto" panose="02000000000000000000" pitchFamily="2" charset="0"/>
                <a:cs typeface="Calibri" panose="020F0502020204030204" pitchFamily="34" charset="0"/>
              </a:rPr>
              <a:t>-native / k8s </a:t>
            </a:r>
            <a:r>
              <a:rPr lang="pl-PL" dirty="0" err="1">
                <a:solidFill>
                  <a:srgbClr val="FFFFFF"/>
                </a:solidFill>
                <a:ea typeface="Roboto" panose="02000000000000000000" pitchFamily="2" charset="0"/>
                <a:cs typeface="Calibri" panose="020F0502020204030204" pitchFamily="34" charset="0"/>
              </a:rPr>
              <a:t>ready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senior </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look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That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attitude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leads</a:t>
            </a:r>
            <a:r>
              <a:rPr lang="pl-PL" dirty="0">
                <a:solidFill>
                  <a:schemeClr val="bg1"/>
                </a:solidFill>
                <a:latin typeface="Roboto" panose="02000000000000000000" pitchFamily="2" charset="0"/>
                <a:ea typeface="Roboto" panose="02000000000000000000" pitchFamily="2" charset="0"/>
              </a:rPr>
              <a:t> to:</a:t>
            </a:r>
          </a:p>
        </p:txBody>
      </p:sp>
    </p:spTree>
    <p:extLst>
      <p:ext uri="{BB962C8B-B14F-4D97-AF65-F5344CB8AC3E}">
        <p14:creationId xmlns:p14="http://schemas.microsoft.com/office/powerpoint/2010/main" val="80562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7931082" y="2830068"/>
            <a:ext cx="5154168" cy="1197864"/>
          </a:xfrm>
        </p:spPr>
        <p:txBody>
          <a:bodyPr vert="horz" lIns="91440" tIns="45720" rIns="91440" bIns="45720" rtlCol="0">
            <a:normAutofit/>
          </a:bodyPr>
          <a:lstStyle/>
          <a:p>
            <a:r>
              <a:rPr lang="en-US" dirty="0">
                <a:solidFill>
                  <a:schemeClr val="bg1"/>
                </a:solidFill>
              </a:rPr>
              <a:t>That!</a:t>
            </a:r>
          </a:p>
        </p:txBody>
      </p:sp>
      <p:pic>
        <p:nvPicPr>
          <p:cNvPr id="6" name="Content Placeholder 5" descr="A group of people sitting around a dog&#10;&#10;Description automatically generated">
            <a:extLst>
              <a:ext uri="{FF2B5EF4-FFF2-40B4-BE49-F238E27FC236}">
                <a16:creationId xmlns:a16="http://schemas.microsoft.com/office/drawing/2014/main" id="{90E28788-CB95-A94F-A3BE-245F6A0598B2}"/>
              </a:ext>
            </a:extLst>
          </p:cNvPr>
          <p:cNvPicPr>
            <a:picLocks noChangeAspect="1"/>
          </p:cNvPicPr>
          <p:nvPr/>
        </p:nvPicPr>
        <p:blipFill rotWithShape="1">
          <a:blip r:embed="rId2"/>
          <a:srcRect l="154"/>
          <a:stretch/>
        </p:blipFill>
        <p:spPr>
          <a:xfrm>
            <a:off x="0" y="-89210"/>
            <a:ext cx="6421680" cy="8014396"/>
          </a:xfrm>
          <a:prstGeom prst="rect">
            <a:avLst/>
          </a:prstGeom>
        </p:spPr>
      </p:pic>
    </p:spTree>
    <p:extLst>
      <p:ext uri="{BB962C8B-B14F-4D97-AF65-F5344CB8AC3E}">
        <p14:creationId xmlns:p14="http://schemas.microsoft.com/office/powerpoint/2010/main" val="38844086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Killer</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Features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372405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based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on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accurate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Probably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Prometheus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integration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would</a:t>
            </a:r>
            <a:r>
              <a:rPr lang="pl-PL" dirty="0">
                <a:solidFill>
                  <a:srgbClr val="FFFFFF"/>
                </a:solidFill>
                <a:ea typeface="Roboto" panose="02000000000000000000" pitchFamily="2" charset="0"/>
                <a:cs typeface="Calibri" panose="020F0502020204030204" pitchFamily="34" charset="0"/>
              </a:rPr>
              <a:t> be nice</a:t>
            </a:r>
          </a:p>
          <a:p>
            <a:pPr>
              <a:buClr>
                <a:schemeClr val="accent1"/>
              </a:buClr>
            </a:pPr>
            <a:r>
              <a:rPr lang="pl-PL" dirty="0">
                <a:solidFill>
                  <a:srgbClr val="FFFFFF"/>
                </a:solidFill>
                <a:ea typeface="Roboto" panose="02000000000000000000" pitchFamily="2" charset="0"/>
                <a:cs typeface="Calibri" panose="020F0502020204030204" pitchFamily="34" charset="0"/>
              </a:rPr>
              <a:t>Both – in K8s and </a:t>
            </a:r>
            <a:r>
              <a:rPr lang="pl-PL" dirty="0" err="1">
                <a:solidFill>
                  <a:srgbClr val="FFFFFF"/>
                </a:solidFill>
                <a:ea typeface="Roboto" panose="02000000000000000000" pitchFamily="2" charset="0"/>
                <a:cs typeface="Calibri" panose="020F0502020204030204" pitchFamily="34" charset="0"/>
              </a:rPr>
              <a:t>inside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aware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cooldown</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delay</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scalingPolicies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StabilizationWindow</a:t>
            </a:r>
            <a:r>
              <a:rPr lang="pl-PL" dirty="0">
                <a:solidFill>
                  <a:srgbClr val="FFFFFF"/>
                </a:solidFill>
                <a:ea typeface="Roboto" panose="02000000000000000000" pitchFamily="2" charset="0"/>
                <a:cs typeface="Calibri" panose="020F0502020204030204" pitchFamily="34" charset="0"/>
              </a:rPr>
              <a:t> – 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pod </a:t>
            </a:r>
            <a:r>
              <a:rPr lang="pl-PL" dirty="0" err="1">
                <a:solidFill>
                  <a:srgbClr val="FFFFFF"/>
                </a:solidFill>
                <a:ea typeface="Roboto" panose="02000000000000000000" pitchFamily="2" charset="0"/>
                <a:cs typeface="Calibri" panose="020F0502020204030204" pitchFamily="34" charset="0"/>
              </a:rPr>
              <a:t>scale-up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late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scale</a:t>
            </a:r>
            <a:r>
              <a:rPr lang="pl-PL" dirty="0">
                <a:solidFill>
                  <a:srgbClr val="FFFFFF"/>
                </a:solidFill>
                <a:ea typeface="Roboto" panose="02000000000000000000" pitchFamily="2" charset="0"/>
                <a:cs typeface="Calibri" panose="020F0502020204030204" pitchFamily="34" charset="0"/>
              </a:rPr>
              <a:t> down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quickly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big challenge to </a:t>
            </a:r>
            <a:r>
              <a:rPr lang="pl-PL" dirty="0" err="1">
                <a:solidFill>
                  <a:srgbClr val="FFFFFF"/>
                </a:solidFill>
                <a:ea typeface="Roboto" panose="02000000000000000000" pitchFamily="2" charset="0"/>
                <a:cs typeface="Calibri" panose="020F0502020204030204" pitchFamily="34" charset="0"/>
              </a:rPr>
              <a:t>tune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Pods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autoscaling</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14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proper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signals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catching</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implement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graceful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shutdown</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drain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ongoing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requests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stop </a:t>
            </a:r>
            <a:r>
              <a:rPr lang="pl-PL" dirty="0" err="1">
                <a:solidFill>
                  <a:srgbClr val="FFFFFF"/>
                </a:solidFill>
                <a:ea typeface="Roboto" panose="02000000000000000000" pitchFamily="2" charset="0"/>
                <a:cs typeface="Calibri" panose="020F0502020204030204" pitchFamily="34" charset="0"/>
              </a:rPr>
              <a:t>accepting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ones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add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sleep</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sure</a:t>
            </a:r>
            <a:r>
              <a:rPr lang="pl-PL" dirty="0">
                <a:solidFill>
                  <a:srgbClr val="FFFFFF"/>
                </a:solidFill>
                <a:ea typeface="Roboto" panose="02000000000000000000" pitchFamily="2" charset="0"/>
                <a:cs typeface="Calibri" panose="020F0502020204030204" pitchFamily="34" charset="0"/>
              </a:rPr>
              <a:t> in 100% : )</a:t>
            </a:r>
          </a:p>
          <a:p>
            <a:pPr>
              <a:buClr>
                <a:schemeClr val="accent1"/>
              </a:buClr>
            </a:pPr>
            <a:r>
              <a:rPr lang="pl-PL" dirty="0">
                <a:solidFill>
                  <a:srgbClr val="FFFFFF"/>
                </a:solidFill>
                <a:ea typeface="Roboto" panose="02000000000000000000" pitchFamily="2" charset="0"/>
                <a:cs typeface="Calibri" panose="020F0502020204030204" pitchFamily="34" charset="0"/>
              </a:rPr>
              <a:t>How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r>
              <a:rPr lang="pl-PL" dirty="0">
                <a:solidFill>
                  <a:srgbClr val="FFFFFF"/>
                </a:solidFill>
                <a:ea typeface="Roboto" panose="02000000000000000000" pitchFamily="2" charset="0"/>
                <a:cs typeface="Calibri" panose="020F0502020204030204" pitchFamily="34" charset="0"/>
              </a:rPr>
              <a:t> of DB?</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Zero </a:t>
            </a:r>
            <a:r>
              <a:rPr lang="pl-PL" dirty="0" err="1">
                <a:solidFill>
                  <a:schemeClr val="bg1"/>
                </a:solidFill>
                <a:latin typeface="Roboto" panose="02000000000000000000" pitchFamily="2" charset="0"/>
                <a:ea typeface="Roboto" panose="02000000000000000000" pitchFamily="2" charset="0"/>
              </a:rPr>
              <a:t>Downtime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Deployments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0418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At </a:t>
            </a:r>
            <a:r>
              <a:rPr lang="pl-PL" dirty="0" err="1">
                <a:solidFill>
                  <a:srgbClr val="FFFFFF"/>
                </a:solidFill>
                <a:ea typeface="Roboto" panose="02000000000000000000" pitchFamily="2" charset="0"/>
                <a:cs typeface="Calibri" panose="020F0502020204030204" pitchFamily="34" charset="0"/>
              </a:rPr>
              <a:t>least</a:t>
            </a:r>
            <a:r>
              <a:rPr lang="pl-PL" dirty="0">
                <a:solidFill>
                  <a:srgbClr val="FFFFFF"/>
                </a:solidFill>
                <a:ea typeface="Roboto" panose="02000000000000000000" pitchFamily="2" charset="0"/>
                <a:cs typeface="Calibri" panose="020F0502020204030204" pitchFamily="34" charset="0"/>
              </a:rPr>
              <a:t> 3 </a:t>
            </a:r>
            <a:r>
              <a:rPr lang="pl-PL" dirty="0" err="1">
                <a:solidFill>
                  <a:srgbClr val="FFFFFF"/>
                </a:solidFill>
                <a:ea typeface="Roboto" panose="02000000000000000000" pitchFamily="2" charset="0"/>
                <a:cs typeface="Calibri" panose="020F0502020204030204" pitchFamily="34" charset="0"/>
              </a:rPr>
              <a:t>nodes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just</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masters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controlplane</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quite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expensive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heterogeneous</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VMs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vary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be </a:t>
            </a:r>
            <a:r>
              <a:rPr lang="pl-PL" dirty="0" err="1">
                <a:solidFill>
                  <a:srgbClr val="FFFFFF"/>
                </a:solidFill>
                <a:ea typeface="Roboto" panose="02000000000000000000" pitchFamily="2" charset="0"/>
                <a:cs typeface="Calibri" panose="020F0502020204030204" pitchFamily="34" charset="0"/>
              </a:rPr>
              <a:t>dedicated</a:t>
            </a:r>
            <a:r>
              <a:rPr lang="pl-PL" dirty="0">
                <a:solidFill>
                  <a:srgbClr val="FFFFFF"/>
                </a:solidFill>
                <a:ea typeface="Roboto" panose="02000000000000000000" pitchFamily="2" charset="0"/>
                <a:cs typeface="Calibri" panose="020F0502020204030204" pitchFamily="34" charset="0"/>
              </a:rPr>
              <a:t> for fast </a:t>
            </a:r>
            <a:r>
              <a:rPr lang="pl-PL" dirty="0" err="1">
                <a:solidFill>
                  <a:srgbClr val="FFFFFF"/>
                </a:solidFill>
                <a:ea typeface="Roboto" panose="02000000000000000000" pitchFamily="2" charset="0"/>
                <a:cs typeface="Calibri" panose="020F0502020204030204" pitchFamily="34" charset="0"/>
              </a:rPr>
              <a:t>storage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geographic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etc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nodeSelectors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in place we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encounter</a:t>
            </a:r>
            <a:r>
              <a:rPr lang="pl-PL" dirty="0">
                <a:solidFill>
                  <a:srgbClr val="FFFFFF"/>
                </a:solidFill>
                <a:ea typeface="Roboto" panose="02000000000000000000" pitchFamily="2" charset="0"/>
                <a:cs typeface="Calibri" panose="020F0502020204030204" pitchFamily="34" charset="0"/>
              </a:rPr>
              <a:t>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accent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need</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put</a:t>
            </a:r>
            <a:r>
              <a:rPr lang="pl-PL" dirty="0">
                <a:solidFill>
                  <a:schemeClr val="bg1"/>
                </a:solidFill>
                <a:ea typeface="Roboto" panose="02000000000000000000" pitchFamily="2" charset="0"/>
                <a:cs typeface="Calibri" panose="020F0502020204030204" pitchFamily="34" charset="0"/>
              </a:rPr>
              <a:t> pod </a:t>
            </a:r>
            <a:r>
              <a:rPr lang="pl-PL" dirty="0" err="1">
                <a:solidFill>
                  <a:schemeClr val="bg1"/>
                </a:solidFill>
                <a:ea typeface="Roboto" panose="02000000000000000000" pitchFamily="2" charset="0"/>
                <a:cs typeface="Calibri" panose="020F0502020204030204" pitchFamily="34" charset="0"/>
              </a:rPr>
              <a:t>limits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everywhere</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try</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keep</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busy</a:t>
            </a:r>
            <a:r>
              <a:rPr lang="pl-PL" dirty="0">
                <a:solidFill>
                  <a:schemeClr val="bg1"/>
                </a:solidFill>
                <a:ea typeface="Roboto" panose="02000000000000000000" pitchFamily="2" charset="0"/>
                <a:cs typeface="Calibri" panose="020F0502020204030204" pitchFamily="34" charset="0"/>
              </a:rPr>
              <a:t> with </a:t>
            </a:r>
            <a:r>
              <a:rPr lang="pl-PL" dirty="0" err="1">
                <a:solidFill>
                  <a:schemeClr val="bg1"/>
                </a:solidFill>
                <a:ea typeface="Roboto" panose="02000000000000000000" pitchFamily="2" charset="0"/>
                <a:cs typeface="Calibri" panose="020F0502020204030204" pitchFamily="34" charset="0"/>
              </a:rPr>
              <a:t>overbooking</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But - no </a:t>
            </a:r>
            <a:r>
              <a:rPr lang="pl-PL" dirty="0" err="1">
                <a:solidFill>
                  <a:schemeClr val="bg1"/>
                </a:solidFill>
                <a:ea typeface="Roboto" panose="02000000000000000000" pitchFamily="2" charset="0"/>
                <a:cs typeface="Calibri" panose="020F0502020204030204" pitchFamily="34" charset="0"/>
              </a:rPr>
              <a:t>resources</a:t>
            </a:r>
            <a:r>
              <a:rPr lang="pl-PL" dirty="0">
                <a:solidFill>
                  <a:schemeClr val="bg1"/>
                </a:solidFill>
                <a:ea typeface="Roboto" panose="02000000000000000000" pitchFamily="2" charset="0"/>
                <a:cs typeface="Calibri" panose="020F0502020204030204" pitchFamily="34" charset="0"/>
              </a:rPr>
              <a:t> =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err="1">
                <a:solidFill>
                  <a:schemeClr val="bg1"/>
                </a:solidFill>
                <a:ea typeface="Roboto" panose="02000000000000000000" pitchFamily="2" charset="0"/>
                <a:cs typeface="Calibri" panose="020F0502020204030204" pitchFamily="34" charset="0"/>
              </a:rPr>
              <a:t>Make</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your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fault</a:t>
            </a:r>
            <a:r>
              <a:rPr lang="pl-PL" dirty="0">
                <a:solidFill>
                  <a:schemeClr val="bg1"/>
                </a:solidFill>
                <a:ea typeface="Roboto" panose="02000000000000000000" pitchFamily="2" charset="0"/>
                <a:cs typeface="Calibri" panose="020F0502020204030204" pitchFamily="34" charset="0"/>
              </a:rPr>
              <a:t>-tolerant </a:t>
            </a:r>
            <a:r>
              <a:rPr lang="pl-PL" dirty="0" err="1">
                <a:solidFill>
                  <a:schemeClr val="bg1"/>
                </a:solidFill>
                <a:ea typeface="Roboto" panose="02000000000000000000" pitchFamily="2" charset="0"/>
                <a:cs typeface="Calibri" panose="020F0502020204030204" pitchFamily="34" charset="0"/>
              </a:rPr>
              <a:t>is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really</a:t>
            </a:r>
            <a:r>
              <a:rPr lang="pl-PL" dirty="0">
                <a:solidFill>
                  <a:schemeClr val="bg1"/>
                </a:solidFill>
                <a:ea typeface="Roboto" panose="02000000000000000000" pitchFamily="2" charset="0"/>
                <a:cs typeface="Calibri" panose="020F0502020204030204" pitchFamily="34" charset="0"/>
              </a:rPr>
              <a:t> hard </a:t>
            </a:r>
            <a:r>
              <a:rPr lang="pl-PL" dirty="0" err="1">
                <a:solidFill>
                  <a:schemeClr val="bg1"/>
                </a:solidFill>
                <a:ea typeface="Roboto" panose="02000000000000000000" pitchFamily="2" charset="0"/>
                <a:cs typeface="Calibri" panose="020F0502020204030204" pitchFamily="34" charset="0"/>
              </a:rPr>
              <a:t>job</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reqiures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weeks</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months</a:t>
            </a:r>
            <a:r>
              <a:rPr lang="pl-PL" dirty="0">
                <a:solidFill>
                  <a:schemeClr val="bg1"/>
                </a:solidFill>
                <a:ea typeface="Roboto" panose="02000000000000000000" pitchFamily="2" charset="0"/>
                <a:cs typeface="Calibri" panose="020F0502020204030204" pitchFamily="34" charset="0"/>
              </a:rPr>
              <a:t> of </a:t>
            </a:r>
            <a:r>
              <a:rPr lang="pl-PL" dirty="0" err="1">
                <a:solidFill>
                  <a:schemeClr val="bg1"/>
                </a:solidFill>
                <a:ea typeface="Roboto" panose="02000000000000000000" pitchFamily="2" charset="0"/>
                <a:cs typeface="Calibri" panose="020F0502020204030204" pitchFamily="34" charset="0"/>
              </a:rPr>
              <a:t>observations</a:t>
            </a:r>
            <a:endParaRPr lang="pl-PL" dirty="0">
              <a:solidFill>
                <a:schemeClr val="bg1"/>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Fault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tolerance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2328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drawing&#10;&#10;Description automatically generated">
            <a:extLst>
              <a:ext uri="{FF2B5EF4-FFF2-40B4-BE49-F238E27FC236}">
                <a16:creationId xmlns:a16="http://schemas.microsoft.com/office/drawing/2014/main" id="{6E9295F4-EAB4-A142-A9B6-74D41E5F427C}"/>
              </a:ext>
            </a:extLst>
          </p:cNvPr>
          <p:cNvPicPr>
            <a:picLocks noGrp="1" noChangeAspect="1"/>
          </p:cNvPicPr>
          <p:nvPr>
            <p:ph idx="1"/>
          </p:nvPr>
        </p:nvPicPr>
        <p:blipFill>
          <a:blip r:embed="rId2"/>
          <a:stretch>
            <a:fillRect/>
          </a:stretch>
        </p:blipFill>
        <p:spPr>
          <a:xfrm>
            <a:off x="2372861" y="0"/>
            <a:ext cx="6800849"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163390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Adding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straightforward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when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workloads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and the </a:t>
            </a:r>
            <a:r>
              <a:rPr lang="pl-PL" dirty="0" err="1">
                <a:solidFill>
                  <a:srgbClr val="FFFFFF"/>
                </a:solidFill>
                <a:ea typeface="Roboto" panose="02000000000000000000" pitchFamily="2" charset="0"/>
                <a:cs typeface="Calibri" panose="020F0502020204030204" pitchFamily="34" charset="0"/>
              </a:rPr>
              <a:t>traffic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away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 )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Scaling</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91564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close up of an owl&#10;&#10;Description automatically generated">
            <a:extLst>
              <a:ext uri="{FF2B5EF4-FFF2-40B4-BE49-F238E27FC236}">
                <a16:creationId xmlns:a16="http://schemas.microsoft.com/office/drawing/2014/main" id="{F16A0508-3C61-A544-8ECC-44DEB05FE919}"/>
              </a:ext>
            </a:extLst>
          </p:cNvPr>
          <p:cNvPicPr>
            <a:picLocks noGrp="1" noChangeAspect="1"/>
          </p:cNvPicPr>
          <p:nvPr>
            <p:ph idx="1"/>
          </p:nvPr>
        </p:nvPicPr>
        <p:blipFill>
          <a:blip r:embed="rId2"/>
          <a:stretch>
            <a:fillRect/>
          </a:stretch>
        </p:blipFill>
        <p:spPr>
          <a:xfrm>
            <a:off x="2075270" y="0"/>
            <a:ext cx="8041460"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0550711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To K8s </a:t>
            </a:r>
            <a:r>
              <a:rPr lang="pl-PL" dirty="0" err="1">
                <a:solidFill>
                  <a:srgbClr val="FFFFFF"/>
                </a:solidFill>
                <a:latin typeface="Roboto Medium" panose="02000000000000000000" pitchFamily="2" charset="0"/>
                <a:ea typeface="Roboto Medium" panose="02000000000000000000" pitchFamily="2" charset="0"/>
              </a:rPr>
              <a:t>or</a:t>
            </a:r>
            <a:r>
              <a:rPr lang="pl-PL" dirty="0">
                <a:solidFill>
                  <a:srgbClr val="FFFFFF"/>
                </a:solidFill>
                <a:latin typeface="Roboto Medium" panose="02000000000000000000" pitchFamily="2" charset="0"/>
                <a:ea typeface="Roboto Medium" panose="02000000000000000000" pitchFamily="2" charset="0"/>
              </a:rPr>
              <a:t> not to K8s</a:t>
            </a:r>
          </a:p>
        </p:txBody>
      </p:sp>
    </p:spTree>
    <p:extLst>
      <p:ext uri="{BB962C8B-B14F-4D97-AF65-F5344CB8AC3E}">
        <p14:creationId xmlns:p14="http://schemas.microsoft.com/office/powerpoint/2010/main" val="34754164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pic>
        <p:nvPicPr>
          <p:cNvPr id="6" name="Content Placeholder 5" descr="Graphical user interface, text, application&#10;&#10;Description automatically generated">
            <a:extLst>
              <a:ext uri="{FF2B5EF4-FFF2-40B4-BE49-F238E27FC236}">
                <a16:creationId xmlns:a16="http://schemas.microsoft.com/office/drawing/2014/main" id="{2D69B4B6-FFBC-8149-93EA-F889E5ED045A}"/>
              </a:ext>
            </a:extLst>
          </p:cNvPr>
          <p:cNvPicPr>
            <a:picLocks noGrp="1" noChangeAspect="1"/>
          </p:cNvPicPr>
          <p:nvPr>
            <p:ph idx="1"/>
          </p:nvPr>
        </p:nvPicPr>
        <p:blipFill>
          <a:blip r:embed="rId2"/>
          <a:stretch>
            <a:fillRect/>
          </a:stretch>
        </p:blipFill>
        <p:spPr>
          <a:xfrm>
            <a:off x="2184400" y="2420144"/>
            <a:ext cx="7823200" cy="3162300"/>
          </a:xfrm>
        </p:spPr>
      </p:pic>
    </p:spTree>
    <p:extLst>
      <p:ext uri="{BB962C8B-B14F-4D97-AF65-F5344CB8AC3E}">
        <p14:creationId xmlns:p14="http://schemas.microsoft.com/office/powerpoint/2010/main" val="572270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Deployment</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of</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83183842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4000" dirty="0">
                <a:solidFill>
                  <a:srgbClr val="FFFFFF"/>
                </a:solidFill>
                <a:ea typeface="Roboto" panose="02000000000000000000" pitchFamily="2" charset="0"/>
                <a:cs typeface="Calibri" panose="020F0502020204030204" pitchFamily="34" charset="0"/>
              </a:rPr>
              <a:t>The </a:t>
            </a:r>
            <a:r>
              <a:rPr lang="pl-PL" sz="4000" dirty="0" err="1">
                <a:solidFill>
                  <a:srgbClr val="FFFFFF"/>
                </a:solidFill>
                <a:ea typeface="Roboto" panose="02000000000000000000" pitchFamily="2" charset="0"/>
                <a:cs typeface="Calibri" panose="020F0502020204030204" pitchFamily="34" charset="0"/>
              </a:rPr>
              <a:t>very</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first</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question</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ask</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yourself</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is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err="1">
                <a:solidFill>
                  <a:srgbClr val="FFFFFF"/>
                </a:solidFill>
                <a:ea typeface="Roboto" panose="02000000000000000000" pitchFamily="2" charset="0"/>
                <a:cs typeface="Calibri" panose="020F0502020204030204" pitchFamily="34" charset="0"/>
              </a:rPr>
              <a:t>Where</a:t>
            </a:r>
            <a:r>
              <a:rPr lang="pl-PL" sz="4000" dirty="0">
                <a:solidFill>
                  <a:srgbClr val="FFFFFF"/>
                </a:solidFill>
                <a:ea typeface="Roboto" panose="02000000000000000000" pitchFamily="2" charset="0"/>
                <a:cs typeface="Calibri" panose="020F0502020204030204" pitchFamily="34" charset="0"/>
              </a:rPr>
              <a:t> we </a:t>
            </a:r>
            <a:r>
              <a:rPr lang="pl-PL" sz="4000" dirty="0" err="1">
                <a:solidFill>
                  <a:srgbClr val="FFFFFF"/>
                </a:solidFill>
                <a:ea typeface="Roboto" panose="02000000000000000000" pitchFamily="2" charset="0"/>
                <a:cs typeface="Calibri" panose="020F0502020204030204" pitchFamily="34" charset="0"/>
              </a:rPr>
              <a:t>would</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like</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use</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Kubernetes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a:solidFill>
                  <a:srgbClr val="FFFFFF"/>
                </a:solidFill>
                <a:ea typeface="Roboto" panose="02000000000000000000" pitchFamily="2" charset="0"/>
                <a:cs typeface="Calibri" panose="020F0502020204030204" pitchFamily="34" charset="0"/>
              </a:rPr>
              <a:t>On-</a:t>
            </a:r>
            <a:r>
              <a:rPr lang="pl-PL" sz="4000" dirty="0" err="1">
                <a:solidFill>
                  <a:srgbClr val="FFFFFF"/>
                </a:solidFill>
                <a:ea typeface="Roboto" panose="02000000000000000000" pitchFamily="2" charset="0"/>
                <a:cs typeface="Calibri" panose="020F0502020204030204" pitchFamily="34" charset="0"/>
              </a:rPr>
              <a:t>premise</a:t>
            </a:r>
            <a:r>
              <a:rPr lang="pl-PL" sz="4000" dirty="0">
                <a:solidFill>
                  <a:srgbClr val="FFFFFF"/>
                </a:solidFill>
                <a:ea typeface="Roboto" panose="02000000000000000000" pitchFamily="2" charset="0"/>
                <a:cs typeface="Calibri" panose="020F0502020204030204" pitchFamily="34" charset="0"/>
              </a:rPr>
              <a:t> vs </a:t>
            </a:r>
            <a:r>
              <a:rPr lang="pl-PL" sz="4000" dirty="0" err="1">
                <a:solidFill>
                  <a:srgbClr val="FFFFFF"/>
                </a:solidFill>
                <a:ea typeface="Roboto" panose="02000000000000000000" pitchFamily="2" charset="0"/>
                <a:cs typeface="Calibri" panose="020F0502020204030204" pitchFamily="34" charset="0"/>
              </a:rPr>
              <a:t>Cloud</a:t>
            </a:r>
            <a:endParaRPr lang="pl-PL" sz="40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Deployment of </a:t>
            </a:r>
            <a:r>
              <a:rPr lang="pl-PL" dirty="0" err="1">
                <a:solidFill>
                  <a:schemeClr val="bg1"/>
                </a:solidFill>
                <a:latin typeface="Roboto" panose="02000000000000000000" pitchFamily="2" charset="0"/>
                <a:ea typeface="Roboto" panose="02000000000000000000" pitchFamily="2" charset="0"/>
              </a:rPr>
              <a:t>Kubernetes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6353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text&#10;&#10;Description automatically generated">
            <a:extLst>
              <a:ext uri="{FF2B5EF4-FFF2-40B4-BE49-F238E27FC236}">
                <a16:creationId xmlns:a16="http://schemas.microsoft.com/office/drawing/2014/main" id="{030C57E1-5917-3E4A-A1FF-DF910C877154}"/>
              </a:ext>
            </a:extLst>
          </p:cNvPr>
          <p:cNvPicPr>
            <a:picLocks noGrp="1" noChangeAspect="1"/>
          </p:cNvPicPr>
          <p:nvPr>
            <p:ph idx="1"/>
          </p:nvPr>
        </p:nvPicPr>
        <p:blipFill>
          <a:blip r:embed="rId2"/>
          <a:stretch>
            <a:fillRect/>
          </a:stretch>
        </p:blipFill>
        <p:spPr>
          <a:xfrm rot="20412853">
            <a:off x="3843456" y="1897161"/>
            <a:ext cx="4505087" cy="2534111"/>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pros</a:t>
            </a:r>
          </a:p>
        </p:txBody>
      </p:sp>
      <p:sp>
        <p:nvSpPr>
          <p:cNvPr id="6" name="TextBox 5">
            <a:extLst>
              <a:ext uri="{FF2B5EF4-FFF2-40B4-BE49-F238E27FC236}">
                <a16:creationId xmlns:a16="http://schemas.microsoft.com/office/drawing/2014/main" id="{2D6EAFDF-7A62-B541-861B-C22E22AE0C2F}"/>
              </a:ext>
            </a:extLst>
          </p:cNvPr>
          <p:cNvSpPr txBox="1"/>
          <p:nvPr/>
        </p:nvSpPr>
        <p:spPr>
          <a:xfrm>
            <a:off x="838200" y="5519852"/>
            <a:ext cx="7090317" cy="646331"/>
          </a:xfrm>
          <a:prstGeom prst="rect">
            <a:avLst/>
          </a:prstGeom>
          <a:noFill/>
        </p:spPr>
        <p:txBody>
          <a:bodyPr wrap="square" rtlCol="0">
            <a:spAutoFit/>
          </a:bodyPr>
          <a:lstStyle/>
          <a:p>
            <a:pPr marL="285750" indent="-285750">
              <a:buFont typeface="Arial" panose="020B0604020202020204" pitchFamily="34" charset="0"/>
              <a:buChar char="•"/>
            </a:pPr>
            <a:r>
              <a:rPr lang="en-GB" sz="3600" dirty="0">
                <a:solidFill>
                  <a:schemeClr val="bg1"/>
                </a:solidFill>
              </a:rPr>
              <a:t>Dedicated hardware*</a:t>
            </a:r>
          </a:p>
        </p:txBody>
      </p:sp>
    </p:spTree>
    <p:extLst>
      <p:ext uri="{BB962C8B-B14F-4D97-AF65-F5344CB8AC3E}">
        <p14:creationId xmlns:p14="http://schemas.microsoft.com/office/powerpoint/2010/main" val="406330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cons</a:t>
            </a:r>
            <a:endParaRPr lang="pl-PL" dirty="0">
              <a:solidFill>
                <a:schemeClr val="bg1"/>
              </a:solidFill>
              <a:latin typeface="Roboto" panose="02000000000000000000" pitchFamily="2" charset="0"/>
              <a:ea typeface="Roboto" panose="02000000000000000000" pitchFamily="2" charset="0"/>
            </a:endParaRPr>
          </a:p>
        </p:txBody>
      </p:sp>
      <p:sp>
        <p:nvSpPr>
          <p:cNvPr id="7" name="Content Placeholder 2">
            <a:extLst>
              <a:ext uri="{FF2B5EF4-FFF2-40B4-BE49-F238E27FC236}">
                <a16:creationId xmlns:a16="http://schemas.microsoft.com/office/drawing/2014/main" id="{FD88F404-103B-BB4F-AF05-9E75188FCD25}"/>
              </a:ext>
            </a:extLst>
          </p:cNvPr>
          <p:cNvSpPr>
            <a:spLocks noGrp="1"/>
          </p:cNvSpPr>
          <p:nvPr>
            <p:ph idx="1"/>
          </p:nvPr>
        </p:nvSpPr>
        <p:spPr>
          <a:xfrm>
            <a:off x="838200" y="1825625"/>
            <a:ext cx="10515600" cy="4351338"/>
          </a:xfrm>
        </p:spPr>
        <p:txBody>
          <a:bodyPr/>
          <a:lstStyle/>
          <a:p>
            <a:pPr>
              <a:buClr>
                <a:schemeClr val="accent1"/>
              </a:buClr>
            </a:pPr>
            <a:r>
              <a:rPr lang="en-GB" dirty="0">
                <a:solidFill>
                  <a:schemeClr val="bg1"/>
                </a:solidFill>
              </a:rPr>
              <a:t>Hard Ops</a:t>
            </a:r>
          </a:p>
          <a:p>
            <a:pPr>
              <a:buClr>
                <a:schemeClr val="accent1"/>
              </a:buClr>
            </a:pPr>
            <a:r>
              <a:rPr lang="en-GB" dirty="0">
                <a:solidFill>
                  <a:schemeClr val="bg1"/>
                </a:solidFill>
              </a:rPr>
              <a:t>Upgrades of cluster!</a:t>
            </a:r>
          </a:p>
          <a:p>
            <a:pPr>
              <a:buClr>
                <a:schemeClr val="accent1"/>
              </a:buClr>
            </a:pPr>
            <a:r>
              <a:rPr lang="en-GB" dirty="0">
                <a:solidFill>
                  <a:schemeClr val="bg1"/>
                </a:solidFill>
              </a:rPr>
              <a:t>Storage?</a:t>
            </a:r>
          </a:p>
          <a:p>
            <a:pPr>
              <a:buClr>
                <a:schemeClr val="accent1"/>
              </a:buClr>
            </a:pPr>
            <a:r>
              <a:rPr lang="en-GB" dirty="0">
                <a:solidFill>
                  <a:schemeClr val="bg1"/>
                </a:solidFill>
              </a:rPr>
              <a:t>You need great ops engineers</a:t>
            </a:r>
          </a:p>
          <a:p>
            <a:pPr>
              <a:buClr>
                <a:schemeClr val="accent1"/>
              </a:buClr>
            </a:pPr>
            <a:r>
              <a:rPr lang="en-GB" dirty="0">
                <a:solidFill>
                  <a:schemeClr val="bg1"/>
                </a:solidFill>
              </a:rPr>
              <a:t>Security</a:t>
            </a:r>
          </a:p>
          <a:p>
            <a:pPr>
              <a:buClr>
                <a:schemeClr val="accent1"/>
              </a:buClr>
            </a:pPr>
            <a:r>
              <a:rPr lang="en-GB" dirty="0">
                <a:solidFill>
                  <a:schemeClr val="bg1"/>
                </a:solidFill>
              </a:rPr>
              <a:t>Microsoft, Amazon, Google spend years to make them stable and usable</a:t>
            </a:r>
          </a:p>
          <a:p>
            <a:pPr>
              <a:buClr>
                <a:schemeClr val="accent1"/>
              </a:buClr>
            </a:pPr>
            <a:r>
              <a:rPr lang="en-GB" dirty="0">
                <a:solidFill>
                  <a:schemeClr val="bg1"/>
                </a:solidFill>
              </a:rPr>
              <a:t>Do you really think it’s that easy?</a:t>
            </a:r>
          </a:p>
        </p:txBody>
      </p:sp>
    </p:spTree>
    <p:extLst>
      <p:ext uri="{BB962C8B-B14F-4D97-AF65-F5344CB8AC3E}">
        <p14:creationId xmlns:p14="http://schemas.microsoft.com/office/powerpoint/2010/main" val="367319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when</a:t>
            </a:r>
            <a:r>
              <a:rPr lang="pl-PL" dirty="0">
                <a:solidFill>
                  <a:schemeClr val="bg1"/>
                </a:solidFill>
                <a:latin typeface="Roboto" panose="02000000000000000000" pitchFamily="2" charset="0"/>
                <a:ea typeface="Roboto" panose="02000000000000000000" pitchFamily="2" charset="0"/>
              </a:rPr>
              <a:t>?</a:t>
            </a:r>
          </a:p>
        </p:txBody>
      </p:sp>
      <p:sp>
        <p:nvSpPr>
          <p:cNvPr id="3" name="Content Placeholder 2">
            <a:extLst>
              <a:ext uri="{FF2B5EF4-FFF2-40B4-BE49-F238E27FC236}">
                <a16:creationId xmlns:a16="http://schemas.microsoft.com/office/drawing/2014/main" id="{F49C8001-89D5-FC41-BFD7-B4E7EEAF89B8}"/>
              </a:ext>
            </a:extLst>
          </p:cNvPr>
          <p:cNvSpPr>
            <a:spLocks noGrp="1"/>
          </p:cNvSpPr>
          <p:nvPr>
            <p:ph idx="1"/>
          </p:nvPr>
        </p:nvSpPr>
        <p:spPr/>
        <p:txBody>
          <a:bodyPr/>
          <a:lstStyle/>
          <a:p>
            <a:pPr>
              <a:buClr>
                <a:schemeClr val="accent1"/>
              </a:buClr>
            </a:pPr>
            <a:r>
              <a:rPr lang="en-GB" dirty="0">
                <a:solidFill>
                  <a:schemeClr val="bg1"/>
                </a:solidFill>
              </a:rPr>
              <a:t>You absolutely must have your compute local (for latency or security or legal reasons)</a:t>
            </a:r>
          </a:p>
          <a:p>
            <a:pPr>
              <a:buClr>
                <a:schemeClr val="accent1"/>
              </a:buClr>
            </a:pPr>
            <a:r>
              <a:rPr lang="en-GB" dirty="0">
                <a:solidFill>
                  <a:schemeClr val="bg1"/>
                </a:solidFill>
              </a:rPr>
              <a:t>Your workloads need to be on the edge (for latency or security)</a:t>
            </a:r>
          </a:p>
          <a:p>
            <a:pPr>
              <a:buClr>
                <a:schemeClr val="accent1"/>
              </a:buClr>
            </a:pPr>
            <a:r>
              <a:rPr lang="en-GB" dirty="0">
                <a:solidFill>
                  <a:schemeClr val="bg1"/>
                </a:solidFill>
              </a:rPr>
              <a:t>You need truly HUGE amounts of compute and/or data storage and managing your own </a:t>
            </a:r>
            <a:r>
              <a:rPr lang="en-GB" dirty="0" err="1">
                <a:solidFill>
                  <a:schemeClr val="bg1"/>
                </a:solidFill>
              </a:rPr>
              <a:t>datacenters</a:t>
            </a:r>
            <a:r>
              <a:rPr lang="en-GB" dirty="0">
                <a:solidFill>
                  <a:schemeClr val="bg1"/>
                </a:solidFill>
              </a:rPr>
              <a:t> is more cost effective</a:t>
            </a:r>
          </a:p>
          <a:p>
            <a:pPr>
              <a:buClr>
                <a:schemeClr val="accent1"/>
              </a:buClr>
            </a:pPr>
            <a:r>
              <a:rPr lang="en-GB" dirty="0">
                <a:solidFill>
                  <a:schemeClr val="bg1"/>
                </a:solidFill>
              </a:rPr>
              <a:t>You have some fancy hardware needs that you can’t get (cheaper) from a cloud provider</a:t>
            </a:r>
          </a:p>
          <a:p>
            <a:pPr marL="0" indent="0">
              <a:buClr>
                <a:schemeClr val="accent1"/>
              </a:buClr>
              <a:buNone/>
            </a:pPr>
            <a:endParaRPr lang="en-GB" dirty="0">
              <a:solidFill>
                <a:schemeClr val="bg1"/>
              </a:solidFill>
            </a:endParaRPr>
          </a:p>
        </p:txBody>
      </p:sp>
    </p:spTree>
    <p:extLst>
      <p:ext uri="{BB962C8B-B14F-4D97-AF65-F5344CB8AC3E}">
        <p14:creationId xmlns:p14="http://schemas.microsoft.com/office/powerpoint/2010/main" val="39924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4" name="Picture 3" descr="A person wearing a suit and tie&#10;&#10;Description automatically generated">
            <a:extLst>
              <a:ext uri="{FF2B5EF4-FFF2-40B4-BE49-F238E27FC236}">
                <a16:creationId xmlns:a16="http://schemas.microsoft.com/office/drawing/2014/main" id="{FCF4DF46-A3EF-9841-A052-BFB22E51EC27}"/>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6737853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5" name="Picture 4" descr="A picture containing calendar&#10;&#10;Description automatically generated">
            <a:extLst>
              <a:ext uri="{FF2B5EF4-FFF2-40B4-BE49-F238E27FC236}">
                <a16:creationId xmlns:a16="http://schemas.microsoft.com/office/drawing/2014/main" id="{3D3DFB08-9FF8-7443-9A4E-BE7864C76E26}"/>
              </a:ext>
            </a:extLst>
          </p:cNvPr>
          <p:cNvPicPr>
            <a:picLocks noChangeAspect="1"/>
          </p:cNvPicPr>
          <p:nvPr/>
        </p:nvPicPr>
        <p:blipFill>
          <a:blip r:embed="rId2"/>
          <a:stretch>
            <a:fillRect/>
          </a:stretch>
        </p:blipFill>
        <p:spPr>
          <a:xfrm>
            <a:off x="1839685" y="0"/>
            <a:ext cx="8512609" cy="6949069"/>
          </a:xfrm>
          <a:prstGeom prst="rect">
            <a:avLst/>
          </a:prstGeom>
        </p:spPr>
      </p:pic>
    </p:spTree>
    <p:extLst>
      <p:ext uri="{BB962C8B-B14F-4D97-AF65-F5344CB8AC3E}">
        <p14:creationId xmlns:p14="http://schemas.microsoft.com/office/powerpoint/2010/main" val="71590090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at with its mouth open&#10;&#10;Description automatically generated">
            <a:extLst>
              <a:ext uri="{FF2B5EF4-FFF2-40B4-BE49-F238E27FC236}">
                <a16:creationId xmlns:a16="http://schemas.microsoft.com/office/drawing/2014/main" id="{6A41747E-E392-664E-B300-1058F2702E32}"/>
              </a:ext>
            </a:extLst>
          </p:cNvPr>
          <p:cNvPicPr>
            <a:picLocks noChangeAspect="1"/>
          </p:cNvPicPr>
          <p:nvPr/>
        </p:nvPicPr>
        <p:blipFill rotWithShape="1">
          <a:blip r:embed="rId2">
            <a:alphaModFix amt="60000"/>
          </a:blip>
          <a:srcRect l="25172" r="20453" b="1"/>
          <a:stretch/>
        </p:blipFill>
        <p:spPr>
          <a:xfrm>
            <a:off x="179940" y="182880"/>
            <a:ext cx="5915025" cy="6499784"/>
          </a:xfrm>
          <a:prstGeom prst="rect">
            <a:avLst/>
          </a:prstGeom>
        </p:spPr>
      </p:pic>
      <p:pic>
        <p:nvPicPr>
          <p:cNvPr id="7" name="Picture 6" descr="A cat sitting in a room&#10;&#10;Description automatically generated">
            <a:extLst>
              <a:ext uri="{FF2B5EF4-FFF2-40B4-BE49-F238E27FC236}">
                <a16:creationId xmlns:a16="http://schemas.microsoft.com/office/drawing/2014/main" id="{E5F3A2BA-F6E4-154E-8495-5751703C80CF}"/>
              </a:ext>
            </a:extLst>
          </p:cNvPr>
          <p:cNvPicPr>
            <a:picLocks noChangeAspect="1"/>
          </p:cNvPicPr>
          <p:nvPr/>
        </p:nvPicPr>
        <p:blipFill rotWithShape="1">
          <a:blip r:embed="rId3">
            <a:alphaModFix amt="60000"/>
          </a:blip>
          <a:srcRect l="19269" r="27721"/>
          <a:stretch/>
        </p:blipFill>
        <p:spPr>
          <a:xfrm>
            <a:off x="6096844" y="182880"/>
            <a:ext cx="5915025" cy="6499784"/>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922128" y="-935052"/>
            <a:ext cx="4896784" cy="2220775"/>
          </a:xfrm>
        </p:spPr>
        <p:txBody>
          <a:bodyPr>
            <a:normAutofit/>
          </a:bodyPr>
          <a:lstStyle/>
          <a:p>
            <a:pPr algn="l"/>
            <a:r>
              <a:rPr lang="pl-PL" sz="5200" dirty="0" err="1">
                <a:solidFill>
                  <a:srgbClr val="FFFFFF"/>
                </a:solidFill>
                <a:latin typeface="Roboto Medium" panose="02000000000000000000" pitchFamily="2" charset="0"/>
                <a:ea typeface="Roboto Medium" panose="02000000000000000000" pitchFamily="2" charset="0"/>
              </a:rPr>
              <a:t>Your</a:t>
            </a:r>
            <a:r>
              <a:rPr lang="pl-PL" sz="5200" dirty="0">
                <a:solidFill>
                  <a:srgbClr val="FFFFFF"/>
                </a:solidFill>
                <a:latin typeface="Roboto Medium" panose="02000000000000000000" pitchFamily="2" charset="0"/>
                <a:ea typeface="Roboto Medium" panose="02000000000000000000" pitchFamily="2" charset="0"/>
              </a:rPr>
              <a:t> SRE team</a:t>
            </a:r>
          </a:p>
        </p:txBody>
      </p:sp>
      <p:sp>
        <p:nvSpPr>
          <p:cNvPr id="16" name="Title 1">
            <a:extLst>
              <a:ext uri="{FF2B5EF4-FFF2-40B4-BE49-F238E27FC236}">
                <a16:creationId xmlns:a16="http://schemas.microsoft.com/office/drawing/2014/main" id="{F883D7CA-F790-6E4E-AE35-79AE5AC2397A}"/>
              </a:ext>
            </a:extLst>
          </p:cNvPr>
          <p:cNvSpPr txBox="1">
            <a:spLocks/>
          </p:cNvSpPr>
          <p:nvPr/>
        </p:nvSpPr>
        <p:spPr>
          <a:xfrm>
            <a:off x="1106366" y="-1003250"/>
            <a:ext cx="4896784" cy="22207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l-PL" sz="5200" dirty="0">
                <a:solidFill>
                  <a:srgbClr val="FFFFFF"/>
                </a:solidFill>
                <a:latin typeface="Roboto Medium" panose="02000000000000000000" pitchFamily="2" charset="0"/>
                <a:ea typeface="Roboto Medium" panose="02000000000000000000" pitchFamily="2" charset="0"/>
              </a:rPr>
              <a:t>K8s </a:t>
            </a:r>
            <a:r>
              <a:rPr lang="pl-PL" sz="5200" dirty="0" err="1">
                <a:solidFill>
                  <a:srgbClr val="FFFFFF"/>
                </a:solidFill>
                <a:latin typeface="Roboto Medium" panose="02000000000000000000" pitchFamily="2" charset="0"/>
                <a:ea typeface="Roboto Medium" panose="02000000000000000000" pitchFamily="2" charset="0"/>
              </a:rPr>
              <a:t>cluster</a:t>
            </a:r>
            <a:r>
              <a:rPr lang="pl-PL" sz="5200" dirty="0">
                <a:solidFill>
                  <a:srgbClr val="FFFFFF"/>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83535766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pPr algn="l"/>
            <a:endParaRPr lang="pl-PL" sz="5400">
              <a:latin typeface="Roboto Medium" panose="02000000000000000000" pitchFamily="2" charset="0"/>
              <a:ea typeface="Roboto Medium" panose="02000000000000000000" pitchFamily="2" charset="0"/>
            </a:endParaRPr>
          </a:p>
        </p:txBody>
      </p:sp>
      <p:pic>
        <p:nvPicPr>
          <p:cNvPr id="4" name="Picture 3" descr="Diagram&#10;&#10;Description automatically generated">
            <a:extLst>
              <a:ext uri="{FF2B5EF4-FFF2-40B4-BE49-F238E27FC236}">
                <a16:creationId xmlns:a16="http://schemas.microsoft.com/office/drawing/2014/main" id="{25D7C4AC-E0D7-2D47-8C2A-710CEB625545}"/>
              </a:ext>
            </a:extLst>
          </p:cNvPr>
          <p:cNvPicPr>
            <a:picLocks noChangeAspect="1"/>
          </p:cNvPicPr>
          <p:nvPr/>
        </p:nvPicPr>
        <p:blipFill rotWithShape="1">
          <a:blip r:embed="rId2"/>
          <a:srcRect r="2126" b="1"/>
          <a:stretch/>
        </p:blipFill>
        <p:spPr>
          <a:xfrm>
            <a:off x="1" y="10"/>
            <a:ext cx="7188051"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225509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descr="Clouds in a blue sky&#10;&#10;Description automatically generated">
            <a:extLst>
              <a:ext uri="{FF2B5EF4-FFF2-40B4-BE49-F238E27FC236}">
                <a16:creationId xmlns:a16="http://schemas.microsoft.com/office/drawing/2014/main" id="{D94E9624-BECF-0247-8A15-DB45C4118FF2}"/>
              </a:ext>
            </a:extLst>
          </p:cNvPr>
          <p:cNvPicPr>
            <a:picLocks noChangeAspect="1"/>
          </p:cNvPicPr>
          <p:nvPr/>
        </p:nvPicPr>
        <p:blipFill rotWithShape="1">
          <a:blip r:embed="rId2">
            <a:alphaModFix amt="50000"/>
          </a:blip>
          <a:srcRect t="13192" b="11808"/>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On </a:t>
            </a:r>
            <a:r>
              <a:rPr lang="pl-PL" dirty="0" err="1">
                <a:solidFill>
                  <a:srgbClr val="FFFFFF"/>
                </a:solidFill>
                <a:latin typeface="Roboto Medium" panose="02000000000000000000" pitchFamily="2" charset="0"/>
                <a:ea typeface="Roboto Medium" panose="02000000000000000000" pitchFamily="2" charset="0"/>
              </a:rPr>
              <a:t>Cloud</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500739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pic>
        <p:nvPicPr>
          <p:cNvPr id="7" name="Content Placeholder 6" descr="Graphical user interface, text, application&#10;&#10;Description automatically generated">
            <a:extLst>
              <a:ext uri="{FF2B5EF4-FFF2-40B4-BE49-F238E27FC236}">
                <a16:creationId xmlns:a16="http://schemas.microsoft.com/office/drawing/2014/main" id="{CEC5AC8B-3BBF-AB4E-B4C3-2BEBF07D45AA}"/>
              </a:ext>
            </a:extLst>
          </p:cNvPr>
          <p:cNvPicPr>
            <a:picLocks noGrp="1" noChangeAspect="1"/>
          </p:cNvPicPr>
          <p:nvPr>
            <p:ph idx="1"/>
          </p:nvPr>
        </p:nvPicPr>
        <p:blipFill>
          <a:blip r:embed="rId2"/>
          <a:stretch>
            <a:fillRect/>
          </a:stretch>
        </p:blipFill>
        <p:spPr>
          <a:xfrm>
            <a:off x="3961971" y="1825625"/>
            <a:ext cx="4268058" cy="4351338"/>
          </a:xfrm>
        </p:spPr>
      </p:pic>
    </p:spTree>
    <p:extLst>
      <p:ext uri="{BB962C8B-B14F-4D97-AF65-F5344CB8AC3E}">
        <p14:creationId xmlns:p14="http://schemas.microsoft.com/office/powerpoint/2010/main" val="19482647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600" dirty="0">
                <a:solidFill>
                  <a:srgbClr val="FFFFFF"/>
                </a:solidFill>
                <a:ea typeface="Roboto" panose="02000000000000000000" pitchFamily="2" charset="0"/>
                <a:cs typeface="Calibri" panose="020F0502020204030204" pitchFamily="34" charset="0"/>
              </a:rPr>
              <a:t>No </a:t>
            </a:r>
            <a:r>
              <a:rPr lang="pl-PL" sz="3600" dirty="0" err="1">
                <a:solidFill>
                  <a:srgbClr val="FFFFFF"/>
                </a:solidFill>
                <a:ea typeface="Roboto" panose="02000000000000000000" pitchFamily="2" charset="0"/>
                <a:cs typeface="Calibri" panose="020F0502020204030204" pitchFamily="34" charset="0"/>
              </a:rPr>
              <a:t>sense</a:t>
            </a:r>
            <a:r>
              <a:rPr lang="pl-PL" sz="3600" dirty="0">
                <a:solidFill>
                  <a:srgbClr val="FFFFFF"/>
                </a:solidFill>
                <a:ea typeface="Roboto" panose="02000000000000000000" pitchFamily="2" charset="0"/>
                <a:cs typeface="Calibri" panose="020F0502020204030204" pitchFamily="34" charset="0"/>
              </a:rPr>
              <a:t> to do </a:t>
            </a:r>
            <a:r>
              <a:rPr lang="pl-PL" sz="3600" dirty="0" err="1">
                <a:solidFill>
                  <a:srgbClr val="FFFFFF"/>
                </a:solidFill>
                <a:ea typeface="Roboto" panose="02000000000000000000" pitchFamily="2" charset="0"/>
                <a:cs typeface="Calibri" panose="020F0502020204030204" pitchFamily="34" charset="0"/>
              </a:rPr>
              <a:t>that</a:t>
            </a:r>
            <a:r>
              <a:rPr lang="pl-PL" sz="3600" dirty="0">
                <a:solidFill>
                  <a:srgbClr val="FFFFFF"/>
                </a:solidFill>
                <a:ea typeface="Roboto" panose="02000000000000000000" pitchFamily="2" charset="0"/>
                <a:cs typeface="Calibri" panose="020F0502020204030204" pitchFamily="34" charset="0"/>
              </a:rPr>
              <a:t> </a:t>
            </a:r>
          </a:p>
          <a:p>
            <a:pPr>
              <a:buClr>
                <a:schemeClr val="accent1"/>
              </a:buClr>
            </a:pPr>
            <a:r>
              <a:rPr lang="pl-PL" sz="3600" dirty="0" err="1">
                <a:solidFill>
                  <a:srgbClr val="FFFFFF"/>
                </a:solidFill>
                <a:ea typeface="Roboto" panose="02000000000000000000" pitchFamily="2" charset="0"/>
                <a:cs typeface="Calibri" panose="020F0502020204030204" pitchFamily="34" charset="0"/>
              </a:rPr>
              <a:t>All</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cons</a:t>
            </a:r>
            <a:r>
              <a:rPr lang="pl-PL" sz="3600" dirty="0">
                <a:solidFill>
                  <a:srgbClr val="FFFFFF"/>
                </a:solidFill>
                <a:ea typeface="Roboto" panose="02000000000000000000" pitchFamily="2" charset="0"/>
                <a:cs typeface="Calibri" panose="020F0502020204030204" pitchFamily="34" charset="0"/>
              </a:rPr>
              <a:t> from on </a:t>
            </a:r>
            <a:r>
              <a:rPr lang="pl-PL" sz="3600" dirty="0" err="1">
                <a:solidFill>
                  <a:srgbClr val="FFFFFF"/>
                </a:solidFill>
                <a:ea typeface="Roboto" panose="02000000000000000000" pitchFamily="2" charset="0"/>
                <a:cs typeface="Calibri" panose="020F0502020204030204" pitchFamily="34" charset="0"/>
              </a:rPr>
              <a:t>premise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are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still</a:t>
            </a:r>
            <a:r>
              <a:rPr lang="pl-PL" sz="3600" dirty="0">
                <a:solidFill>
                  <a:srgbClr val="FFFFFF"/>
                </a:solidFill>
                <a:ea typeface="Roboto" panose="02000000000000000000" pitchFamily="2" charset="0"/>
                <a:cs typeface="Calibri" panose="020F0502020204030204" pitchFamily="34" charset="0"/>
              </a:rPr>
              <a:t> in place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Own</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835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200" dirty="0" err="1">
                <a:solidFill>
                  <a:srgbClr val="FFFFFF"/>
                </a:solidFill>
                <a:ea typeface="Roboto" panose="02000000000000000000" pitchFamily="2" charset="0"/>
                <a:cs typeface="Calibri" panose="020F0502020204030204" pitchFamily="34" charset="0"/>
              </a:rPr>
              <a:t>All</a:t>
            </a:r>
            <a:r>
              <a:rPr lang="pl-PL" sz="3200" dirty="0">
                <a:solidFill>
                  <a:srgbClr val="FFFFFF"/>
                </a:solidFill>
                <a:ea typeface="Roboto" panose="02000000000000000000" pitchFamily="2" charset="0"/>
                <a:cs typeface="Calibri" panose="020F0502020204030204" pitchFamily="34" charset="0"/>
              </a:rPr>
              <a:t> hard </a:t>
            </a:r>
            <a:r>
              <a:rPr lang="pl-PL" sz="3200" dirty="0" err="1">
                <a:solidFill>
                  <a:srgbClr val="FFFFFF"/>
                </a:solidFill>
                <a:ea typeface="Roboto" panose="02000000000000000000" pitchFamily="2" charset="0"/>
                <a:cs typeface="Calibri" panose="020F0502020204030204" pitchFamily="34" charset="0"/>
              </a:rPr>
              <a:t>operational</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things</a:t>
            </a:r>
            <a:r>
              <a:rPr lang="pl-PL" sz="3200" dirty="0">
                <a:solidFill>
                  <a:srgbClr val="FFFFFF"/>
                </a:solidFill>
                <a:ea typeface="Roboto" panose="02000000000000000000" pitchFamily="2" charset="0"/>
                <a:cs typeface="Calibri" panose="020F0502020204030204" pitchFamily="34" charset="0"/>
              </a:rPr>
              <a:t> go </a:t>
            </a:r>
            <a:r>
              <a:rPr lang="pl-PL" sz="3200" dirty="0" err="1">
                <a:solidFill>
                  <a:srgbClr val="FFFFFF"/>
                </a:solidFill>
                <a:ea typeface="Roboto" panose="02000000000000000000" pitchFamily="2" charset="0"/>
                <a:cs typeface="Calibri" panose="020F0502020204030204" pitchFamily="34" charset="0"/>
              </a:rPr>
              <a:t>away</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Finally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can</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focus</a:t>
            </a:r>
            <a:r>
              <a:rPr lang="pl-PL" sz="3200" dirty="0">
                <a:solidFill>
                  <a:srgbClr val="FFFFFF"/>
                </a:solidFill>
                <a:ea typeface="Roboto" panose="02000000000000000000" pitchFamily="2" charset="0"/>
                <a:cs typeface="Calibri" panose="020F0502020204030204" pitchFamily="34" charset="0"/>
              </a:rPr>
              <a:t> on </a:t>
            </a:r>
            <a:r>
              <a:rPr lang="pl-PL" sz="3200" dirty="0" err="1">
                <a:solidFill>
                  <a:srgbClr val="FFFFFF"/>
                </a:solidFill>
                <a:ea typeface="Roboto" panose="02000000000000000000" pitchFamily="2" charset="0"/>
                <a:cs typeface="Calibri" panose="020F0502020204030204" pitchFamily="34" charset="0"/>
              </a:rPr>
              <a:t>building</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your</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application</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Quite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expensive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But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worth</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pay</a:t>
            </a:r>
            <a:r>
              <a:rPr lang="pl-PL" sz="3200" dirty="0">
                <a:solidFill>
                  <a:srgbClr val="FFFFFF"/>
                </a:solidFill>
                <a:ea typeface="Roboto" panose="02000000000000000000" pitchFamily="2" charset="0"/>
                <a:cs typeface="Calibri" panose="020F0502020204030204" pitchFamily="34" charset="0"/>
              </a:rPr>
              <a:t> for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night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sleep</a:t>
            </a:r>
            <a:r>
              <a:rPr lang="pl-PL" sz="3200" dirty="0">
                <a:solidFill>
                  <a:srgbClr val="FFFFFF"/>
                </a:solidFill>
                <a:ea typeface="Roboto" panose="02000000000000000000" pitchFamily="2" charset="0"/>
                <a:cs typeface="Calibri" panose="020F0502020204030204" pitchFamily="34" charset="0"/>
              </a:rPr>
              <a:t>”</a:t>
            </a:r>
          </a:p>
          <a:p>
            <a:pPr>
              <a:buClr>
                <a:schemeClr val="accent1"/>
              </a:buClr>
            </a:pPr>
            <a:r>
              <a:rPr lang="pl-PL" sz="3200" dirty="0" err="1">
                <a:solidFill>
                  <a:srgbClr val="FFFFFF"/>
                </a:solidFill>
                <a:ea typeface="Roboto" panose="02000000000000000000" pitchFamily="2" charset="0"/>
                <a:cs typeface="Calibri" panose="020F0502020204030204" pitchFamily="34" charset="0"/>
              </a:rPr>
              <a:t>If</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don’t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great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DevOps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engineers</a:t>
            </a:r>
            <a:r>
              <a:rPr lang="pl-PL" sz="3200" dirty="0">
                <a:solidFill>
                  <a:srgbClr val="FFFFFF"/>
                </a:solidFill>
                <a:ea typeface="Roboto" panose="02000000000000000000" pitchFamily="2" charset="0"/>
                <a:cs typeface="Calibri" panose="020F0502020204030204" pitchFamily="34" charset="0"/>
              </a:rPr>
              <a:t> –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the </a:t>
            </a:r>
            <a:r>
              <a:rPr lang="pl-PL" sz="3200" dirty="0" err="1">
                <a:solidFill>
                  <a:srgbClr val="FFFFFF"/>
                </a:solidFill>
                <a:ea typeface="Roboto" panose="02000000000000000000" pitchFamily="2" charset="0"/>
                <a:cs typeface="Calibri" panose="020F0502020204030204" pitchFamily="34" charset="0"/>
              </a:rPr>
              <a:t>only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way</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Kubernetes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custer</a:t>
            </a:r>
            <a:r>
              <a:rPr lang="pl-PL" sz="3200" dirty="0">
                <a:solidFill>
                  <a:srgbClr val="FFFFFF"/>
                </a:solidFill>
                <a:ea typeface="Roboto" panose="02000000000000000000" pitchFamily="2" charset="0"/>
                <a:cs typeface="Calibri" panose="020F0502020204030204" pitchFamily="34" charset="0"/>
              </a:rPr>
              <a:t> in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shape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Microsoft, Amazon, Google </a:t>
            </a:r>
            <a:r>
              <a:rPr lang="pl-PL" sz="3200" dirty="0" err="1">
                <a:solidFill>
                  <a:srgbClr val="FFFFFF"/>
                </a:solidFill>
                <a:ea typeface="Roboto" panose="02000000000000000000" pitchFamily="2" charset="0"/>
                <a:cs typeface="Calibri" panose="020F0502020204030204" pitchFamily="34" charset="0"/>
              </a:rPr>
              <a:t>spend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years</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make</a:t>
            </a:r>
            <a:r>
              <a:rPr lang="pl-PL" sz="3200" dirty="0">
                <a:solidFill>
                  <a:srgbClr val="FFFFFF"/>
                </a:solidFill>
                <a:ea typeface="Roboto" panose="02000000000000000000" pitchFamily="2" charset="0"/>
                <a:cs typeface="Calibri" panose="020F0502020204030204" pitchFamily="34" charset="0"/>
              </a:rPr>
              <a:t> K8s </a:t>
            </a:r>
            <a:r>
              <a:rPr lang="pl-PL" sz="3200" dirty="0" err="1">
                <a:solidFill>
                  <a:srgbClr val="FFFFFF"/>
                </a:solidFill>
                <a:ea typeface="Roboto" panose="02000000000000000000" pitchFamily="2" charset="0"/>
                <a:cs typeface="Calibri" panose="020F0502020204030204" pitchFamily="34" charset="0"/>
              </a:rPr>
              <a:t>stable</a:t>
            </a:r>
            <a:endParaRPr lang="pl-PL" sz="32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err="1">
                <a:solidFill>
                  <a:schemeClr val="bg1"/>
                </a:solidFill>
                <a:latin typeface="Roboto" panose="02000000000000000000" pitchFamily="2" charset="0"/>
                <a:ea typeface="Roboto" panose="02000000000000000000" pitchFamily="2" charset="0"/>
              </a:rPr>
              <a:t>Managed</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600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Architecture </a:t>
            </a:r>
            <a:r>
              <a:rPr lang="pl-PL" dirty="0" err="1">
                <a:solidFill>
                  <a:srgbClr val="FFFFFF"/>
                </a:solidFill>
                <a:latin typeface="Roboto Medium" panose="02000000000000000000" pitchFamily="2" charset="0"/>
                <a:ea typeface="Roboto Medium" panose="02000000000000000000" pitchFamily="2" charset="0"/>
              </a:rPr>
              <a:t>Concepts</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vs</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1557011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3-tier App: DB – Http Server – Http Client/Mobile client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2-tier App: DB – Http Client/Mobile client</a:t>
            </a:r>
          </a:p>
          <a:p>
            <a:pPr>
              <a:buClr>
                <a:schemeClr val="accent1"/>
              </a:buClr>
            </a:pPr>
            <a:r>
              <a:rPr lang="en-GB" dirty="0">
                <a:solidFill>
                  <a:schemeClr val="bg1"/>
                </a:solidFill>
                <a:ea typeface="Roboto" panose="02000000000000000000" pitchFamily="2" charset="0"/>
                <a:cs typeface="Calibri" panose="020F0502020204030204" pitchFamily="34" charset="0"/>
              </a:rPr>
              <a:t>Of course K8s is not needed for you!</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lstStyle/>
          <a:p>
            <a:r>
              <a:rPr lang="pl-PL" dirty="0">
                <a:solidFill>
                  <a:schemeClr val="bg1"/>
                </a:solidFill>
                <a:latin typeface="Roboto" panose="02000000000000000000" pitchFamily="2" charset="0"/>
                <a:ea typeface="Roboto" panose="02000000000000000000" pitchFamily="2" charset="0"/>
              </a:rPr>
              <a:t>{2,3}-</a:t>
            </a:r>
            <a:r>
              <a:rPr lang="pl-PL" dirty="0" err="1">
                <a:solidFill>
                  <a:schemeClr val="bg1"/>
                </a:solidFill>
                <a:latin typeface="Roboto" panose="02000000000000000000" pitchFamily="2" charset="0"/>
                <a:ea typeface="Roboto" panose="02000000000000000000" pitchFamily="2" charset="0"/>
              </a:rPr>
              <a:t>tier</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pic>
        <p:nvPicPr>
          <p:cNvPr id="4" name="Picture 3" descr="A picture containing chart&#10;&#10;Description automatically generated">
            <a:extLst>
              <a:ext uri="{FF2B5EF4-FFF2-40B4-BE49-F238E27FC236}">
                <a16:creationId xmlns:a16="http://schemas.microsoft.com/office/drawing/2014/main" id="{9DC14478-F729-8244-AAEB-7BECC7B4EC08}"/>
              </a:ext>
            </a:extLst>
          </p:cNvPr>
          <p:cNvPicPr>
            <a:picLocks noChangeAspect="1"/>
          </p:cNvPicPr>
          <p:nvPr/>
        </p:nvPicPr>
        <p:blipFill>
          <a:blip r:embed="rId2"/>
          <a:stretch>
            <a:fillRect/>
          </a:stretch>
        </p:blipFill>
        <p:spPr>
          <a:xfrm>
            <a:off x="7066466" y="504074"/>
            <a:ext cx="4770052" cy="2841292"/>
          </a:xfrm>
          <a:prstGeom prst="rect">
            <a:avLst/>
          </a:prstGeom>
        </p:spPr>
      </p:pic>
      <p:sp>
        <p:nvSpPr>
          <p:cNvPr id="6" name="TextBox 5">
            <a:extLst>
              <a:ext uri="{FF2B5EF4-FFF2-40B4-BE49-F238E27FC236}">
                <a16:creationId xmlns:a16="http://schemas.microsoft.com/office/drawing/2014/main" id="{B801D12E-B288-A448-93B5-99F676705AE3}"/>
              </a:ext>
            </a:extLst>
          </p:cNvPr>
          <p:cNvSpPr txBox="1"/>
          <p:nvPr/>
        </p:nvSpPr>
        <p:spPr>
          <a:xfrm>
            <a:off x="4988040" y="6459124"/>
            <a:ext cx="7203960" cy="307777"/>
          </a:xfrm>
          <a:prstGeom prst="rect">
            <a:avLst/>
          </a:prstGeom>
          <a:noFill/>
        </p:spPr>
        <p:txBody>
          <a:bodyPr wrap="none" rtlCol="0">
            <a:spAutoFit/>
          </a:bodyPr>
          <a:lstStyle/>
          <a:p>
            <a:r>
              <a:rPr lang="en-GB" sz="1400" dirty="0">
                <a:solidFill>
                  <a:schemeClr val="bg1"/>
                </a:solidFill>
              </a:rPr>
              <a:t>Source:</a:t>
            </a:r>
            <a:r>
              <a:rPr lang="en-GB" sz="1400" dirty="0"/>
              <a:t> </a:t>
            </a:r>
            <a:r>
              <a:rPr lang="en-GB" sz="1400" dirty="0">
                <a:hlinkClick r:id="rId3"/>
              </a:rPr>
              <a:t>https://www.jinfonet.com/resources/bi-defined/3-tier-architecture-complete-overview/</a:t>
            </a:r>
            <a:endParaRPr lang="en-GB" sz="1400" dirty="0"/>
          </a:p>
        </p:txBody>
      </p:sp>
    </p:spTree>
    <p:extLst>
      <p:ext uri="{BB962C8B-B14F-4D97-AF65-F5344CB8AC3E}">
        <p14:creationId xmlns:p14="http://schemas.microsoft.com/office/powerpoint/2010/main" val="338935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r>
              <a:rPr lang="pl-PL" sz="5400" dirty="0" err="1">
                <a:solidFill>
                  <a:schemeClr val="bg1"/>
                </a:solidFill>
                <a:latin typeface="Roboto Medium" panose="02000000000000000000" pitchFamily="2" charset="0"/>
                <a:ea typeface="Roboto Medium" panose="02000000000000000000" pitchFamily="2" charset="0"/>
              </a:rPr>
              <a:t>You</a:t>
            </a:r>
            <a:r>
              <a:rPr lang="pl-PL" sz="5400" dirty="0">
                <a:solidFill>
                  <a:schemeClr val="bg1"/>
                </a:solidFill>
                <a:latin typeface="Roboto Medium" panose="02000000000000000000" pitchFamily="2" charset="0"/>
                <a:ea typeface="Roboto Medium" panose="02000000000000000000" pitchFamily="2" charset="0"/>
              </a:rPr>
              <a:t> </a:t>
            </a:r>
            <a:r>
              <a:rPr lang="pl-PL" sz="5400" dirty="0" err="1">
                <a:solidFill>
                  <a:schemeClr val="bg1"/>
                </a:solidFill>
                <a:latin typeface="Roboto Medium" panose="02000000000000000000" pitchFamily="2" charset="0"/>
                <a:ea typeface="Roboto Medium" panose="02000000000000000000" pitchFamily="2" charset="0"/>
              </a:rPr>
              <a:t>will</a:t>
            </a:r>
            <a:r>
              <a:rPr lang="pl-PL" sz="5400" dirty="0">
                <a:solidFill>
                  <a:schemeClr val="bg1"/>
                </a:solidFill>
                <a:latin typeface="Roboto Medium" panose="02000000000000000000" pitchFamily="2" charset="0"/>
                <a:ea typeface="Roboto Medium" panose="02000000000000000000" pitchFamily="2" charset="0"/>
              </a:rPr>
              <a:t> end </a:t>
            </a:r>
            <a:r>
              <a:rPr lang="pl-PL" sz="5400" dirty="0" err="1">
                <a:solidFill>
                  <a:schemeClr val="bg1"/>
                </a:solidFill>
                <a:latin typeface="Roboto Medium" panose="02000000000000000000" pitchFamily="2" charset="0"/>
                <a:ea typeface="Roboto Medium" panose="02000000000000000000" pitchFamily="2" charset="0"/>
              </a:rPr>
              <a:t>up</a:t>
            </a:r>
            <a:r>
              <a:rPr lang="pl-PL" sz="5400" dirty="0">
                <a:solidFill>
                  <a:schemeClr val="bg1"/>
                </a:solidFill>
                <a:latin typeface="Roboto Medium" panose="02000000000000000000" pitchFamily="2" charset="0"/>
                <a:ea typeface="Roboto Medium" panose="02000000000000000000" pitchFamily="2" charset="0"/>
              </a:rPr>
              <a:t> with:</a:t>
            </a:r>
          </a:p>
        </p:txBody>
      </p:sp>
      <p:pic>
        <p:nvPicPr>
          <p:cNvPr id="7" name="Picture 6" descr="A car driving on a highway&#10;&#10;Description automatically generated">
            <a:extLst>
              <a:ext uri="{FF2B5EF4-FFF2-40B4-BE49-F238E27FC236}">
                <a16:creationId xmlns:a16="http://schemas.microsoft.com/office/drawing/2014/main" id="{79E9BC61-3C83-BC44-A8EA-807CD47F36A1}"/>
              </a:ext>
            </a:extLst>
          </p:cNvPr>
          <p:cNvPicPr>
            <a:picLocks noChangeAspect="1"/>
          </p:cNvPicPr>
          <p:nvPr/>
        </p:nvPicPr>
        <p:blipFill rotWithShape="1">
          <a:blip r:embed="rId2"/>
          <a:srcRect t="10749" r="-1" b="1607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56764560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367461" y="728664"/>
            <a:ext cx="4984813" cy="3157080"/>
          </a:xfrm>
          <a:noFill/>
        </p:spPr>
        <p:txBody>
          <a:bodyPr>
            <a:normAutofit/>
          </a:bodyPr>
          <a:lstStyle/>
          <a:p>
            <a:r>
              <a:rPr lang="pl-PL" sz="5200" dirty="0">
                <a:solidFill>
                  <a:schemeClr val="bg1"/>
                </a:solidFill>
                <a:latin typeface="Roboto Medium" panose="02000000000000000000" pitchFamily="2" charset="0"/>
                <a:ea typeface="Roboto Medium" panose="02000000000000000000" pitchFamily="2" charset="0"/>
              </a:rPr>
              <a:t>And </a:t>
            </a:r>
            <a:r>
              <a:rPr lang="pl-PL" sz="5200" dirty="0" err="1">
                <a:solidFill>
                  <a:schemeClr val="bg1"/>
                </a:solidFill>
                <a:latin typeface="Roboto Medium" panose="02000000000000000000" pitchFamily="2" charset="0"/>
                <a:ea typeface="Roboto Medium" panose="02000000000000000000" pitchFamily="2" charset="0"/>
              </a:rPr>
              <a:t>remember</a:t>
            </a:r>
            <a:r>
              <a:rPr lang="pl-PL" sz="5200" dirty="0">
                <a:solidFill>
                  <a:schemeClr val="bg1"/>
                </a:solidFill>
                <a:latin typeface="Roboto Medium" panose="02000000000000000000" pitchFamily="2" charset="0"/>
                <a:ea typeface="Roboto Medium" panose="02000000000000000000" pitchFamily="2" charset="0"/>
              </a:rPr>
              <a:t> </a:t>
            </a:r>
            <a:r>
              <a:rPr lang="pl-PL" sz="5200" dirty="0" err="1">
                <a:solidFill>
                  <a:schemeClr val="bg1"/>
                </a:solidFill>
                <a:latin typeface="Roboto Medium" panose="02000000000000000000" pitchFamily="2" charset="0"/>
                <a:ea typeface="Roboto Medium" panose="02000000000000000000" pitchFamily="2" charset="0"/>
              </a:rPr>
              <a:t>about</a:t>
            </a:r>
            <a:r>
              <a:rPr lang="pl-PL" sz="5200" dirty="0">
                <a:solidFill>
                  <a:schemeClr val="bg1"/>
                </a:solidFill>
                <a:latin typeface="Roboto Medium" panose="02000000000000000000" pitchFamily="2" charset="0"/>
                <a:ea typeface="Roboto Medium" panose="02000000000000000000" pitchFamily="2" charset="0"/>
              </a:rPr>
              <a:t>:</a:t>
            </a:r>
          </a:p>
        </p:txBody>
      </p:sp>
      <p:pic>
        <p:nvPicPr>
          <p:cNvPr id="5" name="Picture 4" descr="A picture containing diagram&#10;&#10;Description automatically generated">
            <a:extLst>
              <a:ext uri="{FF2B5EF4-FFF2-40B4-BE49-F238E27FC236}">
                <a16:creationId xmlns:a16="http://schemas.microsoft.com/office/drawing/2014/main" id="{02259178-D266-9442-9D50-A4BC47CFD679}"/>
              </a:ext>
            </a:extLst>
          </p:cNvPr>
          <p:cNvPicPr>
            <a:picLocks noChangeAspect="1"/>
          </p:cNvPicPr>
          <p:nvPr/>
        </p:nvPicPr>
        <p:blipFill rotWithShape="1">
          <a:blip r:embed="rId2"/>
          <a:srcRect b="1222"/>
          <a:stretch/>
        </p:blipFill>
        <p:spPr>
          <a:xfrm>
            <a:off x="1" y="10"/>
            <a:ext cx="6005512" cy="6857990"/>
          </a:xfrm>
          <a:prstGeom prst="rect">
            <a:avLst/>
          </a:prstGeom>
        </p:spPr>
      </p:pic>
    </p:spTree>
    <p:extLst>
      <p:ext uri="{BB962C8B-B14F-4D97-AF65-F5344CB8AC3E}">
        <p14:creationId xmlns:p14="http://schemas.microsoft.com/office/powerpoint/2010/main" val="8460761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1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created</a:t>
            </a:r>
            <a:r>
              <a:rPr lang="pl-PL" dirty="0">
                <a:solidFill>
                  <a:srgbClr val="FFFFFF"/>
                </a:solidFill>
                <a:ea typeface="Roboto" panose="02000000000000000000" pitchFamily="2" charset="0"/>
                <a:cs typeface="Calibri" panose="020F0502020204030204" pitchFamily="34" charset="0"/>
              </a:rPr>
              <a:t> as </a:t>
            </a:r>
            <a:r>
              <a:rPr lang="pl-PL" dirty="0" err="1">
                <a:solidFill>
                  <a:srgbClr val="FFFFFF"/>
                </a:solidFill>
                <a:ea typeface="Roboto" panose="02000000000000000000" pitchFamily="2" charset="0"/>
                <a:cs typeface="Calibri" panose="020F0502020204030204" pitchFamily="34" charset="0"/>
              </a:rPr>
              <a:t>PoC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Then - </a:t>
            </a:r>
            <a:r>
              <a:rPr lang="pl-PL" dirty="0" err="1">
                <a:solidFill>
                  <a:srgbClr val="FFFFFF"/>
                </a:solidFill>
                <a:ea typeface="Roboto" panose="02000000000000000000" pitchFamily="2" charset="0"/>
                <a:cs typeface="Calibri" panose="020F0502020204030204" pitchFamily="34" charset="0"/>
              </a:rPr>
              <a:t>someone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made</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productify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Applicable</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green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fields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projects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Depends</a:t>
            </a:r>
            <a:r>
              <a:rPr lang="pl-PL" dirty="0">
                <a:solidFill>
                  <a:srgbClr val="FFFFFF"/>
                </a:solidFill>
                <a:ea typeface="Roboto" panose="02000000000000000000" pitchFamily="2" charset="0"/>
                <a:cs typeface="Calibri" panose="020F0502020204030204" pitchFamily="34" charset="0"/>
              </a:rPr>
              <a:t> on </a:t>
            </a:r>
            <a:r>
              <a:rPr lang="pl-PL" dirty="0" err="1">
                <a:solidFill>
                  <a:srgbClr val="FFFFFF"/>
                </a:solidFill>
                <a:ea typeface="Roboto" panose="02000000000000000000" pitchFamily="2" charset="0"/>
                <a:cs typeface="Calibri" panose="020F0502020204030204" pitchFamily="34" charset="0"/>
              </a:rPr>
              <a:t>needs</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planning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a:solidFill>
                  <a:srgbClr val="FFFFFF"/>
                </a:solidFill>
                <a:ea typeface="Roboto" panose="02000000000000000000" pitchFamily="2" charset="0"/>
                <a:cs typeface="Calibri" panose="020F0502020204030204" pitchFamily="34" charset="0"/>
              </a:rPr>
              <a:t>Do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whole</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Does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has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experience</a:t>
            </a:r>
            <a:r>
              <a:rPr lang="pl-PL" dirty="0">
                <a:solidFill>
                  <a:srgbClr val="FFFFFF"/>
                </a:solidFill>
                <a:ea typeface="Roboto" panose="02000000000000000000" pitchFamily="2" charset="0"/>
                <a:cs typeface="Calibri" panose="020F0502020204030204" pitchFamily="34" charset="0"/>
              </a:rPr>
              <a:t> with K8s?</a:t>
            </a:r>
          </a:p>
          <a:p>
            <a:pPr lvl="1">
              <a:buClr>
                <a:schemeClr val="accent1"/>
              </a:buClr>
            </a:pPr>
            <a:r>
              <a:rPr lang="pl-PL" dirty="0" err="1">
                <a:solidFill>
                  <a:srgbClr val="FFFFFF"/>
                </a:solidFill>
                <a:ea typeface="Roboto" panose="02000000000000000000" pitchFamily="2" charset="0"/>
                <a:cs typeface="Calibri" panose="020F0502020204030204" pitchFamily="34" charset="0"/>
              </a:rPr>
              <a:t>Try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think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a:t>
            </a:r>
            <a:r>
              <a:rPr lang="pl-PL" dirty="0">
                <a:solidFill>
                  <a:srgbClr val="FFFFFF"/>
                </a:solidFill>
                <a:ea typeface="Roboto" panose="02000000000000000000" pitchFamily="2" charset="0"/>
                <a:cs typeface="Calibri" panose="020F0502020204030204" pitchFamily="34" charset="0"/>
              </a:rPr>
              <a:t> of k8s </a:t>
            </a:r>
            <a:r>
              <a:rPr lang="pl-PL" dirty="0" err="1">
                <a:solidFill>
                  <a:srgbClr val="FFFFFF"/>
                </a:solidFill>
                <a:ea typeface="Roboto" panose="02000000000000000000" pitchFamily="2" charset="0"/>
                <a:cs typeface="Calibri" panose="020F0502020204030204" pitchFamily="34" charset="0"/>
              </a:rPr>
              <a:t>which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find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alternative</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carefully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because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reverting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months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ADR – Architecture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Record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before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such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important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endParaRPr lang="pl-PL" dirty="0">
              <a:solidFill>
                <a:srgbClr val="FFFFFF"/>
              </a:solidFill>
              <a:ea typeface="Roboto" panose="02000000000000000000" pitchFamily="2" charset="0"/>
              <a:cs typeface="Calibri" panose="020F0502020204030204" pitchFamily="34" charset="0"/>
            </a:endParaRPr>
          </a:p>
          <a:p>
            <a:pPr marL="457200" lvl="1" indent="0">
              <a:buClr>
                <a:schemeClr val="accent1"/>
              </a:buClr>
              <a:buNone/>
            </a:pP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more</a:t>
            </a:r>
            <a:r>
              <a:rPr lang="pl-PL" dirty="0">
                <a:solidFill>
                  <a:srgbClr val="FFFFFF"/>
                </a:solidFill>
                <a:ea typeface="Roboto" panose="02000000000000000000" pitchFamily="2" charset="0"/>
                <a:cs typeface="Calibri" panose="020F0502020204030204" pitchFamily="34" charset="0"/>
              </a:rPr>
              <a:t>: </a:t>
            </a:r>
            <a:r>
              <a:rPr lang="en-GB" dirty="0">
                <a:hlinkClick r:id="rId2"/>
              </a:rPr>
              <a:t>https://github.com/joelparkerhenderson/architecture_decision_record</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Docker-</a:t>
            </a:r>
            <a:r>
              <a:rPr lang="pl-PL" dirty="0" err="1">
                <a:solidFill>
                  <a:schemeClr val="bg1"/>
                </a:solidFill>
                <a:latin typeface="Roboto" panose="02000000000000000000" pitchFamily="2" charset="0"/>
                <a:ea typeface="Roboto" panose="02000000000000000000" pitchFamily="2" charset="0"/>
              </a:rPr>
              <a:t>compose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85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screwed-up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high </a:t>
            </a:r>
            <a:r>
              <a:rPr lang="pl-PL" dirty="0" err="1">
                <a:solidFill>
                  <a:srgbClr val="FFFFFF"/>
                </a:solidFill>
                <a:ea typeface="Roboto" panose="02000000000000000000" pitchFamily="2" charset="0"/>
                <a:cs typeface="Calibri" panose="020F0502020204030204" pitchFamily="34" charset="0"/>
              </a:rPr>
              <a:t>chance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Another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learn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Current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problems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disappear</a:t>
            </a:r>
            <a:r>
              <a:rPr lang="pl-PL" dirty="0">
                <a:solidFill>
                  <a:srgbClr val="FFFFFF"/>
                </a:solidFill>
                <a:ea typeface="Roboto" panose="02000000000000000000" pitchFamily="2" charset="0"/>
                <a:cs typeface="Calibri" panose="020F0502020204030204" pitchFamily="34" charset="0"/>
              </a:rPr>
              <a:t> with K8s</a:t>
            </a:r>
          </a:p>
          <a:p>
            <a:pPr>
              <a:buClr>
                <a:schemeClr val="accent1"/>
              </a:buClr>
            </a:pPr>
            <a:r>
              <a:rPr lang="pl-PL" dirty="0" err="1">
                <a:solidFill>
                  <a:srgbClr val="FFFFFF"/>
                </a:solidFill>
                <a:ea typeface="Roboto" panose="02000000000000000000" pitchFamily="2" charset="0"/>
                <a:cs typeface="Calibri" panose="020F0502020204030204" pitchFamily="34" charset="0"/>
              </a:rPr>
              <a:t>Overall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much </a:t>
            </a:r>
            <a:r>
              <a:rPr lang="pl-PL" dirty="0" err="1">
                <a:solidFill>
                  <a:srgbClr val="FFFFFF"/>
                </a:solidFill>
                <a:ea typeface="Roboto" panose="02000000000000000000" pitchFamily="2" charset="0"/>
                <a:cs typeface="Calibri" panose="020F0502020204030204" pitchFamily="34" charset="0"/>
              </a:rPr>
              <a:t>higher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help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Fix</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K8s </a:t>
            </a:r>
            <a:r>
              <a:rPr lang="pl-PL" dirty="0" err="1">
                <a:solidFill>
                  <a:srgbClr val="FFFFFF"/>
                </a:solidFill>
                <a:ea typeface="Roboto" panose="02000000000000000000" pitchFamily="2" charset="0"/>
                <a:cs typeface="Calibri" panose="020F0502020204030204" pitchFamily="34" charset="0"/>
              </a:rPr>
              <a:t>then</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a:solidFill>
                  <a:schemeClr val="bg1"/>
                </a:solidFill>
                <a:latin typeface="Roboto" panose="02000000000000000000" pitchFamily="2" charset="0"/>
                <a:ea typeface="Roboto" panose="02000000000000000000" pitchFamily="2" charset="0"/>
              </a:rPr>
              <a:t>Distributed </a:t>
            </a:r>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aka</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wannabe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782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shines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r>
              <a:rPr lang="pl-PL" dirty="0">
                <a:solidFill>
                  <a:srgbClr val="FFFFFF"/>
                </a:solidFill>
                <a:ea typeface="Roboto" panose="02000000000000000000" pitchFamily="2" charset="0"/>
                <a:cs typeface="Calibri" panose="020F0502020204030204" pitchFamily="34" charset="0"/>
              </a:rPr>
              <a:t>!</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well</a:t>
            </a:r>
            <a:r>
              <a:rPr lang="pl-PL" dirty="0">
                <a:solidFill>
                  <a:srgbClr val="FFFFFF"/>
                </a:solidFill>
                <a:ea typeface="Roboto" panose="02000000000000000000" pitchFamily="2" charset="0"/>
                <a:cs typeface="Calibri" panose="020F0502020204030204" pitchFamily="34" charset="0"/>
              </a:rPr>
              <a:t> –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Consider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alternative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Hashicorp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Nomad</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Consul</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021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IBM </a:t>
            </a:r>
            <a:r>
              <a:rPr lang="pl-PL" dirty="0" err="1">
                <a:solidFill>
                  <a:srgbClr val="FFFFFF"/>
                </a:solidFill>
                <a:ea typeface="Roboto" panose="02000000000000000000" pitchFamily="2" charset="0"/>
                <a:cs typeface="Calibri" panose="020F0502020204030204" pitchFamily="34" charset="0"/>
              </a:rPr>
              <a:t>WebSphere</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multiple</a:t>
            </a:r>
            <a:r>
              <a:rPr lang="pl-PL" dirty="0">
                <a:solidFill>
                  <a:srgbClr val="FFFFFF"/>
                </a:solidFill>
                <a:ea typeface="Roboto" panose="02000000000000000000" pitchFamily="2" charset="0"/>
                <a:cs typeface="Calibri" panose="020F0502020204030204" pitchFamily="34" charset="0"/>
              </a:rPr>
              <a:t> Java EE </a:t>
            </a:r>
            <a:r>
              <a:rPr lang="pl-PL" dirty="0" err="1">
                <a:solidFill>
                  <a:srgbClr val="FFFFFF"/>
                </a:solidFill>
                <a:ea typeface="Roboto" panose="02000000000000000000" pitchFamily="2" charset="0"/>
                <a:cs typeface="Calibri" panose="020F0502020204030204" pitchFamily="34" charset="0"/>
              </a:rPr>
              <a:t>applications</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a:solidFill>
                  <a:srgbClr val="FFFFFF"/>
                </a:solidFill>
                <a:ea typeface="Roboto" panose="02000000000000000000" pitchFamily="2" charset="0"/>
                <a:cs typeface="Calibri" panose="020F0502020204030204" pitchFamily="34" charset="0"/>
              </a:rPr>
              <a:t>Single </a:t>
            </a:r>
            <a:r>
              <a:rPr lang="pl-PL" dirty="0" err="1">
                <a:solidFill>
                  <a:srgbClr val="FFFFFF"/>
                </a:solidFill>
                <a:ea typeface="Roboto" panose="02000000000000000000" pitchFamily="2" charset="0"/>
                <a:cs typeface="Calibri" panose="020F0502020204030204" pitchFamily="34" charset="0"/>
              </a:rPr>
              <a:t>old-time</a:t>
            </a:r>
            <a:r>
              <a:rPr lang="pl-PL" dirty="0">
                <a:solidFill>
                  <a:srgbClr val="FFFFFF"/>
                </a:solidFill>
                <a:ea typeface="Roboto" panose="02000000000000000000" pitchFamily="2" charset="0"/>
                <a:cs typeface="Calibri" panose="020F0502020204030204" pitchFamily="34" charset="0"/>
              </a:rPr>
              <a:t> Java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(version 5,6,7)?</a:t>
            </a:r>
          </a:p>
          <a:p>
            <a:pPr>
              <a:buClr>
                <a:schemeClr val="accent1"/>
              </a:buClr>
            </a:pPr>
            <a:r>
              <a:rPr lang="pl-PL" dirty="0">
                <a:solidFill>
                  <a:srgbClr val="FFFFFF"/>
                </a:solidFill>
                <a:ea typeface="Roboto" panose="02000000000000000000" pitchFamily="2" charset="0"/>
                <a:cs typeface="Calibri" panose="020F0502020204030204" pitchFamily="34" charset="0"/>
              </a:rPr>
              <a:t>Single pod(s)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on K8s?</a:t>
            </a:r>
          </a:p>
          <a:p>
            <a:pPr>
              <a:buClr>
                <a:schemeClr val="accent1"/>
              </a:buClr>
            </a:pPr>
            <a:r>
              <a:rPr lang="pl-PL" dirty="0" err="1">
                <a:solidFill>
                  <a:srgbClr val="FFFFFF"/>
                </a:solidFill>
                <a:ea typeface="Roboto" panose="02000000000000000000" pitchFamily="2" charset="0"/>
                <a:cs typeface="Calibri" panose="020F0502020204030204" pitchFamily="34" charset="0"/>
              </a:rPr>
              <a:t>Shared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resources</a:t>
            </a:r>
            <a:r>
              <a:rPr lang="pl-PL" dirty="0">
                <a:solidFill>
                  <a:srgbClr val="FFFFFF"/>
                </a:solidFill>
                <a:ea typeface="Roboto" panose="02000000000000000000" pitchFamily="2" charset="0"/>
                <a:cs typeface="Calibri" panose="020F0502020204030204" pitchFamily="34" charset="0"/>
              </a:rPr>
              <a:t>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Network)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Running</a:t>
            </a:r>
            <a:r>
              <a:rPr lang="pl-PL" dirty="0">
                <a:solidFill>
                  <a:srgbClr val="FFFFFF"/>
                </a:solidFill>
                <a:ea typeface="Roboto" panose="02000000000000000000" pitchFamily="2" charset="0"/>
                <a:cs typeface="Calibri" panose="020F0502020204030204" pitchFamily="34" charset="0"/>
              </a:rPr>
              <a:t> SQL DB on K8s?</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Definatelly</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not for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296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marL="0" indent="0">
              <a:buNone/>
            </a:pPr>
            <a:r>
              <a:rPr lang="en-GB" dirty="0">
                <a:solidFill>
                  <a:schemeClr val="bg1"/>
                </a:solidFill>
              </a:rPr>
              <a:t>What’s monolith?</a:t>
            </a:r>
          </a:p>
          <a:p>
            <a:pPr marL="0" indent="0">
              <a:buNone/>
            </a:pPr>
            <a:endParaRPr lang="en-GB" dirty="0">
              <a:solidFill>
                <a:schemeClr val="bg1"/>
              </a:solidFill>
            </a:endParaRPr>
          </a:p>
          <a:p>
            <a:pPr marL="0" indent="0">
              <a:buNone/>
            </a:pPr>
            <a:r>
              <a:rPr lang="en-GB" dirty="0">
                <a:solidFill>
                  <a:schemeClr val="bg1"/>
                </a:solidFill>
              </a:rPr>
              <a:t>Monolith is a system that has exactly one deployment unit.</a:t>
            </a:r>
          </a:p>
          <a:p>
            <a:pPr marL="0" indent="0">
              <a:buNone/>
            </a:pPr>
            <a:r>
              <a:rPr lang="en-GB" dirty="0">
                <a:solidFill>
                  <a:schemeClr val="bg1"/>
                </a:solidFill>
              </a:rPr>
              <a:t>No less no more.</a:t>
            </a: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245722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indoor, person, sitting, table&#10;&#10;Description automatically generated">
            <a:extLst>
              <a:ext uri="{FF2B5EF4-FFF2-40B4-BE49-F238E27FC236}">
                <a16:creationId xmlns:a16="http://schemas.microsoft.com/office/drawing/2014/main" id="{69EFA78E-DCF2-5C4C-B9BB-FCC364B09C11}"/>
              </a:ext>
            </a:extLst>
          </p:cNvPr>
          <p:cNvPicPr>
            <a:picLocks noGrp="1" noChangeAspect="1"/>
          </p:cNvPicPr>
          <p:nvPr>
            <p:ph idx="1"/>
          </p:nvPr>
        </p:nvPicPr>
        <p:blipFill>
          <a:blip r:embed="rId2"/>
          <a:stretch>
            <a:fillRect/>
          </a:stretch>
        </p:blipFill>
        <p:spPr>
          <a:xfrm>
            <a:off x="520390" y="0"/>
            <a:ext cx="11151220" cy="6887518"/>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442992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Rearchitecture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Modularise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put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them</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Run K8s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next</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old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monolith</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one by one </a:t>
            </a:r>
            <a:r>
              <a:rPr lang="pl-PL" dirty="0" err="1">
                <a:solidFill>
                  <a:srgbClr val="FFFFFF"/>
                </a:solidFill>
                <a:ea typeface="Roboto" panose="02000000000000000000" pitchFamily="2" charset="0"/>
                <a:cs typeface="Calibri" panose="020F0502020204030204" pitchFamily="34" charset="0"/>
              </a:rPr>
              <a:t>into</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cluster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makes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sense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which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needs</a:t>
            </a:r>
            <a:r>
              <a:rPr lang="pl-PL" dirty="0">
                <a:solidFill>
                  <a:schemeClr val="bg1"/>
                </a:solidFill>
                <a:latin typeface="Roboto" panose="02000000000000000000" pitchFamily="2" charset="0"/>
                <a:ea typeface="Roboto" panose="02000000000000000000" pitchFamily="2" charset="0"/>
              </a:rPr>
              <a:t> to be </a:t>
            </a:r>
            <a:r>
              <a:rPr lang="pl-PL" dirty="0" err="1">
                <a:solidFill>
                  <a:schemeClr val="bg1"/>
                </a:solidFill>
                <a:latin typeface="Roboto" panose="02000000000000000000" pitchFamily="2" charset="0"/>
                <a:ea typeface="Roboto" panose="02000000000000000000" pitchFamily="2" charset="0"/>
              </a:rPr>
              <a:t>modernise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703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A close up of a door&#10;&#10;Description automatically generated">
            <a:extLst>
              <a:ext uri="{FF2B5EF4-FFF2-40B4-BE49-F238E27FC236}">
                <a16:creationId xmlns:a16="http://schemas.microsoft.com/office/drawing/2014/main" id="{57CAB45E-3595-3F40-970F-C496D98FA412}"/>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K8s </a:t>
            </a:r>
            <a:r>
              <a:rPr lang="pl-PL" dirty="0" err="1">
                <a:solidFill>
                  <a:srgbClr val="FFFFFF"/>
                </a:solidFill>
                <a:latin typeface="Roboto Medium" panose="02000000000000000000" pitchFamily="2" charset="0"/>
                <a:ea typeface="Roboto Medium" panose="02000000000000000000" pitchFamily="2" charset="0"/>
              </a:rPr>
              <a:t>Summary</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94919958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dirty="0" err="1">
                <a:solidFill>
                  <a:schemeClr val="bg1"/>
                </a:solidFill>
                <a:latin typeface="Roboto" panose="02000000000000000000" pitchFamily="2" charset="0"/>
                <a:ea typeface="Roboto" panose="02000000000000000000" pitchFamily="2" charset="0"/>
              </a:rPr>
              <a:t>Takeaways</a:t>
            </a:r>
            <a:endParaRPr lang="pl-PL" dirty="0">
              <a:solidFill>
                <a:schemeClr val="bg1"/>
              </a:solidFill>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311146" y="1396133"/>
            <a:ext cx="8315966" cy="5096107"/>
          </a:xfrm>
        </p:spPr>
        <p:txBody>
          <a:bodyPr anchor="t">
            <a:no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K8s is a great tool, but most of you don’t need it</a:t>
            </a:r>
          </a:p>
          <a:p>
            <a:pPr>
              <a:buClr>
                <a:schemeClr val="accent1"/>
              </a:buClr>
            </a:pPr>
            <a:r>
              <a:rPr lang="en-US" dirty="0">
                <a:solidFill>
                  <a:schemeClr val="bg1"/>
                </a:solidFill>
                <a:latin typeface="Roboto" panose="02000000000000000000" pitchFamily="2" charset="0"/>
                <a:ea typeface="Roboto" panose="02000000000000000000" pitchFamily="2" charset="0"/>
              </a:rPr>
              <a:t>Having your own K8s cluster is extremely hard to operate in long-term</a:t>
            </a:r>
          </a:p>
          <a:p>
            <a:pPr>
              <a:buClr>
                <a:schemeClr val="accent1"/>
              </a:buClr>
            </a:pPr>
            <a:r>
              <a:rPr lang="en-US" dirty="0">
                <a:solidFill>
                  <a:schemeClr val="bg1"/>
                </a:solidFill>
                <a:latin typeface="Roboto" panose="02000000000000000000" pitchFamily="2" charset="0"/>
                <a:ea typeface="Roboto" panose="02000000000000000000" pitchFamily="2" charset="0"/>
              </a:rPr>
              <a:t>K8s on premise - only when you really don’t have any other choice</a:t>
            </a:r>
          </a:p>
          <a:p>
            <a:pPr>
              <a:buClr>
                <a:schemeClr val="accent1"/>
              </a:buClr>
            </a:pPr>
            <a:r>
              <a:rPr lang="en-US" dirty="0">
                <a:solidFill>
                  <a:schemeClr val="bg1"/>
                </a:solidFill>
                <a:latin typeface="Roboto" panose="02000000000000000000" pitchFamily="2" charset="0"/>
                <a:ea typeface="Roboto" panose="02000000000000000000" pitchFamily="2" charset="0"/>
              </a:rPr>
              <a:t>And have great engineers</a:t>
            </a:r>
          </a:p>
          <a:p>
            <a:pPr>
              <a:buClr>
                <a:schemeClr val="accent1"/>
              </a:buClr>
            </a:pPr>
            <a:r>
              <a:rPr lang="en-US" dirty="0">
                <a:solidFill>
                  <a:schemeClr val="bg1"/>
                </a:solidFill>
                <a:latin typeface="Roboto" panose="02000000000000000000" pitchFamily="2" charset="0"/>
                <a:ea typeface="Roboto" panose="02000000000000000000" pitchFamily="2" charset="0"/>
              </a:rPr>
              <a:t>K8s won’t fulfill your non-function requirements</a:t>
            </a:r>
          </a:p>
          <a:p>
            <a:pPr>
              <a:buClr>
                <a:schemeClr val="accent1"/>
              </a:buClr>
            </a:pPr>
            <a:r>
              <a:rPr lang="en-US" dirty="0">
                <a:solidFill>
                  <a:schemeClr val="bg1"/>
                </a:solidFill>
                <a:latin typeface="Roboto" panose="02000000000000000000" pitchFamily="2" charset="0"/>
                <a:ea typeface="Roboto" panose="02000000000000000000" pitchFamily="2" charset="0"/>
              </a:rPr>
              <a:t>Most of its features are available with other tools</a:t>
            </a:r>
          </a:p>
          <a:p>
            <a:pPr>
              <a:buClr>
                <a:schemeClr val="accent1"/>
              </a:buClr>
            </a:pPr>
            <a:r>
              <a:rPr lang="en-US" dirty="0">
                <a:solidFill>
                  <a:schemeClr val="bg1"/>
                </a:solidFill>
                <a:latin typeface="Roboto" panose="02000000000000000000" pitchFamily="2" charset="0"/>
                <a:ea typeface="Roboto" panose="02000000000000000000" pitchFamily="2" charset="0"/>
              </a:rPr>
              <a:t>Think 3 times before choose K8s </a:t>
            </a:r>
          </a:p>
          <a:p>
            <a:pPr>
              <a:buClr>
                <a:schemeClr val="accent1"/>
              </a:buClr>
            </a:pPr>
            <a:r>
              <a:rPr lang="en-US" dirty="0">
                <a:solidFill>
                  <a:schemeClr val="bg1"/>
                </a:solidFill>
                <a:latin typeface="Roboto" panose="02000000000000000000" pitchFamily="2" charset="0"/>
                <a:ea typeface="Roboto" panose="02000000000000000000" pitchFamily="2" charset="0"/>
              </a:rPr>
              <a:t>Or 10 times!</a:t>
            </a:r>
          </a:p>
          <a:p>
            <a:pPr>
              <a:buClr>
                <a:schemeClr val="accent1"/>
              </a:buClr>
            </a:pPr>
            <a:endParaRPr lang="en-US"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9152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32AC25-234D-5E4A-B3BF-20E85833AD36}"/>
              </a:ext>
            </a:extLst>
          </p:cNvPr>
          <p:cNvPicPr>
            <a:picLocks noChangeAspect="1"/>
          </p:cNvPicPr>
          <p:nvPr/>
        </p:nvPicPr>
        <p:blipFill rotWithShape="1">
          <a:blip r:embed="rId2">
            <a:alphaModFix amt="50000"/>
          </a:blip>
          <a:srcRect r="-1" b="18751"/>
          <a:stretch/>
        </p:blipFill>
        <p:spPr>
          <a:xfrm>
            <a:off x="20" y="10"/>
            <a:ext cx="12188930" cy="6857990"/>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3"/>
            <a:ext cx="9144000" cy="3063240"/>
          </a:xfrm>
        </p:spPr>
        <p:txBody>
          <a:bodyPr>
            <a:normAutofit/>
          </a:bodyPr>
          <a:lstStyle/>
          <a:p>
            <a:r>
              <a:rPr lang="pl-PL" sz="6600">
                <a:solidFill>
                  <a:srgbClr val="FFFFFF"/>
                </a:solidFill>
                <a:latin typeface="Roboto Medium" panose="02000000000000000000" pitchFamily="2" charset="0"/>
                <a:ea typeface="Roboto Medium" panose="02000000000000000000" pitchFamily="2" charset="0"/>
              </a:rPr>
              <a:t>Service Mesh</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449108"/>
      </p:ext>
    </p:extLst>
  </p:cSld>
  <p:clrMapOvr>
    <a:overrideClrMapping bg1="dk1" tx1="lt1" bg2="dk2" tx2="lt2" accent1="accent1" accent2="accent2" accent3="accent3" accent4="accent4" accent5="accent5" accent6="accent6" hlink="hlink" folHlink="folHlink"/>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sz="3600" dirty="0">
              <a:solidFill>
                <a:schemeClr val="bg1"/>
              </a:solidFill>
            </a:endParaRPr>
          </a:p>
          <a:p>
            <a:pPr marL="0" indent="0" algn="ctr">
              <a:buClr>
                <a:schemeClr val="accent1"/>
              </a:buClr>
              <a:buNone/>
            </a:pPr>
            <a:r>
              <a:rPr lang="en-GB" sz="3600" dirty="0">
                <a:solidFill>
                  <a:schemeClr val="bg1"/>
                </a:solidFill>
              </a:rPr>
              <a:t>A service mesh is a tool for adding observability, security, and reliability features to applications by inserting these features at the platform layer rather than the application layer.</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a:t>
            </a:r>
          </a:p>
        </p:txBody>
      </p:sp>
    </p:spTree>
    <p:extLst>
      <p:ext uri="{BB962C8B-B14F-4D97-AF65-F5344CB8AC3E}">
        <p14:creationId xmlns:p14="http://schemas.microsoft.com/office/powerpoint/2010/main" val="7246480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600" dirty="0">
                <a:solidFill>
                  <a:schemeClr val="bg1"/>
                </a:solidFill>
              </a:rPr>
              <a:t>Usually when write microservice on K8s every dev needs to:</a:t>
            </a:r>
          </a:p>
          <a:p>
            <a:pPr lvl="1">
              <a:buClr>
                <a:schemeClr val="accent1"/>
              </a:buClr>
            </a:pPr>
            <a:r>
              <a:rPr lang="en-GB" sz="3200" dirty="0">
                <a:solidFill>
                  <a:schemeClr val="bg1"/>
                </a:solidFill>
              </a:rPr>
              <a:t>Enable security</a:t>
            </a:r>
          </a:p>
          <a:p>
            <a:pPr lvl="1">
              <a:buClr>
                <a:schemeClr val="accent1"/>
              </a:buClr>
            </a:pPr>
            <a:r>
              <a:rPr lang="en-GB" sz="3200" dirty="0">
                <a:solidFill>
                  <a:schemeClr val="bg1"/>
                </a:solidFill>
              </a:rPr>
              <a:t>Enable logging each request and response</a:t>
            </a:r>
          </a:p>
          <a:p>
            <a:pPr lvl="1">
              <a:buClr>
                <a:schemeClr val="accent1"/>
              </a:buClr>
            </a:pPr>
            <a:r>
              <a:rPr lang="en-GB" sz="3200" dirty="0">
                <a:solidFill>
                  <a:schemeClr val="bg1"/>
                </a:solidFill>
              </a:rPr>
              <a:t>Integrate with:</a:t>
            </a:r>
          </a:p>
          <a:p>
            <a:pPr lvl="2">
              <a:buClr>
                <a:schemeClr val="accent1"/>
              </a:buClr>
            </a:pPr>
            <a:r>
              <a:rPr lang="en-GB" sz="2800" dirty="0">
                <a:solidFill>
                  <a:schemeClr val="bg1"/>
                </a:solidFill>
              </a:rPr>
              <a:t>Prometheus – metrics</a:t>
            </a:r>
          </a:p>
          <a:p>
            <a:pPr lvl="2">
              <a:buClr>
                <a:schemeClr val="accent1"/>
              </a:buClr>
            </a:pPr>
            <a:r>
              <a:rPr lang="en-GB" sz="2800" dirty="0" err="1">
                <a:solidFill>
                  <a:schemeClr val="bg1"/>
                </a:solidFill>
              </a:rPr>
              <a:t>Zipkin</a:t>
            </a:r>
            <a:r>
              <a:rPr lang="en-GB" sz="2800" dirty="0">
                <a:solidFill>
                  <a:schemeClr val="bg1"/>
                </a:solidFill>
              </a:rPr>
              <a:t> or Jager – tracing</a:t>
            </a:r>
          </a:p>
          <a:p>
            <a:pPr lvl="2">
              <a:buClr>
                <a:schemeClr val="accent1"/>
              </a:buClr>
            </a:pPr>
            <a:r>
              <a:rPr lang="en-GB" sz="2800" dirty="0" err="1">
                <a:solidFill>
                  <a:schemeClr val="bg1"/>
                </a:solidFill>
              </a:rPr>
              <a:t>Fluend</a:t>
            </a:r>
            <a:r>
              <a:rPr lang="en-GB" sz="2800" dirty="0">
                <a:solidFill>
                  <a:schemeClr val="bg1"/>
                </a:solidFill>
              </a:rPr>
              <a:t> – logs</a:t>
            </a:r>
          </a:p>
          <a:p>
            <a:pPr lvl="2">
              <a:buClr>
                <a:schemeClr val="accent1"/>
              </a:buClr>
            </a:pPr>
            <a:endParaRPr lang="en-GB" sz="2800" dirty="0">
              <a:solidFill>
                <a:schemeClr val="bg1"/>
              </a:solidFill>
            </a:endParaRPr>
          </a:p>
          <a:p>
            <a:pPr lvl="2">
              <a:buClr>
                <a:schemeClr val="accent1"/>
              </a:buClr>
            </a:pPr>
            <a:endParaRPr lang="en-GB" sz="28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why?</a:t>
            </a:r>
          </a:p>
        </p:txBody>
      </p:sp>
    </p:spTree>
    <p:extLst>
      <p:ext uri="{BB962C8B-B14F-4D97-AF65-F5344CB8AC3E}">
        <p14:creationId xmlns:p14="http://schemas.microsoft.com/office/powerpoint/2010/main" val="318325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600" dirty="0">
                <a:solidFill>
                  <a:schemeClr val="bg1"/>
                </a:solidFill>
              </a:rPr>
              <a:t>Industry invented the way how to automate all of these boring network stuff – Service Mesh</a:t>
            </a:r>
          </a:p>
          <a:p>
            <a:pPr>
              <a:buClr>
                <a:schemeClr val="accent1"/>
              </a:buClr>
            </a:pPr>
            <a:r>
              <a:rPr lang="en-GB" sz="3600" dirty="0">
                <a:solidFill>
                  <a:schemeClr val="bg1"/>
                </a:solidFill>
              </a:rPr>
              <a:t>Based on 1 Pod multiple Containers pattern</a:t>
            </a:r>
          </a:p>
          <a:p>
            <a:pPr>
              <a:buClr>
                <a:schemeClr val="accent1"/>
              </a:buClr>
            </a:pPr>
            <a:endParaRPr lang="en-GB" sz="28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So…</a:t>
            </a:r>
          </a:p>
        </p:txBody>
      </p:sp>
    </p:spTree>
    <p:extLst>
      <p:ext uri="{BB962C8B-B14F-4D97-AF65-F5344CB8AC3E}">
        <p14:creationId xmlns:p14="http://schemas.microsoft.com/office/powerpoint/2010/main" val="63169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69F6EA51-16B2-8649-825D-E5288FE1DB5F}"/>
              </a:ext>
            </a:extLst>
          </p:cNvPr>
          <p:cNvPicPr>
            <a:picLocks noGrp="1" noChangeAspect="1"/>
          </p:cNvPicPr>
          <p:nvPr>
            <p:ph idx="1"/>
          </p:nvPr>
        </p:nvPicPr>
        <p:blipFill>
          <a:blip r:embed="rId2"/>
          <a:stretch>
            <a:fillRect/>
          </a:stretch>
        </p:blipFill>
        <p:spPr>
          <a:xfrm>
            <a:off x="1607344" y="2180431"/>
            <a:ext cx="9017000" cy="38227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a:t>
            </a:r>
          </a:p>
        </p:txBody>
      </p:sp>
      <p:sp>
        <p:nvSpPr>
          <p:cNvPr id="6" name="TextBox 5">
            <a:extLst>
              <a:ext uri="{FF2B5EF4-FFF2-40B4-BE49-F238E27FC236}">
                <a16:creationId xmlns:a16="http://schemas.microsoft.com/office/drawing/2014/main" id="{5F96B3EF-AF2F-F148-A8A9-692A073527F6}"/>
              </a:ext>
            </a:extLst>
          </p:cNvPr>
          <p:cNvSpPr txBox="1"/>
          <p:nvPr/>
        </p:nvSpPr>
        <p:spPr>
          <a:xfrm>
            <a:off x="838200" y="6308208"/>
            <a:ext cx="72973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codilime.com</a:t>
            </a:r>
            <a:r>
              <a:rPr lang="en-GB" dirty="0">
                <a:solidFill>
                  <a:schemeClr val="bg1"/>
                </a:solidFill>
              </a:rPr>
              <a:t>/blog/is-network-service-mesh-a-service-mesh</a:t>
            </a:r>
          </a:p>
        </p:txBody>
      </p:sp>
    </p:spTree>
    <p:extLst>
      <p:ext uri="{BB962C8B-B14F-4D97-AF65-F5344CB8AC3E}">
        <p14:creationId xmlns:p14="http://schemas.microsoft.com/office/powerpoint/2010/main" val="19671203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Logo, company name&#10;&#10;Description automatically generated">
            <a:extLst>
              <a:ext uri="{FF2B5EF4-FFF2-40B4-BE49-F238E27FC236}">
                <a16:creationId xmlns:a16="http://schemas.microsoft.com/office/drawing/2014/main" id="{5924BE45-4B8A-8E41-A04A-F37C568BD1F7}"/>
              </a:ext>
            </a:extLst>
          </p:cNvPr>
          <p:cNvPicPr>
            <a:picLocks noGrp="1" noChangeAspect="1"/>
          </p:cNvPicPr>
          <p:nvPr>
            <p:ph idx="1"/>
          </p:nvPr>
        </p:nvPicPr>
        <p:blipFill>
          <a:blip r:embed="rId2"/>
          <a:stretch>
            <a:fillRect/>
          </a:stretch>
        </p:blipFill>
        <p:spPr>
          <a:xfrm>
            <a:off x="2677694" y="1423058"/>
            <a:ext cx="6836611"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options</a:t>
            </a:r>
          </a:p>
        </p:txBody>
      </p:sp>
      <p:sp>
        <p:nvSpPr>
          <p:cNvPr id="6" name="TextBox 5">
            <a:extLst>
              <a:ext uri="{FF2B5EF4-FFF2-40B4-BE49-F238E27FC236}">
                <a16:creationId xmlns:a16="http://schemas.microsoft.com/office/drawing/2014/main" id="{843DC4EC-C800-A44A-BA2D-BEF3BCB620C0}"/>
              </a:ext>
            </a:extLst>
          </p:cNvPr>
          <p:cNvSpPr txBox="1"/>
          <p:nvPr/>
        </p:nvSpPr>
        <p:spPr>
          <a:xfrm>
            <a:off x="838200" y="6308209"/>
            <a:ext cx="3355470"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landscape.cncf.io</a:t>
            </a:r>
            <a:r>
              <a:rPr lang="en-GB" dirty="0">
                <a:solidFill>
                  <a:schemeClr val="bg1"/>
                </a:solidFill>
              </a:rPr>
              <a:t>/</a:t>
            </a:r>
          </a:p>
        </p:txBody>
      </p:sp>
    </p:spTree>
    <p:extLst>
      <p:ext uri="{BB962C8B-B14F-4D97-AF65-F5344CB8AC3E}">
        <p14:creationId xmlns:p14="http://schemas.microsoft.com/office/powerpoint/2010/main" val="35297555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communication example</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fontAlgn="base"/>
            <a:r>
              <a:rPr lang="en-GB" dirty="0">
                <a:solidFill>
                  <a:schemeClr val="bg1"/>
                </a:solidFill>
              </a:rPr>
              <a:t>Knows the exact address where he will direct the request and is sure that this address will not change</a:t>
            </a:r>
          </a:p>
          <a:p>
            <a:pPr fontAlgn="base"/>
            <a:r>
              <a:rPr lang="en-GB" dirty="0">
                <a:solidFill>
                  <a:schemeClr val="bg1"/>
                </a:solidFill>
              </a:rPr>
              <a:t>The request is just a method call, no network needed</a:t>
            </a:r>
          </a:p>
          <a:p>
            <a:pPr fontAlgn="base"/>
            <a:r>
              <a:rPr lang="en-GB" dirty="0">
                <a:solidFill>
                  <a:schemeClr val="bg1"/>
                </a:solidFill>
              </a:rPr>
              <a:t>The target module is always available</a:t>
            </a:r>
          </a:p>
          <a:p>
            <a:pPr fontAlgn="base"/>
            <a:r>
              <a:rPr lang="en-GB" dirty="0">
                <a:solidFill>
                  <a:schemeClr val="bg1"/>
                </a:solidFill>
              </a:rPr>
              <a:t>Security issue is not a concern</a:t>
            </a:r>
          </a:p>
        </p:txBody>
      </p:sp>
    </p:spTree>
    <p:extLst>
      <p:ext uri="{BB962C8B-B14F-4D97-AF65-F5344CB8AC3E}">
        <p14:creationId xmlns:p14="http://schemas.microsoft.com/office/powerpoint/2010/main" val="10289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features</a:t>
            </a:r>
          </a:p>
        </p:txBody>
      </p:sp>
      <p:sp>
        <p:nvSpPr>
          <p:cNvPr id="3" name="Content Placeholder 2">
            <a:extLst>
              <a:ext uri="{FF2B5EF4-FFF2-40B4-BE49-F238E27FC236}">
                <a16:creationId xmlns:a16="http://schemas.microsoft.com/office/drawing/2014/main" id="{F0C8C8B1-115D-2E49-892E-1AB12B8564F5}"/>
              </a:ext>
            </a:extLst>
          </p:cNvPr>
          <p:cNvSpPr>
            <a:spLocks noGrp="1"/>
          </p:cNvSpPr>
          <p:nvPr>
            <p:ph idx="1"/>
          </p:nvPr>
        </p:nvSpPr>
        <p:spPr/>
        <p:txBody>
          <a:bodyPr>
            <a:noAutofit/>
          </a:bodyPr>
          <a:lstStyle/>
          <a:p>
            <a:pPr marL="0" indent="0" fontAlgn="ctr">
              <a:buNone/>
            </a:pPr>
            <a:r>
              <a:rPr lang="en-GB" sz="3200" dirty="0">
                <a:solidFill>
                  <a:schemeClr val="bg1"/>
                </a:solidFill>
              </a:rPr>
              <a:t>Routing and Traffic Management</a:t>
            </a:r>
          </a:p>
          <a:p>
            <a:pPr lvl="1" fontAlgn="ctr"/>
            <a:r>
              <a:rPr lang="en-GB" sz="3200" dirty="0">
                <a:solidFill>
                  <a:schemeClr val="bg1"/>
                </a:solidFill>
              </a:rPr>
              <a:t>performing dynamic service discovery and proxying/L7-load-balancing for various types of protocols, e.g. HTTP/1.x, HTTP2 (including </a:t>
            </a:r>
            <a:r>
              <a:rPr lang="en-GB" sz="3200" dirty="0" err="1">
                <a:solidFill>
                  <a:schemeClr val="bg1"/>
                </a:solidFill>
              </a:rPr>
              <a:t>gRPC</a:t>
            </a:r>
            <a:r>
              <a:rPr lang="en-GB" sz="3200" dirty="0">
                <a:solidFill>
                  <a:schemeClr val="bg1"/>
                </a:solidFill>
              </a:rPr>
              <a:t>), WebSocket and other TCP-based protocols</a:t>
            </a:r>
          </a:p>
          <a:p>
            <a:pPr lvl="1" fontAlgn="ctr"/>
            <a:r>
              <a:rPr lang="en-GB" sz="3200" dirty="0">
                <a:solidFill>
                  <a:schemeClr val="bg1"/>
                </a:solidFill>
              </a:rPr>
              <a:t>supporting different load-balancing algorithms (e.g. those based on Round Robin, Least Connection, etc.) and mechanisms (percentage-based, header-based, path-based traffic splits, etc.) </a:t>
            </a:r>
          </a:p>
        </p:txBody>
      </p:sp>
    </p:spTree>
    <p:extLst>
      <p:ext uri="{BB962C8B-B14F-4D97-AF65-F5344CB8AC3E}">
        <p14:creationId xmlns:p14="http://schemas.microsoft.com/office/powerpoint/2010/main" val="54052086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features</a:t>
            </a:r>
          </a:p>
        </p:txBody>
      </p:sp>
      <p:sp>
        <p:nvSpPr>
          <p:cNvPr id="3" name="Content Placeholder 2">
            <a:extLst>
              <a:ext uri="{FF2B5EF4-FFF2-40B4-BE49-F238E27FC236}">
                <a16:creationId xmlns:a16="http://schemas.microsoft.com/office/drawing/2014/main" id="{F0C8C8B1-115D-2E49-892E-1AB12B8564F5}"/>
              </a:ext>
            </a:extLst>
          </p:cNvPr>
          <p:cNvSpPr>
            <a:spLocks noGrp="1"/>
          </p:cNvSpPr>
          <p:nvPr>
            <p:ph idx="1"/>
          </p:nvPr>
        </p:nvSpPr>
        <p:spPr/>
        <p:txBody>
          <a:bodyPr>
            <a:noAutofit/>
          </a:bodyPr>
          <a:lstStyle/>
          <a:p>
            <a:pPr marL="0" indent="0" fontAlgn="ctr">
              <a:buNone/>
            </a:pPr>
            <a:r>
              <a:rPr lang="en-GB" sz="3200" dirty="0">
                <a:solidFill>
                  <a:schemeClr val="bg1"/>
                </a:solidFill>
              </a:rPr>
              <a:t>Reliability and Resilience:</a:t>
            </a:r>
          </a:p>
          <a:p>
            <a:pPr lvl="1" fontAlgn="ctr"/>
            <a:r>
              <a:rPr lang="en-GB" sz="3200" dirty="0">
                <a:solidFill>
                  <a:schemeClr val="bg1"/>
                </a:solidFill>
              </a:rPr>
              <a:t>supporting deployments based on a canary strategy (splitting traffic based on application versions)</a:t>
            </a:r>
          </a:p>
          <a:p>
            <a:pPr lvl="1" fontAlgn="ctr"/>
            <a:r>
              <a:rPr lang="en-GB" sz="3200" dirty="0">
                <a:solidFill>
                  <a:schemeClr val="bg1"/>
                </a:solidFill>
              </a:rPr>
              <a:t>defining policies for request retries and timeouts (when calling the services instances)</a:t>
            </a:r>
          </a:p>
          <a:p>
            <a:pPr lvl="1" fontAlgn="ctr"/>
            <a:r>
              <a:rPr lang="en-GB" sz="3200" dirty="0">
                <a:solidFill>
                  <a:schemeClr val="bg1"/>
                </a:solidFill>
              </a:rPr>
              <a:t>enabling artificial fault injection (to test the resiliency of applications)</a:t>
            </a:r>
          </a:p>
          <a:p>
            <a:pPr marL="0" indent="0" fontAlgn="ctr">
              <a:buNone/>
            </a:pPr>
            <a:endParaRPr lang="en-GB" sz="3200" dirty="0">
              <a:solidFill>
                <a:schemeClr val="bg1"/>
              </a:solidFill>
            </a:endParaRPr>
          </a:p>
        </p:txBody>
      </p:sp>
    </p:spTree>
    <p:extLst>
      <p:ext uri="{BB962C8B-B14F-4D97-AF65-F5344CB8AC3E}">
        <p14:creationId xmlns:p14="http://schemas.microsoft.com/office/powerpoint/2010/main" val="32292883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features</a:t>
            </a:r>
          </a:p>
        </p:txBody>
      </p:sp>
      <p:sp>
        <p:nvSpPr>
          <p:cNvPr id="3" name="Content Placeholder 2">
            <a:extLst>
              <a:ext uri="{FF2B5EF4-FFF2-40B4-BE49-F238E27FC236}">
                <a16:creationId xmlns:a16="http://schemas.microsoft.com/office/drawing/2014/main" id="{F0C8C8B1-115D-2E49-892E-1AB12B8564F5}"/>
              </a:ext>
            </a:extLst>
          </p:cNvPr>
          <p:cNvSpPr>
            <a:spLocks noGrp="1"/>
          </p:cNvSpPr>
          <p:nvPr>
            <p:ph idx="1"/>
          </p:nvPr>
        </p:nvSpPr>
        <p:spPr/>
        <p:txBody>
          <a:bodyPr>
            <a:noAutofit/>
          </a:bodyPr>
          <a:lstStyle/>
          <a:p>
            <a:pPr marL="0" indent="0" fontAlgn="ctr">
              <a:buNone/>
            </a:pPr>
            <a:r>
              <a:rPr lang="en-GB" dirty="0">
                <a:solidFill>
                  <a:schemeClr val="bg1"/>
                </a:solidFill>
              </a:rPr>
              <a:t>Observability</a:t>
            </a:r>
          </a:p>
          <a:p>
            <a:pPr lvl="1" fontAlgn="ctr"/>
            <a:r>
              <a:rPr lang="en-GB" dirty="0">
                <a:solidFill>
                  <a:schemeClr val="bg1"/>
                </a:solidFill>
              </a:rPr>
              <a:t>collecting various types of metrics for services, e.g. request volumes, success rates, latencies, etc.</a:t>
            </a:r>
          </a:p>
          <a:p>
            <a:pPr lvl="1" fontAlgn="ctr"/>
            <a:r>
              <a:rPr lang="en-GB" dirty="0">
                <a:solidFill>
                  <a:schemeClr val="bg1"/>
                </a:solidFill>
              </a:rPr>
              <a:t>tracing (e.g. gathering data needed to troubleshoot latency issues)</a:t>
            </a:r>
          </a:p>
          <a:p>
            <a:pPr lvl="1" fontAlgn="ctr"/>
            <a:r>
              <a:rPr lang="en-GB" dirty="0">
                <a:solidFill>
                  <a:schemeClr val="bg1"/>
                </a:solidFill>
              </a:rPr>
              <a:t>offering verbose logging capabilities</a:t>
            </a:r>
          </a:p>
          <a:p>
            <a:pPr lvl="1" fontAlgn="ctr"/>
            <a:r>
              <a:rPr lang="en-GB" dirty="0">
                <a:solidFill>
                  <a:schemeClr val="bg1"/>
                </a:solidFill>
              </a:rPr>
              <a:t>integration with different observability backends, such as Prometheus (monitoring), </a:t>
            </a:r>
            <a:r>
              <a:rPr lang="en-GB" dirty="0" err="1">
                <a:solidFill>
                  <a:schemeClr val="bg1"/>
                </a:solidFill>
              </a:rPr>
              <a:t>Zipkin</a:t>
            </a:r>
            <a:r>
              <a:rPr lang="en-GB" dirty="0">
                <a:solidFill>
                  <a:schemeClr val="bg1"/>
                </a:solidFill>
              </a:rPr>
              <a:t> or Jaeger (tracing), </a:t>
            </a:r>
            <a:r>
              <a:rPr lang="en-GB" dirty="0" err="1">
                <a:solidFill>
                  <a:schemeClr val="bg1"/>
                </a:solidFill>
              </a:rPr>
              <a:t>Fluentd</a:t>
            </a:r>
            <a:r>
              <a:rPr lang="en-GB" dirty="0">
                <a:solidFill>
                  <a:schemeClr val="bg1"/>
                </a:solidFill>
              </a:rPr>
              <a:t> (logging), etc.</a:t>
            </a:r>
          </a:p>
          <a:p>
            <a:pPr lvl="1" fontAlgn="ctr"/>
            <a:r>
              <a:rPr lang="en-GB" dirty="0">
                <a:solidFill>
                  <a:schemeClr val="bg1"/>
                </a:solidFill>
              </a:rPr>
              <a:t>drawing service topology graphs</a:t>
            </a:r>
          </a:p>
          <a:p>
            <a:pPr marL="0" indent="0" fontAlgn="ctr">
              <a:buNone/>
            </a:pPr>
            <a:endParaRPr lang="en-GB" sz="3200" dirty="0">
              <a:solidFill>
                <a:schemeClr val="bg1"/>
              </a:solidFill>
            </a:endParaRPr>
          </a:p>
        </p:txBody>
      </p:sp>
    </p:spTree>
    <p:extLst>
      <p:ext uri="{BB962C8B-B14F-4D97-AF65-F5344CB8AC3E}">
        <p14:creationId xmlns:p14="http://schemas.microsoft.com/office/powerpoint/2010/main" val="277542158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A picture containing shape&#10;&#10;Description automatically generated">
            <a:extLst>
              <a:ext uri="{FF2B5EF4-FFF2-40B4-BE49-F238E27FC236}">
                <a16:creationId xmlns:a16="http://schemas.microsoft.com/office/drawing/2014/main" id="{BDFD8133-FD6A-044E-885F-D1B436839BA3}"/>
              </a:ext>
            </a:extLst>
          </p:cNvPr>
          <p:cNvPicPr>
            <a:picLocks noGrp="1" noChangeAspect="1"/>
          </p:cNvPicPr>
          <p:nvPr>
            <p:ph idx="1"/>
          </p:nvPr>
        </p:nvPicPr>
        <p:blipFill rotWithShape="1">
          <a:blip r:embed="rId2"/>
          <a:srcRect b="10605"/>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564369216"/>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Sidecars</a:t>
            </a:r>
          </a:p>
          <a:p>
            <a:pPr>
              <a:buClr>
                <a:schemeClr val="accent1"/>
              </a:buClr>
            </a:pPr>
            <a:r>
              <a:rPr lang="en-GB" dirty="0">
                <a:solidFill>
                  <a:schemeClr val="bg1"/>
                </a:solidFill>
              </a:rPr>
              <a:t>Proxies</a:t>
            </a:r>
          </a:p>
          <a:p>
            <a:pPr>
              <a:buClr>
                <a:schemeClr val="accent1"/>
              </a:buClr>
            </a:pPr>
            <a:r>
              <a:rPr lang="en-GB" dirty="0">
                <a:solidFill>
                  <a:schemeClr val="bg1"/>
                </a:solidFill>
              </a:rPr>
              <a:t>Envoy Proxy</a:t>
            </a:r>
          </a:p>
          <a:p>
            <a:pPr>
              <a:buClr>
                <a:schemeClr val="accent1"/>
              </a:buClr>
            </a:pPr>
            <a:r>
              <a:rPr lang="en-GB" dirty="0">
                <a:solidFill>
                  <a:schemeClr val="bg1"/>
                </a:solidFill>
              </a:rPr>
              <a:t>Another 10 technologies to learn</a:t>
            </a:r>
          </a:p>
          <a:p>
            <a:pPr>
              <a:buClr>
                <a:schemeClr val="accent1"/>
              </a:buClr>
            </a:pPr>
            <a:r>
              <a:rPr lang="en-GB" dirty="0">
                <a:solidFill>
                  <a:schemeClr val="bg1"/>
                </a:solidFill>
              </a:rPr>
              <a:t>dramatically increases the complexity of development and operations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Add Complexity</a:t>
            </a:r>
          </a:p>
        </p:txBody>
      </p:sp>
    </p:spTree>
    <p:extLst>
      <p:ext uri="{BB962C8B-B14F-4D97-AF65-F5344CB8AC3E}">
        <p14:creationId xmlns:p14="http://schemas.microsoft.com/office/powerpoint/2010/main" val="157659088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K8s expert</a:t>
            </a:r>
          </a:p>
          <a:p>
            <a:pPr>
              <a:buClr>
                <a:schemeClr val="accent1"/>
              </a:buClr>
            </a:pPr>
            <a:r>
              <a:rPr lang="en-GB" dirty="0">
                <a:solidFill>
                  <a:schemeClr val="bg1"/>
                </a:solidFill>
              </a:rPr>
              <a:t>Envoy expert</a:t>
            </a:r>
          </a:p>
          <a:p>
            <a:pPr>
              <a:buClr>
                <a:schemeClr val="accent1"/>
              </a:buClr>
            </a:pPr>
            <a:r>
              <a:rPr lang="en-GB" dirty="0">
                <a:solidFill>
                  <a:schemeClr val="bg1"/>
                </a:solidFill>
              </a:rPr>
              <a:t>Istio/</a:t>
            </a:r>
            <a:r>
              <a:rPr lang="en-GB" dirty="0" err="1">
                <a:solidFill>
                  <a:schemeClr val="bg1"/>
                </a:solidFill>
              </a:rPr>
              <a:t>Linkerd</a:t>
            </a:r>
            <a:r>
              <a:rPr lang="en-GB" dirty="0">
                <a:solidFill>
                  <a:schemeClr val="bg1"/>
                </a:solidFill>
              </a:rPr>
              <a:t> expert</a:t>
            </a:r>
          </a:p>
          <a:p>
            <a:pPr>
              <a:buClr>
                <a:schemeClr val="accent1"/>
              </a:buClr>
            </a:pPr>
            <a:r>
              <a:rPr lang="en-GB"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Required Expertise</a:t>
            </a:r>
          </a:p>
        </p:txBody>
      </p:sp>
    </p:spTree>
    <p:extLst>
      <p:ext uri="{BB962C8B-B14F-4D97-AF65-F5344CB8AC3E}">
        <p14:creationId xmlns:p14="http://schemas.microsoft.com/office/powerpoint/2010/main" val="123175050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All of the proxies </a:t>
            </a:r>
            <a:r>
              <a:rPr lang="en-GB" dirty="0" err="1">
                <a:solidFill>
                  <a:schemeClr val="bg1"/>
                </a:solidFill>
              </a:rPr>
              <a:t>eates</a:t>
            </a:r>
            <a:r>
              <a:rPr lang="en-GB" dirty="0">
                <a:solidFill>
                  <a:schemeClr val="bg1"/>
                </a:solidFill>
              </a:rPr>
              <a:t> CPU, mem</a:t>
            </a:r>
          </a:p>
          <a:p>
            <a:pPr>
              <a:buClr>
                <a:schemeClr val="accent1"/>
              </a:buClr>
            </a:pPr>
            <a:r>
              <a:rPr lang="en-GB" dirty="0">
                <a:solidFill>
                  <a:schemeClr val="bg1"/>
                </a:solidFill>
              </a:rPr>
              <a:t>Jaeger/Prometheus eats disks</a:t>
            </a:r>
          </a:p>
          <a:p>
            <a:pPr>
              <a:buClr>
                <a:schemeClr val="accent1"/>
              </a:buClr>
            </a:pPr>
            <a:r>
              <a:rPr lang="en-GB" dirty="0">
                <a:solidFill>
                  <a:schemeClr val="bg1"/>
                </a:solidFill>
              </a:rPr>
              <a:t>All of the above eats money</a:t>
            </a:r>
          </a:p>
          <a:p>
            <a:pPr>
              <a:buClr>
                <a:schemeClr val="accent1"/>
              </a:buClr>
            </a:pPr>
            <a:r>
              <a:rPr lang="en-GB" dirty="0">
                <a:solidFill>
                  <a:schemeClr val="bg1"/>
                </a:solidFill>
              </a:rPr>
              <a:t>System is slower</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Slowness and Money</a:t>
            </a:r>
          </a:p>
        </p:txBody>
      </p:sp>
    </p:spTree>
    <p:extLst>
      <p:ext uri="{BB962C8B-B14F-4D97-AF65-F5344CB8AC3E}">
        <p14:creationId xmlns:p14="http://schemas.microsoft.com/office/powerpoint/2010/main" val="302468334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If you choose Istio/</a:t>
            </a:r>
            <a:r>
              <a:rPr lang="en-GB" dirty="0" err="1">
                <a:solidFill>
                  <a:schemeClr val="bg1"/>
                </a:solidFill>
              </a:rPr>
              <a:t>Linkerd</a:t>
            </a:r>
            <a:r>
              <a:rPr lang="en-GB" dirty="0">
                <a:solidFill>
                  <a:schemeClr val="bg1"/>
                </a:solidFill>
              </a:rPr>
              <a:t> or whatever other Service Mesh solution you need to follow its rules</a:t>
            </a:r>
          </a:p>
          <a:p>
            <a:pPr>
              <a:buClr>
                <a:schemeClr val="accent1"/>
              </a:buClr>
            </a:pPr>
            <a:r>
              <a:rPr lang="en-GB" dirty="0">
                <a:solidFill>
                  <a:schemeClr val="bg1"/>
                </a:solidFill>
              </a:rPr>
              <a:t>Very often they are pain in the …</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Adoption of a Platform</a:t>
            </a:r>
          </a:p>
        </p:txBody>
      </p:sp>
    </p:spTree>
    <p:extLst>
      <p:ext uri="{BB962C8B-B14F-4D97-AF65-F5344CB8AC3E}">
        <p14:creationId xmlns:p14="http://schemas.microsoft.com/office/powerpoint/2010/main" val="3696843680"/>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617521"/>
          </a:xfrm>
        </p:spPr>
        <p:txBody>
          <a:bodyPr>
            <a:normAutofit/>
          </a:bodyPr>
          <a:lstStyle/>
          <a:p>
            <a:pPr>
              <a:buClr>
                <a:schemeClr val="accent1"/>
              </a:buClr>
            </a:pPr>
            <a:r>
              <a:rPr lang="en-GB" dirty="0">
                <a:solidFill>
                  <a:schemeClr val="bg1"/>
                </a:solidFill>
              </a:rPr>
              <a:t>Mostly for green field projects</a:t>
            </a:r>
          </a:p>
          <a:p>
            <a:pPr>
              <a:buClr>
                <a:schemeClr val="accent1"/>
              </a:buClr>
            </a:pPr>
            <a:r>
              <a:rPr lang="en-GB" dirty="0">
                <a:solidFill>
                  <a:schemeClr val="bg1"/>
                </a:solidFill>
              </a:rPr>
              <a:t>Only when you have K8s</a:t>
            </a:r>
          </a:p>
          <a:p>
            <a:pPr>
              <a:buClr>
                <a:schemeClr val="accent1"/>
              </a:buClr>
            </a:pPr>
            <a:r>
              <a:rPr lang="en-GB" dirty="0">
                <a:solidFill>
                  <a:schemeClr val="bg1"/>
                </a:solidFill>
              </a:rPr>
              <a:t>If you have proper people on board</a:t>
            </a:r>
          </a:p>
          <a:p>
            <a:pPr>
              <a:buClr>
                <a:schemeClr val="accent1"/>
              </a:buClr>
            </a:pPr>
            <a:r>
              <a:rPr lang="en-GB" dirty="0">
                <a:solidFill>
                  <a:schemeClr val="bg1"/>
                </a:solidFill>
              </a:rPr>
              <a:t>Usually for complex microservices architecture</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When to use Service Mesh?*</a:t>
            </a:r>
          </a:p>
        </p:txBody>
      </p:sp>
      <p:sp>
        <p:nvSpPr>
          <p:cNvPr id="2" name="TextBox 1">
            <a:extLst>
              <a:ext uri="{FF2B5EF4-FFF2-40B4-BE49-F238E27FC236}">
                <a16:creationId xmlns:a16="http://schemas.microsoft.com/office/drawing/2014/main" id="{F7CFF124-3292-2C47-BBC1-ADC604DAF4A4}"/>
              </a:ext>
            </a:extLst>
          </p:cNvPr>
          <p:cNvSpPr txBox="1"/>
          <p:nvPr/>
        </p:nvSpPr>
        <p:spPr>
          <a:xfrm>
            <a:off x="775446" y="6308209"/>
            <a:ext cx="3906198" cy="369332"/>
          </a:xfrm>
          <a:prstGeom prst="rect">
            <a:avLst/>
          </a:prstGeom>
          <a:noFill/>
        </p:spPr>
        <p:txBody>
          <a:bodyPr wrap="none" rtlCol="0">
            <a:spAutoFit/>
          </a:bodyPr>
          <a:lstStyle/>
          <a:p>
            <a:r>
              <a:rPr lang="en-GB" dirty="0">
                <a:solidFill>
                  <a:schemeClr val="bg1"/>
                </a:solidFill>
              </a:rPr>
              <a:t>It’s my opinion - you can have your own</a:t>
            </a:r>
          </a:p>
        </p:txBody>
      </p:sp>
    </p:spTree>
    <p:extLst>
      <p:ext uri="{BB962C8B-B14F-4D97-AF65-F5344CB8AC3E}">
        <p14:creationId xmlns:p14="http://schemas.microsoft.com/office/powerpoint/2010/main" val="107072452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A picture containing indoor, old, sitting, sink&#10;&#10;Description automatically generated">
            <a:extLst>
              <a:ext uri="{FF2B5EF4-FFF2-40B4-BE49-F238E27FC236}">
                <a16:creationId xmlns:a16="http://schemas.microsoft.com/office/drawing/2014/main" id="{B40DB5FA-379B-574C-B9FC-0CD9E99BC524}"/>
              </a:ext>
            </a:extLst>
          </p:cNvPr>
          <p:cNvPicPr>
            <a:picLocks noChangeAspect="1"/>
          </p:cNvPicPr>
          <p:nvPr/>
        </p:nvPicPr>
        <p:blipFill rotWithShape="1">
          <a:blip r:embed="rId2">
            <a:alphaModFix amt="50000"/>
          </a:blip>
          <a:srcRect t="10812" b="4919"/>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a:solidFill>
                  <a:srgbClr val="FFFFFF"/>
                </a:solidFill>
                <a:latin typeface="Roboto" panose="02000000000000000000" pitchFamily="2" charset="0"/>
                <a:ea typeface="Roboto" panose="02000000000000000000" pitchFamily="2" charset="0"/>
                <a:cs typeface="Calibri" panose="020F0502020204030204" pitchFamily="34" charset="0"/>
              </a:rPr>
              <a:t>Change Data Capture</a:t>
            </a:r>
          </a:p>
        </p:txBody>
      </p:sp>
    </p:spTree>
    <p:extLst>
      <p:ext uri="{BB962C8B-B14F-4D97-AF65-F5344CB8AC3E}">
        <p14:creationId xmlns:p14="http://schemas.microsoft.com/office/powerpoint/2010/main" val="38838340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communication example</a:t>
            </a:r>
          </a:p>
        </p:txBody>
      </p:sp>
      <p:pic>
        <p:nvPicPr>
          <p:cNvPr id="4" name="Content Placeholder 3" descr="Diagram&#10;&#10;Description automatically generated with medium confidence">
            <a:extLst>
              <a:ext uri="{FF2B5EF4-FFF2-40B4-BE49-F238E27FC236}">
                <a16:creationId xmlns:a16="http://schemas.microsoft.com/office/drawing/2014/main" id="{775ED705-A5BA-0E48-87D7-3D81E818FA0F}"/>
              </a:ext>
            </a:extLst>
          </p:cNvPr>
          <p:cNvPicPr>
            <a:picLocks noGrp="1" noChangeAspect="1"/>
          </p:cNvPicPr>
          <p:nvPr>
            <p:ph idx="1"/>
          </p:nvPr>
        </p:nvPicPr>
        <p:blipFill>
          <a:blip r:embed="rId2"/>
          <a:stretch>
            <a:fillRect/>
          </a:stretch>
        </p:blipFill>
        <p:spPr>
          <a:xfrm>
            <a:off x="2774933" y="1690688"/>
            <a:ext cx="6642134" cy="3917156"/>
          </a:xfrm>
        </p:spPr>
      </p:pic>
      <p:sp>
        <p:nvSpPr>
          <p:cNvPr id="6" name="TextBox 5">
            <a:extLst>
              <a:ext uri="{FF2B5EF4-FFF2-40B4-BE49-F238E27FC236}">
                <a16:creationId xmlns:a16="http://schemas.microsoft.com/office/drawing/2014/main" id="{5515FEFA-B1FA-6D44-A264-5CD1A8055575}"/>
              </a:ext>
            </a:extLst>
          </p:cNvPr>
          <p:cNvSpPr txBox="1"/>
          <p:nvPr/>
        </p:nvSpPr>
        <p:spPr>
          <a:xfrm>
            <a:off x="624468" y="6337068"/>
            <a:ext cx="8443402"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18507848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marL="0" indent="0" algn="ctr">
              <a:buClr>
                <a:schemeClr val="accent1"/>
              </a:buClr>
              <a:buNone/>
            </a:pPr>
            <a:endParaRPr lang="en-GB" sz="4000" b="1" dirty="0">
              <a:solidFill>
                <a:schemeClr val="bg2"/>
              </a:solidFill>
            </a:endParaRPr>
          </a:p>
          <a:p>
            <a:pPr marL="0" indent="0" algn="ctr">
              <a:buClr>
                <a:schemeClr val="accent1"/>
              </a:buClr>
              <a:buNone/>
            </a:pPr>
            <a:r>
              <a:rPr lang="en-GB" sz="4000" b="1" dirty="0">
                <a:solidFill>
                  <a:schemeClr val="bg2"/>
                </a:solidFill>
              </a:rPr>
              <a:t>change data capture</a:t>
            </a:r>
            <a:r>
              <a:rPr lang="en-GB" sz="4000" dirty="0">
                <a:solidFill>
                  <a:schemeClr val="bg2"/>
                </a:solidFill>
              </a:rPr>
              <a:t> (</a:t>
            </a:r>
            <a:r>
              <a:rPr lang="en-GB" sz="4000" b="1" dirty="0">
                <a:solidFill>
                  <a:schemeClr val="bg2"/>
                </a:solidFill>
              </a:rPr>
              <a:t>CDC</a:t>
            </a:r>
            <a:r>
              <a:rPr lang="en-GB" sz="4000" dirty="0">
                <a:solidFill>
                  <a:schemeClr val="bg2"/>
                </a:solidFill>
              </a:rPr>
              <a:t>) is a set of software design patterns used to determine and track the data that has changed so that action can be taken using the changed data.</a:t>
            </a:r>
            <a:endParaRPr lang="en-US" sz="4000" dirty="0">
              <a:solidFill>
                <a:schemeClr val="bg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2546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endParaRPr lang="en-US" sz="3200" dirty="0">
              <a:solidFill>
                <a:schemeClr val="bg1"/>
              </a:solidFill>
              <a:latin typeface="Roboto" panose="02000000000000000000" pitchFamily="2" charset="0"/>
              <a:ea typeface="Roboto" panose="02000000000000000000" pitchFamily="2" charset="0"/>
            </a:endParaRPr>
          </a:p>
          <a:p>
            <a:pPr>
              <a:buClr>
                <a:schemeClr val="accent1"/>
              </a:buClr>
            </a:pPr>
            <a:r>
              <a:rPr lang="en-US" sz="3200" dirty="0">
                <a:solidFill>
                  <a:schemeClr val="bg1"/>
                </a:solidFill>
                <a:latin typeface="Roboto" panose="02000000000000000000" pitchFamily="2" charset="0"/>
                <a:ea typeface="Roboto" panose="02000000000000000000" pitchFamily="2" charset="0"/>
              </a:rPr>
              <a:t>Trigger-based CDC</a:t>
            </a:r>
          </a:p>
          <a:p>
            <a:pPr>
              <a:buClr>
                <a:schemeClr val="accent1"/>
              </a:buClr>
            </a:pPr>
            <a:endParaRPr lang="en-US" sz="3200" dirty="0">
              <a:solidFill>
                <a:schemeClr val="bg1"/>
              </a:solidFill>
              <a:latin typeface="Roboto" panose="02000000000000000000" pitchFamily="2" charset="0"/>
              <a:ea typeface="Roboto" panose="02000000000000000000" pitchFamily="2" charset="0"/>
            </a:endParaRPr>
          </a:p>
          <a:p>
            <a:pPr>
              <a:buClr>
                <a:schemeClr val="accent1"/>
              </a:buClr>
            </a:pPr>
            <a:r>
              <a:rPr lang="en-US" sz="3200" dirty="0">
                <a:solidFill>
                  <a:schemeClr val="bg1"/>
                </a:solidFill>
                <a:latin typeface="Roboto" panose="02000000000000000000" pitchFamily="2" charset="0"/>
                <a:ea typeface="Roboto" panose="02000000000000000000" pitchFamily="2" charset="0"/>
              </a:rPr>
              <a:t>Query-based (polling) CDC </a:t>
            </a:r>
          </a:p>
          <a:p>
            <a:pPr>
              <a:buClr>
                <a:schemeClr val="accent1"/>
              </a:buClr>
            </a:pPr>
            <a:endParaRPr lang="en-US" sz="3200" dirty="0">
              <a:solidFill>
                <a:schemeClr val="bg1"/>
              </a:solidFill>
              <a:latin typeface="Roboto" panose="02000000000000000000" pitchFamily="2" charset="0"/>
              <a:ea typeface="Roboto" panose="02000000000000000000" pitchFamily="2" charset="0"/>
            </a:endParaRPr>
          </a:p>
          <a:p>
            <a:pPr>
              <a:buClr>
                <a:schemeClr val="accent1"/>
              </a:buClr>
            </a:pPr>
            <a:r>
              <a:rPr lang="en-US" sz="3200" dirty="0">
                <a:solidFill>
                  <a:schemeClr val="bg1"/>
                </a:solidFill>
                <a:latin typeface="Roboto" panose="02000000000000000000" pitchFamily="2" charset="0"/>
                <a:ea typeface="Roboto" panose="02000000000000000000" pitchFamily="2" charset="0"/>
              </a:rPr>
              <a:t>Log-based (WAL, Redo logs, </a:t>
            </a:r>
            <a:r>
              <a:rPr lang="en-US" sz="3200" dirty="0" err="1">
                <a:solidFill>
                  <a:schemeClr val="bg1"/>
                </a:solidFill>
                <a:latin typeface="Roboto" panose="02000000000000000000" pitchFamily="2" charset="0"/>
                <a:ea typeface="Roboto" panose="02000000000000000000" pitchFamily="2" charset="0"/>
              </a:rPr>
              <a:t>Binlog</a:t>
            </a:r>
            <a:r>
              <a:rPr lang="en-US" sz="3200" dirty="0">
                <a:solidFill>
                  <a:schemeClr val="bg1"/>
                </a:solidFill>
                <a:latin typeface="Roboto" panose="02000000000000000000" pitchFamily="2" charset="0"/>
                <a:ea typeface="Roboto" panose="02000000000000000000" pitchFamily="2" charset="0"/>
              </a:rPr>
              <a:t>) CDC</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Types</a:t>
            </a:r>
            <a:r>
              <a:rPr lang="pl-PL" dirty="0">
                <a:solidFill>
                  <a:schemeClr val="bg1"/>
                </a:solidFill>
                <a:latin typeface="Roboto" panose="02000000000000000000" pitchFamily="2" charset="0"/>
                <a:ea typeface="Roboto" panose="02000000000000000000" pitchFamily="2" charset="0"/>
              </a:rPr>
              <a:t> of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47922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GB" dirty="0">
                <a:solidFill>
                  <a:schemeClr val="bg2"/>
                </a:solidFill>
              </a:rPr>
              <a:t>DBs provide trigger functions to performing user-defined actions once events, like insertions of data, occur</a:t>
            </a:r>
          </a:p>
          <a:p>
            <a:pPr>
              <a:buClr>
                <a:schemeClr val="accent1"/>
              </a:buClr>
            </a:pPr>
            <a:r>
              <a:rPr lang="en-GB" dirty="0">
                <a:solidFill>
                  <a:schemeClr val="bg2"/>
                </a:solidFill>
              </a:rPr>
              <a:t>Trigger could copy records which have changed in a separate table used as an event queue</a:t>
            </a:r>
            <a:endParaRPr lang="en-GB" sz="2800" dirty="0">
              <a:solidFill>
                <a:schemeClr val="bg2"/>
              </a:solidFill>
              <a:latin typeface="Roboto" panose="02000000000000000000" pitchFamily="2" charset="0"/>
              <a:ea typeface="Roboto" panose="02000000000000000000" pitchFamily="2" charset="0"/>
            </a:endParaRPr>
          </a:p>
          <a:p>
            <a:pPr>
              <a:buClr>
                <a:schemeClr val="accent1"/>
              </a:buClr>
            </a:pPr>
            <a:r>
              <a:rPr lang="en-GB" dirty="0">
                <a:solidFill>
                  <a:schemeClr val="bg2"/>
                </a:solidFill>
              </a:rPr>
              <a:t>It requires recurring polling of the </a:t>
            </a:r>
            <a:r>
              <a:rPr lang="en-GB" i="1" dirty="0">
                <a:solidFill>
                  <a:schemeClr val="bg2"/>
                </a:solidFill>
              </a:rPr>
              <a:t>event</a:t>
            </a:r>
            <a:r>
              <a:rPr lang="en-GB" dirty="0">
                <a:solidFill>
                  <a:schemeClr val="bg2"/>
                </a:solidFill>
              </a:rPr>
              <a:t> table</a:t>
            </a:r>
          </a:p>
          <a:p>
            <a:pPr>
              <a:buClr>
                <a:schemeClr val="accent1"/>
              </a:buClr>
            </a:pPr>
            <a:r>
              <a:rPr lang="en-GB" dirty="0">
                <a:solidFill>
                  <a:schemeClr val="bg2"/>
                </a:solidFill>
              </a:rPr>
              <a:t>Vendor-specific code for implementing trigger</a:t>
            </a:r>
            <a:endParaRPr lang="en-US" sz="2800" dirty="0">
              <a:solidFill>
                <a:schemeClr val="bg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rPr>
              <a:t>Trigger-based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976080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GB" dirty="0">
                <a:solidFill>
                  <a:schemeClr val="bg2"/>
                </a:solidFill>
              </a:rPr>
              <a:t>Every X seconds we need to query DB to get changes</a:t>
            </a:r>
          </a:p>
          <a:p>
            <a:pPr>
              <a:buClr>
                <a:schemeClr val="accent1"/>
              </a:buClr>
            </a:pPr>
            <a:r>
              <a:rPr lang="en-GB" dirty="0">
                <a:solidFill>
                  <a:schemeClr val="bg2"/>
                </a:solidFill>
              </a:rPr>
              <a:t>Slows down the DB due to often heavy queries</a:t>
            </a:r>
          </a:p>
          <a:p>
            <a:pPr>
              <a:buClr>
                <a:schemeClr val="accent1"/>
              </a:buClr>
            </a:pPr>
            <a:r>
              <a:rPr lang="en-GB" dirty="0">
                <a:solidFill>
                  <a:schemeClr val="bg2"/>
                </a:solidFill>
              </a:rPr>
              <a:t>Requires recurrent polling of the table</a:t>
            </a:r>
          </a:p>
          <a:p>
            <a:pPr>
              <a:buClr>
                <a:schemeClr val="accent1"/>
              </a:buClr>
            </a:pPr>
            <a:r>
              <a:rPr lang="en-GB" dirty="0">
                <a:solidFill>
                  <a:schemeClr val="bg2"/>
                </a:solidFill>
              </a:rPr>
              <a:t>Determining the difference between two data sets is a compute-heavy operation that makes frequent executions impossible</a:t>
            </a:r>
          </a:p>
          <a:p>
            <a:pPr>
              <a:buClr>
                <a:schemeClr val="accent1"/>
              </a:buClr>
            </a:pPr>
            <a:endParaRPr lang="en-US" sz="2800" dirty="0">
              <a:solidFill>
                <a:schemeClr val="bg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rPr>
              <a:t>Query-based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65152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Based on WAL, Redo logs, </a:t>
            </a:r>
            <a:r>
              <a:rPr lang="en-US" dirty="0" err="1">
                <a:solidFill>
                  <a:schemeClr val="bg1"/>
                </a:solidFill>
                <a:latin typeface="Roboto" panose="02000000000000000000" pitchFamily="2" charset="0"/>
                <a:ea typeface="Roboto" panose="02000000000000000000" pitchFamily="2" charset="0"/>
              </a:rPr>
              <a:t>Binlog</a:t>
            </a:r>
            <a:endParaRPr lang="en-US" sz="2800" dirty="0">
              <a:solidFill>
                <a:schemeClr val="bg1"/>
              </a:solidFill>
              <a:latin typeface="Roboto" panose="02000000000000000000" pitchFamily="2" charset="0"/>
              <a:ea typeface="Roboto" panose="02000000000000000000" pitchFamily="2" charset="0"/>
            </a:endParaRPr>
          </a:p>
          <a:p>
            <a:pPr>
              <a:buClr>
                <a:schemeClr val="accent1"/>
              </a:buClr>
            </a:pPr>
            <a:r>
              <a:rPr lang="en-US" sz="2800" dirty="0">
                <a:solidFill>
                  <a:schemeClr val="bg1"/>
                </a:solidFill>
                <a:latin typeface="Roboto" panose="02000000000000000000" pitchFamily="2" charset="0"/>
                <a:ea typeface="Roboto" panose="02000000000000000000" pitchFamily="2" charset="0"/>
              </a:rPr>
              <a:t>All data changes are captured</a:t>
            </a:r>
          </a:p>
          <a:p>
            <a:pPr>
              <a:buClr>
                <a:schemeClr val="accent1"/>
              </a:buClr>
            </a:pPr>
            <a:r>
              <a:rPr lang="en-US" dirty="0">
                <a:solidFill>
                  <a:schemeClr val="bg1"/>
                </a:solidFill>
                <a:latin typeface="Roboto" panose="02000000000000000000" pitchFamily="2" charset="0"/>
                <a:ea typeface="Roboto" panose="02000000000000000000" pitchFamily="2" charset="0"/>
              </a:rPr>
              <a:t>No polling or overhead</a:t>
            </a:r>
          </a:p>
          <a:p>
            <a:pPr>
              <a:buClr>
                <a:schemeClr val="accent1"/>
              </a:buClr>
            </a:pPr>
            <a:r>
              <a:rPr lang="en-US" dirty="0">
                <a:solidFill>
                  <a:schemeClr val="bg1"/>
                </a:solidFill>
                <a:latin typeface="Roboto" panose="02000000000000000000" pitchFamily="2" charset="0"/>
                <a:ea typeface="Roboto" panose="02000000000000000000" pitchFamily="2" charset="0"/>
              </a:rPr>
              <a:t>Transparent – no need to touch any of old/legacy applications</a:t>
            </a:r>
          </a:p>
          <a:p>
            <a:pPr>
              <a:buClr>
                <a:schemeClr val="accent1"/>
              </a:buClr>
            </a:pPr>
            <a:r>
              <a:rPr lang="en-US" dirty="0">
                <a:solidFill>
                  <a:schemeClr val="bg1"/>
                </a:solidFill>
                <a:latin typeface="Roboto" panose="02000000000000000000" pitchFamily="2" charset="0"/>
                <a:ea typeface="Roboto" panose="02000000000000000000" pitchFamily="2" charset="0"/>
              </a:rPr>
              <a:t>Event with changes is sent to subscribers</a:t>
            </a:r>
          </a:p>
          <a:p>
            <a:pPr>
              <a:buClr>
                <a:schemeClr val="accent1"/>
              </a:buClr>
            </a:pPr>
            <a:r>
              <a:rPr lang="en-US" dirty="0">
                <a:solidFill>
                  <a:schemeClr val="bg1"/>
                </a:solidFill>
                <a:latin typeface="Roboto" panose="02000000000000000000" pitchFamily="2" charset="0"/>
                <a:ea typeface="Roboto" panose="02000000000000000000" pitchFamily="2" charset="0"/>
              </a:rPr>
              <a:t>Reactive approach</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rPr>
              <a:t>Log-based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7521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470945" y="1905506"/>
            <a:ext cx="11323658" cy="2677656"/>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CREATE TABLE</a:t>
            </a:r>
            <a:r>
              <a:rPr lang="en-GB" sz="2400" dirty="0">
                <a:solidFill>
                  <a:srgbClr val="D4D4D4"/>
                </a:solidFill>
                <a:latin typeface="Menlo" panose="020B0609030804020204" pitchFamily="49" charset="0"/>
              </a:rPr>
              <a:t> users (</a:t>
            </a:r>
          </a:p>
          <a:p>
            <a:r>
              <a:rPr lang="en-GB" sz="2400" dirty="0">
                <a:solidFill>
                  <a:srgbClr val="D4D4D4"/>
                </a:solidFill>
                <a:latin typeface="Menlo" panose="020B0609030804020204" pitchFamily="49" charset="0"/>
              </a:rPr>
              <a:t>    id </a:t>
            </a:r>
            <a:r>
              <a:rPr lang="en-GB" sz="2400" dirty="0">
                <a:solidFill>
                  <a:srgbClr val="569CD6"/>
                </a:solidFill>
                <a:latin typeface="Menlo" panose="020B0609030804020204" pitchFamily="49" charset="0"/>
              </a:rPr>
              <a:t>SERIAL PRIMARY KEY</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created_at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TIMESTAMP</a:t>
            </a:r>
            <a:r>
              <a:rPr lang="en-GB" sz="2400" dirty="0">
                <a:solidFill>
                  <a:srgbClr val="D4D4D4"/>
                </a:solidFill>
                <a:latin typeface="Menlo" panose="020B0609030804020204" pitchFamily="49" charset="0"/>
              </a:rPr>
              <a:t> DEFAULT </a:t>
            </a:r>
            <a:r>
              <a:rPr lang="en-GB" sz="2400" dirty="0">
                <a:solidFill>
                  <a:srgbClr val="569CD6"/>
                </a:solidFill>
                <a:latin typeface="Menlo" panose="020B0609030804020204" pitchFamily="49" charset="0"/>
              </a:rPr>
              <a:t>NOW</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6" name="Title 4">
            <a:extLst>
              <a:ext uri="{FF2B5EF4-FFF2-40B4-BE49-F238E27FC236}">
                <a16:creationId xmlns:a16="http://schemas.microsoft.com/office/drawing/2014/main" id="{E0FFD0B4-B3BD-C14D-B3BE-C891CD0B3782}"/>
              </a:ext>
            </a:extLst>
          </p:cNvPr>
          <p:cNvSpPr>
            <a:spLocks noGrp="1"/>
          </p:cNvSpPr>
          <p:nvPr>
            <p:ph type="title"/>
          </p:nvPr>
        </p:nvSpPr>
        <p:spPr>
          <a:xfrm>
            <a:off x="838200" y="365125"/>
            <a:ext cx="10515600" cy="1325563"/>
          </a:xfrm>
        </p:spPr>
        <p:txBody>
          <a:bodyPr/>
          <a:lstStyle/>
          <a:p>
            <a:r>
              <a:rPr lang="pl-PL" dirty="0">
                <a:solidFill>
                  <a:schemeClr val="bg1"/>
                </a:solidFill>
                <a:latin typeface="Roboto" panose="02000000000000000000" pitchFamily="2" charset="0"/>
                <a:ea typeface="Roboto" panose="02000000000000000000" pitchFamily="2" charset="0"/>
              </a:rPr>
              <a:t>SQL</a:t>
            </a:r>
          </a:p>
        </p:txBody>
      </p:sp>
    </p:spTree>
    <p:extLst>
      <p:ext uri="{BB962C8B-B14F-4D97-AF65-F5344CB8AC3E}">
        <p14:creationId xmlns:p14="http://schemas.microsoft.com/office/powerpoint/2010/main" val="19315201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830997"/>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INSERT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INTO</a:t>
            </a:r>
            <a:r>
              <a:rPr lang="en-GB" sz="2400" dirty="0">
                <a:solidFill>
                  <a:srgbClr val="D4D4D4"/>
                </a:solidFill>
                <a:latin typeface="Menlo" panose="020B0609030804020204" pitchFamily="49" charset="0"/>
              </a:rPr>
              <a:t> users(</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VALUES</a:t>
            </a:r>
            <a:r>
              <a:rPr lang="en-GB" sz="2400" dirty="0">
                <a:solidFill>
                  <a:srgbClr val="D4D4D4"/>
                </a:solidFill>
                <a:latin typeface="Menlo" panose="020B0609030804020204" pitchFamily="49" charset="0"/>
              </a:rPr>
              <a:t>(</a:t>
            </a:r>
            <a:r>
              <a:rPr lang="en-GB" sz="2400" dirty="0">
                <a:solidFill>
                  <a:srgbClr val="CE9178"/>
                </a:solidFill>
                <a:latin typeface="Menlo" panose="020B0609030804020204" pitchFamily="49" charset="0"/>
              </a:rPr>
              <a:t>'</a:t>
            </a:r>
            <a:r>
              <a:rPr lang="en-GB" sz="2400" dirty="0" err="1">
                <a:solidFill>
                  <a:srgbClr val="CE9178"/>
                </a:solidFill>
                <a:latin typeface="Menlo" panose="020B0609030804020204" pitchFamily="49" charset="0"/>
              </a:rPr>
              <a:t>Johny</a:t>
            </a:r>
            <a:r>
              <a:rPr lang="en-GB" sz="2400" dirty="0">
                <a:solidFill>
                  <a:srgbClr val="CE9178"/>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'Rambo'</a:t>
            </a:r>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691506" cy="523220"/>
          </a:xfrm>
          <a:prstGeom prst="rect">
            <a:avLst/>
          </a:prstGeom>
          <a:noFill/>
        </p:spPr>
        <p:txBody>
          <a:bodyPr wrap="none" rtlCol="0">
            <a:spAutoFit/>
          </a:bodyPr>
          <a:lstStyle/>
          <a:p>
            <a:r>
              <a:rPr lang="en-GB" sz="2800" dirty="0">
                <a:solidFill>
                  <a:schemeClr val="bg1"/>
                </a:solidFill>
              </a:rPr>
              <a:t>Following INSERT</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r>
              <a:rPr lang="en-GB" dirty="0">
                <a:solidFill>
                  <a:srgbClr val="9CDCFE"/>
                </a:solidFill>
                <a:latin typeface="Menlo" panose="020B0609030804020204" pitchFamily="49" charset="0"/>
              </a:rPr>
              <a:t>"kind"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"insert"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chemeClr val="bg1"/>
                </a:solidFill>
                <a:latin typeface="Menlo" panose="020B0609030804020204" pitchFamily="49" charset="0"/>
              </a:rPr>
              <a:t>,</a:t>
            </a:r>
            <a:r>
              <a:rPr lang="en-GB" dirty="0">
                <a:solidFill>
                  <a:srgbClr val="CE9178"/>
                </a:solidFill>
                <a:latin typeface="Menlo" panose="020B0609030804020204" pitchFamily="49" charset="0"/>
              </a:rPr>
              <a:t> ”</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CE9178"/>
                </a:solidFill>
                <a:latin typeface="Menlo" panose="020B0609030804020204" pitchFamily="49" charset="0"/>
              </a:rPr>
              <a:t>         "integer"</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”text"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"timestamp without time zone"</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”Rambo"</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315929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UPDATE</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SET</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 </a:t>
            </a:r>
            <a:r>
              <a:rPr lang="en-GB" sz="2400" dirty="0">
                <a:solidFill>
                  <a:srgbClr val="CE9178"/>
                </a:solidFill>
                <a:latin typeface="Menlo" panose="020B0609030804020204" pitchFamily="49" charset="0"/>
              </a:rPr>
              <a:t>'Kowalski'</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B5CEA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825197" cy="523220"/>
          </a:xfrm>
          <a:prstGeom prst="rect">
            <a:avLst/>
          </a:prstGeom>
          <a:noFill/>
        </p:spPr>
        <p:txBody>
          <a:bodyPr wrap="none" rtlCol="0">
            <a:spAutoFit/>
          </a:bodyPr>
          <a:lstStyle/>
          <a:p>
            <a:r>
              <a:rPr lang="en-GB" sz="2800" dirty="0">
                <a:solidFill>
                  <a:schemeClr val="bg1"/>
                </a:solidFill>
              </a:rPr>
              <a:t>Following UPDATE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619051"/>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142271"/>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"update"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"timestamp without time zone"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"Kowalski"</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262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DELETE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FROM</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CE917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733505" cy="523220"/>
          </a:xfrm>
          <a:prstGeom prst="rect">
            <a:avLst/>
          </a:prstGeom>
          <a:noFill/>
        </p:spPr>
        <p:txBody>
          <a:bodyPr wrap="none" rtlCol="0">
            <a:spAutoFit/>
          </a:bodyPr>
          <a:lstStyle/>
          <a:p>
            <a:r>
              <a:rPr lang="en-GB" sz="2800" dirty="0">
                <a:solidFill>
                  <a:schemeClr val="bg1"/>
                </a:solidFill>
              </a:rPr>
              <a:t>Following DELETE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3970318"/>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"delete"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9499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tower with a mountain in the background&#10;&#10;Description automatically generated">
            <a:extLst>
              <a:ext uri="{FF2B5EF4-FFF2-40B4-BE49-F238E27FC236}">
                <a16:creationId xmlns:a16="http://schemas.microsoft.com/office/drawing/2014/main" id="{7BEE07E7-D126-E74A-93F9-ADB6B747F44A}"/>
              </a:ext>
            </a:extLst>
          </p:cNvPr>
          <p:cNvPicPr>
            <a:picLocks noChangeAspect="1"/>
          </p:cNvPicPr>
          <p:nvPr/>
        </p:nvPicPr>
        <p:blipFill rotWithShape="1">
          <a:blip r:embed="rId2">
            <a:alphaModFix amt="50000"/>
          </a:blip>
          <a:srcRect t="2660" b="13071"/>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Turning</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on CDC in DB</a:t>
            </a:r>
          </a:p>
        </p:txBody>
      </p:sp>
    </p:spTree>
    <p:extLst>
      <p:ext uri="{BB962C8B-B14F-4D97-AF65-F5344CB8AC3E}">
        <p14:creationId xmlns:p14="http://schemas.microsoft.com/office/powerpoint/2010/main" val="2561608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ece of paper on a table&#10;&#10;Description automatically generated with medium confidence">
            <a:extLst>
              <a:ext uri="{FF2B5EF4-FFF2-40B4-BE49-F238E27FC236}">
                <a16:creationId xmlns:a16="http://schemas.microsoft.com/office/drawing/2014/main" id="{FED5B253-CEF6-164B-9628-D316BC8A89E4}"/>
              </a:ext>
            </a:extLst>
          </p:cNvPr>
          <p:cNvPicPr>
            <a:picLocks noChangeAspect="1"/>
          </p:cNvPicPr>
          <p:nvPr/>
        </p:nvPicPr>
        <p:blipFill rotWithShape="1">
          <a:blip r:embed="rId2"/>
          <a:srcRect b="16045"/>
          <a:stretch/>
        </p:blipFill>
        <p:spPr>
          <a:xfrm>
            <a:off x="20" y="10"/>
            <a:ext cx="12191980" cy="6857990"/>
          </a:xfrm>
          <a:prstGeom prst="rect">
            <a:avLst/>
          </a:prstGeom>
        </p:spPr>
      </p:pic>
      <p:sp>
        <p:nvSpPr>
          <p:cNvPr id="36" name="Freeform: Shape 35">
            <a:extLst>
              <a:ext uri="{FF2B5EF4-FFF2-40B4-BE49-F238E27FC236}">
                <a16:creationId xmlns:a16="http://schemas.microsoft.com/office/drawing/2014/main" id="{FD367FDA-2141-45CD-BBF9-48670C11D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5" cy="4412648"/>
          </a:xfrm>
          <a:custGeom>
            <a:avLst/>
            <a:gdLst>
              <a:gd name="connsiteX0" fmla="*/ 5087889 w 5952405"/>
              <a:gd name="connsiteY0" fmla="*/ 880798 h 4412648"/>
              <a:gd name="connsiteX1" fmla="*/ 5602872 w 5952405"/>
              <a:gd name="connsiteY1" fmla="*/ 880798 h 4412648"/>
              <a:gd name="connsiteX2" fmla="*/ 5682956 w 5952405"/>
              <a:gd name="connsiteY2" fmla="*/ 927340 h 4412648"/>
              <a:gd name="connsiteX3" fmla="*/ 5939892 w 5952405"/>
              <a:gd name="connsiteY3" fmla="*/ 1371716 h 4412648"/>
              <a:gd name="connsiteX4" fmla="*/ 5939892 w 5952405"/>
              <a:gd name="connsiteY4" fmla="*/ 1462586 h 4412648"/>
              <a:gd name="connsiteX5" fmla="*/ 5682956 w 5952405"/>
              <a:gd name="connsiteY5" fmla="*/ 1906962 h 4412648"/>
              <a:gd name="connsiteX6" fmla="*/ 5602872 w 5952405"/>
              <a:gd name="connsiteY6" fmla="*/ 1953505 h 4412648"/>
              <a:gd name="connsiteX7" fmla="*/ 5087889 w 5952405"/>
              <a:gd name="connsiteY7" fmla="*/ 1953505 h 4412648"/>
              <a:gd name="connsiteX8" fmla="*/ 5008916 w 5952405"/>
              <a:gd name="connsiteY8" fmla="*/ 1906962 h 4412648"/>
              <a:gd name="connsiteX9" fmla="*/ 4750868 w 5952405"/>
              <a:gd name="connsiteY9" fmla="*/ 1462586 h 4412648"/>
              <a:gd name="connsiteX10" fmla="*/ 4750868 w 5952405"/>
              <a:gd name="connsiteY10" fmla="*/ 1371716 h 4412648"/>
              <a:gd name="connsiteX11" fmla="*/ 5008916 w 5952405"/>
              <a:gd name="connsiteY11" fmla="*/ 927340 h 4412648"/>
              <a:gd name="connsiteX12" fmla="*/ 5087889 w 5952405"/>
              <a:gd name="connsiteY12" fmla="*/ 880798 h 4412648"/>
              <a:gd name="connsiteX13" fmla="*/ 1437823 w 5952405"/>
              <a:gd name="connsiteY13" fmla="*/ 0 h 4412648"/>
              <a:gd name="connsiteX14" fmla="*/ 3556238 w 5952405"/>
              <a:gd name="connsiteY14" fmla="*/ 0 h 4412648"/>
              <a:gd name="connsiteX15" fmla="*/ 3885668 w 5952405"/>
              <a:gd name="connsiteY15" fmla="*/ 191458 h 4412648"/>
              <a:gd name="connsiteX16" fmla="*/ 4942588 w 5952405"/>
              <a:gd name="connsiteY16" fmla="*/ 2019425 h 4412648"/>
              <a:gd name="connsiteX17" fmla="*/ 4942588 w 5952405"/>
              <a:gd name="connsiteY17" fmla="*/ 2393224 h 4412648"/>
              <a:gd name="connsiteX18" fmla="*/ 4550147 w 5952405"/>
              <a:gd name="connsiteY18" fmla="*/ 3071961 h 4412648"/>
              <a:gd name="connsiteX19" fmla="*/ 4549818 w 5952405"/>
              <a:gd name="connsiteY19" fmla="*/ 3072530 h 4412648"/>
              <a:gd name="connsiteX20" fmla="*/ 4539741 w 5952405"/>
              <a:gd name="connsiteY20" fmla="*/ 3072530 h 4412648"/>
              <a:gd name="connsiteX21" fmla="*/ 3588169 w 5952405"/>
              <a:gd name="connsiteY21" fmla="*/ 3072530 h 4412648"/>
              <a:gd name="connsiteX22" fmla="*/ 3432811 w 5952405"/>
              <a:gd name="connsiteY22" fmla="*/ 3158889 h 4412648"/>
              <a:gd name="connsiteX23" fmla="*/ 2889055 w 5952405"/>
              <a:gd name="connsiteY23" fmla="*/ 4089642 h 4412648"/>
              <a:gd name="connsiteX24" fmla="*/ 2889055 w 5952405"/>
              <a:gd name="connsiteY24" fmla="*/ 4268756 h 4412648"/>
              <a:gd name="connsiteX25" fmla="*/ 2957025 w 5952405"/>
              <a:gd name="connsiteY25" fmla="*/ 4385100 h 4412648"/>
              <a:gd name="connsiteX26" fmla="*/ 2973119 w 5952405"/>
              <a:gd name="connsiteY26" fmla="*/ 4412648 h 4412648"/>
              <a:gd name="connsiteX27" fmla="*/ 2913734 w 5952405"/>
              <a:gd name="connsiteY27" fmla="*/ 4412648 h 4412648"/>
              <a:gd name="connsiteX28" fmla="*/ 1437823 w 5952405"/>
              <a:gd name="connsiteY28" fmla="*/ 4412648 h 4412648"/>
              <a:gd name="connsiteX29" fmla="*/ 1112968 w 5952405"/>
              <a:gd name="connsiteY29" fmla="*/ 4221190 h 4412648"/>
              <a:gd name="connsiteX30" fmla="*/ 51474 w 5952405"/>
              <a:gd name="connsiteY30" fmla="*/ 2393224 h 4412648"/>
              <a:gd name="connsiteX31" fmla="*/ 51474 w 5952405"/>
              <a:gd name="connsiteY31" fmla="*/ 2019425 h 4412648"/>
              <a:gd name="connsiteX32" fmla="*/ 1112968 w 5952405"/>
              <a:gd name="connsiteY32" fmla="*/ 191458 h 4412648"/>
              <a:gd name="connsiteX33" fmla="*/ 1437823 w 5952405"/>
              <a:gd name="connsiteY33" fmla="*/ 0 h 44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952405" h="4412648">
                <a:moveTo>
                  <a:pt x="5087889" y="880798"/>
                </a:moveTo>
                <a:cubicBezTo>
                  <a:pt x="5087889" y="880798"/>
                  <a:pt x="5087889" y="880798"/>
                  <a:pt x="5602872" y="880798"/>
                </a:cubicBezTo>
                <a:cubicBezTo>
                  <a:pt x="5636241" y="880798"/>
                  <a:pt x="5666272" y="898528"/>
                  <a:pt x="5682956" y="927340"/>
                </a:cubicBezTo>
                <a:cubicBezTo>
                  <a:pt x="5682956" y="927340"/>
                  <a:pt x="5682956" y="927340"/>
                  <a:pt x="5939892" y="1371716"/>
                </a:cubicBezTo>
                <a:cubicBezTo>
                  <a:pt x="5956576" y="1399421"/>
                  <a:pt x="5956576" y="1434882"/>
                  <a:pt x="5939892" y="1462586"/>
                </a:cubicBezTo>
                <a:cubicBezTo>
                  <a:pt x="5939892" y="1462586"/>
                  <a:pt x="5939892" y="1462586"/>
                  <a:pt x="5682956" y="1906962"/>
                </a:cubicBezTo>
                <a:cubicBezTo>
                  <a:pt x="5666272" y="1935775"/>
                  <a:pt x="5636241" y="1953505"/>
                  <a:pt x="5602872" y="1953505"/>
                </a:cubicBezTo>
                <a:cubicBezTo>
                  <a:pt x="5602872" y="1953505"/>
                  <a:pt x="5602872" y="1953505"/>
                  <a:pt x="5087889" y="1953505"/>
                </a:cubicBezTo>
                <a:cubicBezTo>
                  <a:pt x="5055632" y="1953505"/>
                  <a:pt x="5024489" y="1935775"/>
                  <a:pt x="5008916" y="1906962"/>
                </a:cubicBezTo>
                <a:cubicBezTo>
                  <a:pt x="5008916" y="1906962"/>
                  <a:pt x="5008916" y="1906962"/>
                  <a:pt x="4750868" y="1462586"/>
                </a:cubicBezTo>
                <a:cubicBezTo>
                  <a:pt x="4734184" y="1434882"/>
                  <a:pt x="4734184" y="1399421"/>
                  <a:pt x="4750868" y="1371716"/>
                </a:cubicBezTo>
                <a:cubicBezTo>
                  <a:pt x="4750868" y="1371716"/>
                  <a:pt x="4750868" y="1371716"/>
                  <a:pt x="5008916" y="927340"/>
                </a:cubicBezTo>
                <a:cubicBezTo>
                  <a:pt x="5024489" y="898528"/>
                  <a:pt x="5055632" y="880798"/>
                  <a:pt x="5087889" y="880798"/>
                </a:cubicBezTo>
                <a:close/>
                <a:moveTo>
                  <a:pt x="1437823" y="0"/>
                </a:moveTo>
                <a:cubicBezTo>
                  <a:pt x="1437823" y="0"/>
                  <a:pt x="1437823" y="0"/>
                  <a:pt x="3556238" y="0"/>
                </a:cubicBezTo>
                <a:cubicBezTo>
                  <a:pt x="3693500" y="0"/>
                  <a:pt x="3817038" y="72936"/>
                  <a:pt x="3885668" y="191458"/>
                </a:cubicBezTo>
                <a:cubicBezTo>
                  <a:pt x="3885668" y="191458"/>
                  <a:pt x="3885668" y="191458"/>
                  <a:pt x="4942588" y="2019425"/>
                </a:cubicBezTo>
                <a:cubicBezTo>
                  <a:pt x="5011220" y="2133388"/>
                  <a:pt x="5011220" y="2279261"/>
                  <a:pt x="4942588" y="2393224"/>
                </a:cubicBezTo>
                <a:cubicBezTo>
                  <a:pt x="4942588" y="2393224"/>
                  <a:pt x="4942588" y="2393224"/>
                  <a:pt x="4550147" y="3071961"/>
                </a:cubicBezTo>
                <a:lnTo>
                  <a:pt x="4549818" y="3072530"/>
                </a:lnTo>
                <a:lnTo>
                  <a:pt x="4539741" y="3072530"/>
                </a:lnTo>
                <a:cubicBezTo>
                  <a:pt x="4403802" y="3072530"/>
                  <a:pt x="4131924" y="3072530"/>
                  <a:pt x="3588169" y="3072530"/>
                </a:cubicBezTo>
                <a:cubicBezTo>
                  <a:pt x="3529910" y="3072530"/>
                  <a:pt x="3458704" y="3110912"/>
                  <a:pt x="3432811" y="3158889"/>
                </a:cubicBezTo>
                <a:cubicBezTo>
                  <a:pt x="3432811" y="3158889"/>
                  <a:pt x="3432811" y="3158889"/>
                  <a:pt x="2889055" y="4089642"/>
                </a:cubicBezTo>
                <a:cubicBezTo>
                  <a:pt x="2859925" y="4140817"/>
                  <a:pt x="2859925" y="4217580"/>
                  <a:pt x="2889055" y="4268756"/>
                </a:cubicBezTo>
                <a:cubicBezTo>
                  <a:pt x="2889055" y="4268756"/>
                  <a:pt x="2889055" y="4268756"/>
                  <a:pt x="2957025" y="4385100"/>
                </a:cubicBezTo>
                <a:lnTo>
                  <a:pt x="2973119" y="4412648"/>
                </a:lnTo>
                <a:lnTo>
                  <a:pt x="2913734" y="4412648"/>
                </a:lnTo>
                <a:cubicBezTo>
                  <a:pt x="2599952" y="4412648"/>
                  <a:pt x="2132928" y="4412648"/>
                  <a:pt x="1437823" y="4412648"/>
                </a:cubicBezTo>
                <a:cubicBezTo>
                  <a:pt x="1305136" y="4412648"/>
                  <a:pt x="1177025" y="4339712"/>
                  <a:pt x="1112968" y="4221190"/>
                </a:cubicBezTo>
                <a:cubicBezTo>
                  <a:pt x="1112968" y="4221190"/>
                  <a:pt x="1112968" y="4221190"/>
                  <a:pt x="51474" y="2393224"/>
                </a:cubicBezTo>
                <a:cubicBezTo>
                  <a:pt x="-17158" y="2279261"/>
                  <a:pt x="-17158" y="2133388"/>
                  <a:pt x="51474" y="2019425"/>
                </a:cubicBezTo>
                <a:cubicBezTo>
                  <a:pt x="51474" y="2019425"/>
                  <a:pt x="51474" y="2019425"/>
                  <a:pt x="1112968" y="191458"/>
                </a:cubicBezTo>
                <a:cubicBezTo>
                  <a:pt x="1177025" y="72936"/>
                  <a:pt x="1305136" y="0"/>
                  <a:pt x="143782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81912" y="1874520"/>
            <a:ext cx="3447288" cy="1792224"/>
          </a:xfrm>
        </p:spPr>
        <p:txBody>
          <a:bodyPr anchor="b">
            <a:normAutofit/>
          </a:bodyPr>
          <a:lstStyle/>
          <a:p>
            <a:pPr algn="l"/>
            <a:r>
              <a:rPr lang="pl-PL" sz="4400" dirty="0">
                <a:solidFill>
                  <a:schemeClr val="bg1"/>
                </a:solidFill>
                <a:latin typeface="Roboto Medium" panose="02000000000000000000" pitchFamily="2" charset="0"/>
                <a:ea typeface="Roboto Medium" panose="02000000000000000000" pitchFamily="2" charset="0"/>
              </a:rPr>
              <a:t>Agenda</a:t>
            </a:r>
          </a:p>
        </p:txBody>
      </p:sp>
      <p:sp>
        <p:nvSpPr>
          <p:cNvPr id="38" name="Freeform: Shape 37">
            <a:extLst>
              <a:ext uri="{FF2B5EF4-FFF2-40B4-BE49-F238E27FC236}">
                <a16:creationId xmlns:a16="http://schemas.microsoft.com/office/drawing/2014/main" id="{89E7A3B0-8177-473E-B1D0-59D0661DC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0521" y="4146804"/>
            <a:ext cx="2527006" cy="221333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6">
            <a:extLst>
              <a:ext uri="{FF2B5EF4-FFF2-40B4-BE49-F238E27FC236}">
                <a16:creationId xmlns:a16="http://schemas.microsoft.com/office/drawing/2014/main" id="{F3C7D3FB-2863-CE47-ACE0-FE0A79E076B0}"/>
              </a:ext>
            </a:extLst>
          </p:cNvPr>
          <p:cNvSpPr>
            <a:spLocks noGrp="1"/>
          </p:cNvSpPr>
          <p:nvPr>
            <p:ph type="subTitle" idx="1"/>
          </p:nvPr>
        </p:nvSpPr>
        <p:spPr>
          <a:xfrm>
            <a:off x="1581911" y="3758184"/>
            <a:ext cx="3447287" cy="488233"/>
          </a:xfrm>
        </p:spPr>
        <p:txBody>
          <a:bodyPr anchor="t">
            <a:normAutofit/>
          </a:bodyPr>
          <a:lstStyle/>
          <a:p>
            <a:pPr algn="l"/>
            <a:endParaRPr lang="en-GB" dirty="0">
              <a:solidFill>
                <a:schemeClr val="bg1"/>
              </a:solidFill>
            </a:endParaRPr>
          </a:p>
        </p:txBody>
      </p:sp>
    </p:spTree>
    <p:extLst>
      <p:ext uri="{BB962C8B-B14F-4D97-AF65-F5344CB8AC3E}">
        <p14:creationId xmlns:p14="http://schemas.microsoft.com/office/powerpoint/2010/main" val="59543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Modular monolith</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fontAlgn="base"/>
            <a:r>
              <a:rPr lang="en-GB" dirty="0">
                <a:solidFill>
                  <a:schemeClr val="bg1"/>
                </a:solidFill>
              </a:rPr>
              <a:t>Let’s assume that we have a monolith architecture but we would like to make it modular</a:t>
            </a:r>
          </a:p>
          <a:p>
            <a:pPr fontAlgn="base"/>
            <a:r>
              <a:rPr lang="en-GB" dirty="0">
                <a:solidFill>
                  <a:schemeClr val="bg1"/>
                </a:solidFill>
              </a:rPr>
              <a:t>Process of modularization we need to split our system into modules</a:t>
            </a:r>
          </a:p>
          <a:p>
            <a:pPr fontAlgn="base"/>
            <a:r>
              <a:rPr lang="en-GB" dirty="0">
                <a:solidFill>
                  <a:schemeClr val="bg1"/>
                </a:solidFill>
              </a:rPr>
              <a:t>Each module:</a:t>
            </a:r>
          </a:p>
          <a:p>
            <a:pPr lvl="1" fontAlgn="base"/>
            <a:r>
              <a:rPr lang="en-GB" dirty="0">
                <a:solidFill>
                  <a:schemeClr val="bg1"/>
                </a:solidFill>
              </a:rPr>
              <a:t>must be independent and interchangeable</a:t>
            </a:r>
          </a:p>
          <a:p>
            <a:pPr lvl="1" fontAlgn="base"/>
            <a:r>
              <a:rPr lang="en-GB" dirty="0">
                <a:solidFill>
                  <a:schemeClr val="bg1"/>
                </a:solidFill>
              </a:rPr>
              <a:t>must have everything necessary to provide desired functionality and</a:t>
            </a:r>
          </a:p>
          <a:p>
            <a:pPr lvl="1" fontAlgn="base"/>
            <a:r>
              <a:rPr lang="en-GB" dirty="0">
                <a:solidFill>
                  <a:schemeClr val="bg1"/>
                </a:solidFill>
              </a:rPr>
              <a:t>must have defined interface</a:t>
            </a:r>
          </a:p>
          <a:p>
            <a:pPr fontAlgn="base"/>
            <a:endParaRPr lang="en-GB" dirty="0">
              <a:solidFill>
                <a:schemeClr val="bg1"/>
              </a:solidFill>
            </a:endParaRPr>
          </a:p>
          <a:p>
            <a:pPr fontAlgn="base"/>
            <a:endParaRPr lang="en-GB" dirty="0">
              <a:solidFill>
                <a:schemeClr val="bg1"/>
              </a:solidFill>
            </a:endParaRPr>
          </a:p>
        </p:txBody>
      </p:sp>
    </p:spTree>
    <p:extLst>
      <p:ext uri="{BB962C8B-B14F-4D97-AF65-F5344CB8AC3E}">
        <p14:creationId xmlns:p14="http://schemas.microsoft.com/office/powerpoint/2010/main" val="345015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endParaRPr lang="en-US" dirty="0">
              <a:solidFill>
                <a:schemeClr val="bg1"/>
              </a:solidFill>
              <a:latin typeface="Roboto" panose="02000000000000000000" pitchFamily="2" charset="0"/>
              <a:ea typeface="Roboto" panose="02000000000000000000" pitchFamily="2" charset="0"/>
            </a:endParaRPr>
          </a:p>
          <a:p>
            <a:pPr>
              <a:buClr>
                <a:schemeClr val="accent1"/>
              </a:buClr>
            </a:pPr>
            <a:r>
              <a:rPr lang="en-US" dirty="0">
                <a:solidFill>
                  <a:schemeClr val="bg1"/>
                </a:solidFill>
                <a:latin typeface="Roboto" panose="02000000000000000000" pitchFamily="2" charset="0"/>
                <a:ea typeface="Roboto" panose="02000000000000000000" pitchFamily="2" charset="0"/>
              </a:rPr>
              <a:t>Set </a:t>
            </a:r>
            <a:r>
              <a:rPr lang="en-US" dirty="0" err="1">
                <a:solidFill>
                  <a:schemeClr val="accent2"/>
                </a:solidFill>
                <a:latin typeface="Roboto" panose="02000000000000000000" pitchFamily="2" charset="0"/>
                <a:ea typeface="Roboto" panose="02000000000000000000" pitchFamily="2" charset="0"/>
              </a:rPr>
              <a:t>w</a:t>
            </a:r>
            <a:r>
              <a:rPr lang="en-US" sz="2800" dirty="0" err="1">
                <a:solidFill>
                  <a:schemeClr val="accent2"/>
                </a:solidFill>
                <a:latin typeface="Roboto" panose="02000000000000000000" pitchFamily="2" charset="0"/>
                <a:ea typeface="Roboto" panose="02000000000000000000" pitchFamily="2" charset="0"/>
              </a:rPr>
              <a:t>al_level</a:t>
            </a:r>
            <a:r>
              <a:rPr lang="en-US" sz="2800" dirty="0">
                <a:solidFill>
                  <a:schemeClr val="accent2"/>
                </a:solidFill>
                <a:latin typeface="Roboto" panose="02000000000000000000" pitchFamily="2" charset="0"/>
                <a:ea typeface="Roboto" panose="02000000000000000000" pitchFamily="2" charset="0"/>
              </a:rPr>
              <a:t> = logical</a:t>
            </a:r>
          </a:p>
          <a:p>
            <a:pPr>
              <a:buClr>
                <a:schemeClr val="accent1"/>
              </a:buClr>
            </a:pPr>
            <a:r>
              <a:rPr lang="en-US" dirty="0">
                <a:solidFill>
                  <a:schemeClr val="bg1"/>
                </a:solidFill>
                <a:latin typeface="Roboto" panose="02000000000000000000" pitchFamily="2" charset="0"/>
                <a:ea typeface="Roboto" panose="02000000000000000000" pitchFamily="2" charset="0"/>
              </a:rPr>
              <a:t>Set</a:t>
            </a:r>
            <a:r>
              <a:rPr lang="en-US" dirty="0">
                <a:solidFill>
                  <a:schemeClr val="accent2"/>
                </a:solidFill>
                <a:latin typeface="Roboto" panose="02000000000000000000" pitchFamily="2" charset="0"/>
                <a:ea typeface="Roboto" panose="02000000000000000000" pitchFamily="2" charset="0"/>
              </a:rPr>
              <a:t> </a:t>
            </a:r>
            <a:r>
              <a:rPr lang="en-GB" dirty="0" err="1">
                <a:solidFill>
                  <a:schemeClr val="accent2"/>
                </a:solidFill>
              </a:rPr>
              <a:t>max_replication_slots</a:t>
            </a:r>
            <a:r>
              <a:rPr lang="en-GB" dirty="0">
                <a:solidFill>
                  <a:schemeClr val="accent2"/>
                </a:solidFill>
              </a:rPr>
              <a:t> &gt; 1</a:t>
            </a:r>
            <a:endParaRPr lang="en-US" sz="2800" dirty="0">
              <a:solidFill>
                <a:schemeClr val="accent2"/>
              </a:solidFill>
              <a:latin typeface="Roboto" panose="02000000000000000000" pitchFamily="2" charset="0"/>
              <a:ea typeface="Roboto" panose="02000000000000000000" pitchFamily="2" charset="0"/>
            </a:endParaRPr>
          </a:p>
          <a:p>
            <a:pPr>
              <a:buClr>
                <a:schemeClr val="accent1"/>
              </a:buClr>
            </a:pPr>
            <a:r>
              <a:rPr lang="en-US" dirty="0">
                <a:solidFill>
                  <a:schemeClr val="bg1"/>
                </a:solidFill>
                <a:latin typeface="Roboto" panose="02000000000000000000" pitchFamily="2" charset="0"/>
                <a:ea typeface="Roboto" panose="02000000000000000000" pitchFamily="2" charset="0"/>
              </a:rPr>
              <a:t>Postgres version &gt; </a:t>
            </a:r>
            <a:r>
              <a:rPr lang="en-US" dirty="0">
                <a:solidFill>
                  <a:schemeClr val="accent2"/>
                </a:solidFill>
                <a:latin typeface="Roboto" panose="02000000000000000000" pitchFamily="2" charset="0"/>
                <a:ea typeface="Roboto" panose="02000000000000000000" pitchFamily="2" charset="0"/>
              </a:rPr>
              <a:t>9.4</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To </a:t>
            </a:r>
            <a:r>
              <a:rPr lang="pl-PL" dirty="0" err="1">
                <a:solidFill>
                  <a:schemeClr val="bg1"/>
                </a:solidFill>
                <a:latin typeface="Roboto" panose="02000000000000000000" pitchFamily="2" charset="0"/>
                <a:ea typeface="Roboto" panose="02000000000000000000" pitchFamily="2" charset="0"/>
              </a:rPr>
              <a:t>allow</a:t>
            </a:r>
            <a:r>
              <a:rPr lang="pl-PL" dirty="0">
                <a:solidFill>
                  <a:schemeClr val="bg1"/>
                </a:solidFill>
                <a:latin typeface="Roboto" panose="02000000000000000000" pitchFamily="2" charset="0"/>
                <a:ea typeface="Roboto" panose="02000000000000000000" pitchFamily="2" charset="0"/>
              </a:rPr>
              <a:t> CDC(log-</a:t>
            </a:r>
            <a:r>
              <a:rPr lang="pl-PL" dirty="0" err="1">
                <a:solidFill>
                  <a:schemeClr val="bg1"/>
                </a:solidFill>
                <a:latin typeface="Roboto" panose="02000000000000000000" pitchFamily="2" charset="0"/>
                <a:ea typeface="Roboto" panose="02000000000000000000" pitchFamily="2" charset="0"/>
              </a:rPr>
              <a:t>based</a:t>
            </a:r>
            <a:r>
              <a:rPr lang="pl-PL" dirty="0">
                <a:solidFill>
                  <a:schemeClr val="bg1"/>
                </a:solidFill>
                <a:latin typeface="Roboto" panose="02000000000000000000" pitchFamily="2" charset="0"/>
                <a:ea typeface="Roboto" panose="02000000000000000000" pitchFamily="2" charset="0"/>
              </a:rPr>
              <a:t>) in </a:t>
            </a:r>
            <a:r>
              <a:rPr lang="pl-PL" dirty="0" err="1">
                <a:solidFill>
                  <a:schemeClr val="bg1"/>
                </a:solidFill>
                <a:latin typeface="Roboto" panose="02000000000000000000" pitchFamily="2" charset="0"/>
                <a:ea typeface="Roboto" panose="02000000000000000000" pitchFamily="2" charset="0"/>
              </a:rPr>
              <a:t>Postgres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26462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Run MySQL with </a:t>
            </a:r>
            <a:r>
              <a:rPr lang="en-US" dirty="0" err="1">
                <a:solidFill>
                  <a:schemeClr val="bg1"/>
                </a:solidFill>
                <a:latin typeface="Roboto" panose="02000000000000000000" pitchFamily="2" charset="0"/>
                <a:ea typeface="Roboto" panose="02000000000000000000" pitchFamily="2" charset="0"/>
              </a:rPr>
              <a:t>binlog</a:t>
            </a:r>
            <a:r>
              <a:rPr lang="en-US" dirty="0">
                <a:solidFill>
                  <a:schemeClr val="bg1"/>
                </a:solidFill>
                <a:latin typeface="Roboto" panose="02000000000000000000" pitchFamily="2" charset="0"/>
                <a:ea typeface="Roboto" panose="02000000000000000000" pitchFamily="2" charset="0"/>
              </a:rPr>
              <a:t>-format set to </a:t>
            </a:r>
            <a:r>
              <a:rPr lang="en-US" dirty="0">
                <a:solidFill>
                  <a:schemeClr val="accent2"/>
                </a:solidFill>
                <a:latin typeface="Roboto" panose="02000000000000000000" pitchFamily="2" charset="0"/>
                <a:ea typeface="Roboto" panose="02000000000000000000" pitchFamily="2" charset="0"/>
              </a:rPr>
              <a:t>row</a:t>
            </a:r>
          </a:p>
          <a:p>
            <a:pPr>
              <a:buClr>
                <a:schemeClr val="accent1"/>
              </a:buClr>
            </a:pPr>
            <a:endParaRPr lang="en-US" sz="2800" dirty="0">
              <a:solidFill>
                <a:schemeClr val="accent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To </a:t>
            </a:r>
            <a:r>
              <a:rPr lang="pl-PL" dirty="0" err="1">
                <a:solidFill>
                  <a:schemeClr val="bg1"/>
                </a:solidFill>
                <a:latin typeface="Roboto" panose="02000000000000000000" pitchFamily="2" charset="0"/>
                <a:ea typeface="Roboto" panose="02000000000000000000" pitchFamily="2" charset="0"/>
              </a:rPr>
              <a:t>allow</a:t>
            </a:r>
            <a:r>
              <a:rPr lang="pl-PL" dirty="0">
                <a:solidFill>
                  <a:schemeClr val="bg1"/>
                </a:solidFill>
                <a:latin typeface="Roboto" panose="02000000000000000000" pitchFamily="2" charset="0"/>
                <a:ea typeface="Roboto" panose="02000000000000000000" pitchFamily="2" charset="0"/>
              </a:rPr>
              <a:t> CDC(log-</a:t>
            </a:r>
            <a:r>
              <a:rPr lang="pl-PL" dirty="0" err="1">
                <a:solidFill>
                  <a:schemeClr val="bg1"/>
                </a:solidFill>
                <a:latin typeface="Roboto" panose="02000000000000000000" pitchFamily="2" charset="0"/>
                <a:ea typeface="Roboto" panose="02000000000000000000" pitchFamily="2" charset="0"/>
              </a:rPr>
              <a:t>based</a:t>
            </a:r>
            <a:r>
              <a:rPr lang="pl-PL" dirty="0">
                <a:solidFill>
                  <a:schemeClr val="bg1"/>
                </a:solidFill>
                <a:latin typeface="Roboto" panose="02000000000000000000" pitchFamily="2" charset="0"/>
                <a:ea typeface="Roboto" panose="02000000000000000000" pitchFamily="2" charset="0"/>
              </a:rPr>
              <a:t>) in MySQL</a:t>
            </a:r>
          </a:p>
        </p:txBody>
      </p:sp>
      <p:sp>
        <p:nvSpPr>
          <p:cNvPr id="4" name="TextBox 3">
            <a:extLst>
              <a:ext uri="{FF2B5EF4-FFF2-40B4-BE49-F238E27FC236}">
                <a16:creationId xmlns:a16="http://schemas.microsoft.com/office/drawing/2014/main" id="{113FD1DF-763E-0441-AC83-398F6A99EB24}"/>
              </a:ext>
            </a:extLst>
          </p:cNvPr>
          <p:cNvSpPr txBox="1"/>
          <p:nvPr/>
        </p:nvSpPr>
        <p:spPr>
          <a:xfrm>
            <a:off x="734460" y="2532024"/>
            <a:ext cx="10619340" cy="1200329"/>
          </a:xfrm>
          <a:prstGeom prst="rect">
            <a:avLst/>
          </a:prstGeom>
          <a:solidFill>
            <a:srgbClr val="424242"/>
          </a:solidFill>
        </p:spPr>
        <p:txBody>
          <a:bodyPr wrap="square" rtlCol="0">
            <a:spAutoFit/>
          </a:bodyPr>
          <a:lstStyle/>
          <a:p>
            <a:r>
              <a:rPr lang="pl-PL" dirty="0">
                <a:solidFill>
                  <a:srgbClr val="D4D4D4"/>
                </a:solidFill>
                <a:latin typeface="Menlo" panose="020B0609030804020204" pitchFamily="49" charset="0"/>
              </a:rPr>
              <a:t>[</a:t>
            </a:r>
            <a:r>
              <a:rPr lang="pl-PL" dirty="0" err="1">
                <a:solidFill>
                  <a:srgbClr val="D4D4D4"/>
                </a:solidFill>
                <a:latin typeface="Menlo" panose="020B0609030804020204" pitchFamily="49" charset="0"/>
              </a:rPr>
              <a:t>mysqld</a:t>
            </a:r>
            <a:r>
              <a:rPr lang="pl-PL" dirty="0">
                <a:solidFill>
                  <a:srgbClr val="D4D4D4"/>
                </a:solidFill>
                <a:latin typeface="Menlo" panose="020B0609030804020204" pitchFamily="49" charset="0"/>
              </a:rPr>
              <a:t>]</a:t>
            </a:r>
          </a:p>
          <a:p>
            <a:r>
              <a:rPr lang="pl-PL" dirty="0" err="1">
                <a:solidFill>
                  <a:srgbClr val="D4D4D4"/>
                </a:solidFill>
                <a:latin typeface="Menlo" panose="020B0609030804020204" pitchFamily="49" charset="0"/>
              </a:rPr>
              <a:t>log_bin</a:t>
            </a:r>
            <a:r>
              <a:rPr lang="pl-PL" dirty="0">
                <a:solidFill>
                  <a:srgbClr val="D4D4D4"/>
                </a:solidFill>
                <a:latin typeface="Menlo" panose="020B0609030804020204" pitchFamily="49" charset="0"/>
              </a:rPr>
              <a:t>          = /</a:t>
            </a:r>
            <a:r>
              <a:rPr lang="pl-PL" dirty="0" err="1">
                <a:solidFill>
                  <a:srgbClr val="D4D4D4"/>
                </a:solidFill>
                <a:latin typeface="Menlo" panose="020B0609030804020204" pitchFamily="49" charset="0"/>
              </a:rPr>
              <a:t>var</a:t>
            </a:r>
            <a:r>
              <a:rPr lang="pl-PL" dirty="0">
                <a:solidFill>
                  <a:srgbClr val="D4D4D4"/>
                </a:solidFill>
                <a:latin typeface="Menlo" panose="020B0609030804020204" pitchFamily="49" charset="0"/>
              </a:rPr>
              <a:t>/log/</a:t>
            </a:r>
            <a:r>
              <a:rPr lang="pl-PL" dirty="0" err="1">
                <a:solidFill>
                  <a:srgbClr val="D4D4D4"/>
                </a:solidFill>
                <a:latin typeface="Menlo" panose="020B0609030804020204" pitchFamily="49" charset="0"/>
              </a:rPr>
              <a:t>mysql</a:t>
            </a:r>
            <a:r>
              <a:rPr lang="pl-PL" dirty="0">
                <a:solidFill>
                  <a:srgbClr val="D4D4D4"/>
                </a:solidFill>
                <a:latin typeface="Menlo" panose="020B0609030804020204" pitchFamily="49" charset="0"/>
              </a:rPr>
              <a:t>/</a:t>
            </a:r>
            <a:r>
              <a:rPr lang="pl-PL" dirty="0" err="1">
                <a:solidFill>
                  <a:srgbClr val="D4D4D4"/>
                </a:solidFill>
                <a:latin typeface="Menlo" panose="020B0609030804020204" pitchFamily="49" charset="0"/>
              </a:rPr>
              <a:t>mysql-bin.log</a:t>
            </a:r>
            <a:endParaRPr lang="pl-PL" dirty="0">
              <a:solidFill>
                <a:srgbClr val="D4D4D4"/>
              </a:solidFill>
              <a:latin typeface="Menlo" panose="020B0609030804020204" pitchFamily="49" charset="0"/>
            </a:endParaRPr>
          </a:p>
          <a:p>
            <a:r>
              <a:rPr lang="pl-PL" dirty="0" err="1">
                <a:solidFill>
                  <a:srgbClr val="D4D4D4"/>
                </a:solidFill>
                <a:latin typeface="Menlo" panose="020B0609030804020204" pitchFamily="49" charset="0"/>
              </a:rPr>
              <a:t>max_binlog_size</a:t>
            </a:r>
            <a:r>
              <a:rPr lang="pl-PL" dirty="0">
                <a:solidFill>
                  <a:srgbClr val="D4D4D4"/>
                </a:solidFill>
                <a:latin typeface="Menlo" panose="020B0609030804020204" pitchFamily="49" charset="0"/>
              </a:rPr>
              <a:t>  = 100M</a:t>
            </a:r>
          </a:p>
          <a:p>
            <a:r>
              <a:rPr lang="pl-PL" dirty="0" err="1">
                <a:solidFill>
                  <a:srgbClr val="D4D4D4"/>
                </a:solidFill>
                <a:latin typeface="Menlo" panose="020B0609030804020204" pitchFamily="49" charset="0"/>
              </a:rPr>
              <a:t>binlog</a:t>
            </a:r>
            <a:r>
              <a:rPr lang="pl-PL" dirty="0">
                <a:solidFill>
                  <a:srgbClr val="D4D4D4"/>
                </a:solidFill>
                <a:latin typeface="Menlo" panose="020B0609030804020204" pitchFamily="49" charset="0"/>
              </a:rPr>
              <a:t>-format    = </a:t>
            </a:r>
            <a:r>
              <a:rPr lang="pl-PL" dirty="0" err="1">
                <a:solidFill>
                  <a:srgbClr val="D4D4D4"/>
                </a:solidFill>
                <a:latin typeface="Menlo" panose="020B0609030804020204" pitchFamily="49" charset="0"/>
              </a:rPr>
              <a:t>row</a:t>
            </a:r>
            <a:r>
              <a:rPr lang="pl-PL" dirty="0">
                <a:solidFill>
                  <a:srgbClr val="D4D4D4"/>
                </a:solidFill>
                <a:latin typeface="Menlo" panose="020B0609030804020204" pitchFamily="49" charset="0"/>
              </a:rPr>
              <a:t> </a:t>
            </a:r>
            <a:endParaRPr lang="pl-PL" b="0" dirty="0">
              <a:solidFill>
                <a:srgbClr val="D4D4D4"/>
              </a:solidFill>
              <a:effectLst/>
              <a:latin typeface="Menlo" panose="020B0609030804020204" pitchFamily="49" charset="0"/>
            </a:endParaRPr>
          </a:p>
        </p:txBody>
      </p:sp>
    </p:spTree>
    <p:extLst>
      <p:ext uri="{BB962C8B-B14F-4D97-AF65-F5344CB8AC3E}">
        <p14:creationId xmlns:p14="http://schemas.microsoft.com/office/powerpoint/2010/main" val="39258927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US" sz="2800" dirty="0">
                <a:solidFill>
                  <a:schemeClr val="bg1"/>
                </a:solidFill>
                <a:latin typeface="Roboto" panose="02000000000000000000" pitchFamily="2" charset="0"/>
                <a:ea typeface="Roboto" panose="02000000000000000000" pitchFamily="2" charset="0"/>
              </a:rPr>
              <a:t>In most cases you can use CDC with DBs </a:t>
            </a:r>
            <a:r>
              <a:rPr lang="en-US" dirty="0">
                <a:solidFill>
                  <a:schemeClr val="bg1"/>
                </a:solidFill>
                <a:latin typeface="Roboto" panose="02000000000000000000" pitchFamily="2" charset="0"/>
                <a:ea typeface="Roboto" panose="02000000000000000000" pitchFamily="2" charset="0"/>
              </a:rPr>
              <a:t>provided by </a:t>
            </a:r>
            <a:r>
              <a:rPr lang="en-US" sz="2800" dirty="0">
                <a:solidFill>
                  <a:schemeClr val="bg1"/>
                </a:solidFill>
                <a:latin typeface="Roboto" panose="02000000000000000000" pitchFamily="2" charset="0"/>
                <a:ea typeface="Roboto" panose="02000000000000000000" pitchFamily="2" charset="0"/>
              </a:rPr>
              <a:t>cloud providers</a:t>
            </a:r>
          </a:p>
          <a:p>
            <a:pPr>
              <a:buClr>
                <a:schemeClr val="accent1"/>
              </a:buClr>
            </a:pPr>
            <a:r>
              <a:rPr lang="en-US" dirty="0">
                <a:solidFill>
                  <a:schemeClr val="bg1"/>
                </a:solidFill>
                <a:latin typeface="Roboto" panose="02000000000000000000" pitchFamily="2" charset="0"/>
                <a:ea typeface="Roboto" panose="02000000000000000000" pitchFamily="2" charset="0"/>
              </a:rPr>
              <a:t>There are some problems with CDC on GCE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CDC on </a:t>
            </a:r>
            <a:r>
              <a:rPr lang="pl-PL" dirty="0" err="1">
                <a:solidFill>
                  <a:schemeClr val="bg1"/>
                </a:solidFill>
                <a:latin typeface="Roboto" panose="02000000000000000000" pitchFamily="2" charset="0"/>
                <a:ea typeface="Roboto" panose="02000000000000000000" pitchFamily="2" charset="0"/>
              </a:rPr>
              <a:t>Cloud</a:t>
            </a:r>
            <a:r>
              <a:rPr lang="pl-PL" dirty="0">
                <a:solidFill>
                  <a:schemeClr val="bg1"/>
                </a:solidFill>
                <a:latin typeface="Roboto" panose="02000000000000000000" pitchFamily="2" charset="0"/>
                <a:ea typeface="Roboto" panose="02000000000000000000" pitchFamily="2" charset="0"/>
              </a:rPr>
              <a:t> Providers</a:t>
            </a:r>
          </a:p>
        </p:txBody>
      </p:sp>
    </p:spTree>
    <p:extLst>
      <p:ext uri="{BB962C8B-B14F-4D97-AF65-F5344CB8AC3E}">
        <p14:creationId xmlns:p14="http://schemas.microsoft.com/office/powerpoint/2010/main" val="3124119850"/>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A picture containing table, cutting, board, wooden&#10;&#10;Description automatically generated">
            <a:extLst>
              <a:ext uri="{FF2B5EF4-FFF2-40B4-BE49-F238E27FC236}">
                <a16:creationId xmlns:a16="http://schemas.microsoft.com/office/drawing/2014/main" id="{99637B88-AE50-0D43-85EB-60563C94D476}"/>
              </a:ext>
            </a:extLst>
          </p:cNvPr>
          <p:cNvPicPr>
            <a:picLocks noChangeAspect="1"/>
          </p:cNvPicPr>
          <p:nvPr/>
        </p:nvPicPr>
        <p:blipFill rotWithShape="1">
          <a:blip r:embed="rId2">
            <a:alphaModFix amt="50000"/>
          </a:blip>
          <a:srcRect b="2500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CDC </a:t>
            </a:r>
            <a:r>
              <a:rPr lang="pl-PL">
                <a:solidFill>
                  <a:srgbClr val="FFFFFF"/>
                </a:solidFill>
                <a:latin typeface="Roboto" panose="02000000000000000000" pitchFamily="2" charset="0"/>
                <a:ea typeface="Roboto" panose="02000000000000000000" pitchFamily="2" charset="0"/>
                <a:cs typeface="Calibri" panose="020F0502020204030204" pitchFamily="34" charset="0"/>
              </a:rPr>
              <a:t>Tooling</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26924228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fontScale="92500" lnSpcReduction="20000"/>
          </a:bodyPr>
          <a:lstStyle/>
          <a:p>
            <a:pPr>
              <a:buClr>
                <a:schemeClr val="accent1"/>
              </a:buClr>
            </a:pPr>
            <a:r>
              <a:rPr lang="pl-PL" dirty="0">
                <a:solidFill>
                  <a:schemeClr val="bg1"/>
                </a:solidFill>
                <a:latin typeface="Roboto" panose="02000000000000000000" pitchFamily="2" charset="0"/>
                <a:ea typeface="Roboto" panose="02000000000000000000" pitchFamily="2" charset="0"/>
              </a:rPr>
              <a:t>The most popular CDC platform</a:t>
            </a:r>
          </a:p>
          <a:p>
            <a:pPr>
              <a:buClr>
                <a:schemeClr val="accent1"/>
              </a:buClr>
            </a:pPr>
            <a:r>
              <a:rPr lang="en-GB" dirty="0">
                <a:solidFill>
                  <a:schemeClr val="bg1"/>
                </a:solidFill>
                <a:latin typeface="Roboto" panose="02000000000000000000" pitchFamily="2" charset="0"/>
                <a:ea typeface="Roboto" panose="02000000000000000000" pitchFamily="2" charset="0"/>
              </a:rPr>
              <a:t>CDC with multiple databases support</a:t>
            </a:r>
          </a:p>
          <a:p>
            <a:pPr lvl="1">
              <a:buClr>
                <a:schemeClr val="accent1"/>
              </a:buClr>
            </a:pPr>
            <a:r>
              <a:rPr lang="en-GB" dirty="0">
                <a:solidFill>
                  <a:schemeClr val="bg1"/>
                </a:solidFill>
                <a:latin typeface="Roboto" panose="02000000000000000000" pitchFamily="2" charset="0"/>
                <a:ea typeface="Roboto" panose="02000000000000000000" pitchFamily="2" charset="0"/>
              </a:rPr>
              <a:t>Based on transactional logs</a:t>
            </a:r>
          </a:p>
          <a:p>
            <a:pPr lvl="1">
              <a:buClr>
                <a:schemeClr val="accent1"/>
              </a:buClr>
            </a:pPr>
            <a:r>
              <a:rPr lang="en-GB" dirty="0">
                <a:solidFill>
                  <a:schemeClr val="bg1"/>
                </a:solidFill>
                <a:latin typeface="Roboto" panose="02000000000000000000" pitchFamily="2" charset="0"/>
                <a:ea typeface="Roboto" panose="02000000000000000000" pitchFamily="2" charset="0"/>
              </a:rPr>
              <a:t>Snapshotting</a:t>
            </a:r>
          </a:p>
          <a:p>
            <a:pPr>
              <a:buClr>
                <a:schemeClr val="accent1"/>
              </a:buClr>
            </a:pPr>
            <a:r>
              <a:rPr lang="pl-PL" dirty="0">
                <a:solidFill>
                  <a:schemeClr val="bg1"/>
                </a:solidFill>
                <a:latin typeface="Roboto" panose="02000000000000000000" pitchFamily="2" charset="0"/>
                <a:ea typeface="Roboto" panose="02000000000000000000" pitchFamily="2" charset="0"/>
              </a:rPr>
              <a:t>3 </a:t>
            </a:r>
            <a:r>
              <a:rPr lang="pl-PL" dirty="0" err="1">
                <a:solidFill>
                  <a:schemeClr val="bg1"/>
                </a:solidFill>
                <a:latin typeface="Roboto" panose="02000000000000000000" pitchFamily="2" charset="0"/>
                <a:ea typeface="Roboto" panose="02000000000000000000" pitchFamily="2" charset="0"/>
              </a:rPr>
              <a:t>modes</a:t>
            </a:r>
            <a:r>
              <a:rPr lang="pl-PL" dirty="0">
                <a:solidFill>
                  <a:schemeClr val="bg1"/>
                </a:solidFill>
                <a:latin typeface="Roboto" panose="02000000000000000000" pitchFamily="2" charset="0"/>
                <a:ea typeface="Roboto" panose="02000000000000000000" pitchFamily="2" charset="0"/>
              </a:rPr>
              <a:t> of </a:t>
            </a:r>
            <a:r>
              <a:rPr lang="pl-PL" dirty="0" err="1">
                <a:solidFill>
                  <a:schemeClr val="bg1"/>
                </a:solidFill>
                <a:latin typeface="Roboto" panose="02000000000000000000" pitchFamily="2" charset="0"/>
                <a:ea typeface="Roboto" panose="02000000000000000000" pitchFamily="2" charset="0"/>
              </a:rPr>
              <a:t>operation</a:t>
            </a:r>
            <a:r>
              <a:rPr lang="pl-PL" dirty="0">
                <a:solidFill>
                  <a:schemeClr val="bg1"/>
                </a:solidFill>
                <a:latin typeface="Roboto" panose="02000000000000000000" pitchFamily="2" charset="0"/>
                <a:ea typeface="Roboto" panose="02000000000000000000" pitchFamily="2" charset="0"/>
              </a:rPr>
              <a:t>:</a:t>
            </a:r>
          </a:p>
          <a:p>
            <a:pPr lvl="1">
              <a:buClr>
                <a:schemeClr val="accent1"/>
              </a:buClr>
            </a:pPr>
            <a:r>
              <a:rPr lang="pl-PL" dirty="0">
                <a:solidFill>
                  <a:schemeClr val="bg1"/>
                </a:solidFill>
                <a:latin typeface="Roboto" panose="02000000000000000000" pitchFamily="2" charset="0"/>
                <a:ea typeface="Roboto" panose="02000000000000000000" pitchFamily="2" charset="0"/>
              </a:rPr>
              <a:t>Kafka </a:t>
            </a:r>
            <a:r>
              <a:rPr lang="pl-PL" dirty="0" err="1">
                <a:solidFill>
                  <a:schemeClr val="bg1"/>
                </a:solidFill>
                <a:latin typeface="Roboto" panose="02000000000000000000" pitchFamily="2" charset="0"/>
                <a:ea typeface="Roboto" panose="02000000000000000000" pitchFamily="2" charset="0"/>
              </a:rPr>
              <a:t>connect</a:t>
            </a:r>
            <a:endParaRPr lang="pl-PL" dirty="0">
              <a:solidFill>
                <a:schemeClr val="bg1"/>
              </a:solidFill>
              <a:latin typeface="Roboto" panose="02000000000000000000" pitchFamily="2" charset="0"/>
              <a:ea typeface="Roboto" panose="02000000000000000000" pitchFamily="2" charset="0"/>
            </a:endParaRPr>
          </a:p>
          <a:p>
            <a:pPr lvl="1">
              <a:buClr>
                <a:schemeClr val="accent1"/>
              </a:buClr>
            </a:pPr>
            <a:r>
              <a:rPr lang="en-US" dirty="0" err="1">
                <a:solidFill>
                  <a:schemeClr val="bg1"/>
                </a:solidFill>
                <a:latin typeface="Roboto" panose="02000000000000000000" pitchFamily="2" charset="0"/>
                <a:ea typeface="Roboto" panose="02000000000000000000" pitchFamily="2" charset="0"/>
              </a:rPr>
              <a:t>Debezium</a:t>
            </a:r>
            <a:r>
              <a:rPr lang="en-US" dirty="0">
                <a:solidFill>
                  <a:schemeClr val="bg1"/>
                </a:solidFill>
                <a:latin typeface="Roboto" panose="02000000000000000000" pitchFamily="2" charset="0"/>
                <a:ea typeface="Roboto" panose="02000000000000000000" pitchFamily="2" charset="0"/>
              </a:rPr>
              <a:t> server</a:t>
            </a:r>
          </a:p>
          <a:p>
            <a:pPr lvl="1">
              <a:buClr>
                <a:schemeClr val="accent1"/>
              </a:buClr>
            </a:pPr>
            <a:r>
              <a:rPr lang="en-US" dirty="0">
                <a:solidFill>
                  <a:schemeClr val="bg1"/>
                </a:solidFill>
                <a:latin typeface="Roboto" panose="02000000000000000000" pitchFamily="2" charset="0"/>
                <a:ea typeface="Roboto" panose="02000000000000000000" pitchFamily="2" charset="0"/>
              </a:rPr>
              <a:t>Embedded</a:t>
            </a:r>
          </a:p>
          <a:p>
            <a:pPr>
              <a:buClr>
                <a:schemeClr val="accent1"/>
              </a:buClr>
            </a:pPr>
            <a:r>
              <a:rPr lang="en-US" dirty="0">
                <a:solidFill>
                  <a:schemeClr val="bg1"/>
                </a:solidFill>
                <a:latin typeface="Roboto" panose="02000000000000000000" pitchFamily="2" charset="0"/>
                <a:ea typeface="Roboto" panose="02000000000000000000" pitchFamily="2" charset="0"/>
              </a:rPr>
              <a:t>Opensource: </a:t>
            </a:r>
            <a:r>
              <a:rPr lang="en-GB" dirty="0">
                <a:hlinkClick r:id="rId2"/>
              </a:rPr>
              <a:t>https://github.com/debezium/debezium</a:t>
            </a:r>
            <a:endParaRPr lang="en-GB" dirty="0"/>
          </a:p>
          <a:p>
            <a:pPr>
              <a:buClr>
                <a:schemeClr val="accent1"/>
              </a:buClr>
            </a:pPr>
            <a:r>
              <a:rPr lang="en-GB" dirty="0">
                <a:solidFill>
                  <a:schemeClr val="bg2"/>
                </a:solidFill>
              </a:rPr>
              <a:t>Created by RedHat</a:t>
            </a:r>
          </a:p>
          <a:p>
            <a:pPr>
              <a:buClr>
                <a:schemeClr val="accent1"/>
              </a:buClr>
            </a:pPr>
            <a:r>
              <a:rPr lang="en-GB" dirty="0">
                <a:solidFill>
                  <a:schemeClr val="bg1"/>
                </a:solidFill>
                <a:latin typeface="Roboto" panose="02000000000000000000" pitchFamily="2" charset="0"/>
                <a:ea typeface="Roboto" panose="02000000000000000000" pitchFamily="2" charset="0"/>
              </a:rPr>
              <a:t>Battle tested </a:t>
            </a:r>
            <a:endParaRPr lang="en-US" dirty="0">
              <a:solidFill>
                <a:schemeClr val="bg1"/>
              </a:solidFill>
              <a:latin typeface="Roboto" panose="02000000000000000000" pitchFamily="2" charset="0"/>
              <a:ea typeface="Roboto" panose="02000000000000000000" pitchFamily="2" charset="0"/>
            </a:endParaRPr>
          </a:p>
          <a:p>
            <a:pPr>
              <a:buClr>
                <a:schemeClr val="accent1"/>
              </a:buClr>
            </a:pPr>
            <a:r>
              <a:rPr lang="en-US" dirty="0">
                <a:solidFill>
                  <a:schemeClr val="bg1"/>
                </a:solidFill>
                <a:latin typeface="Roboto" panose="02000000000000000000" pitchFamily="2" charset="0"/>
                <a:ea typeface="Roboto" panose="02000000000000000000" pitchFamily="2" charset="0"/>
              </a:rPr>
              <a:t>But </a:t>
            </a:r>
            <a:r>
              <a:rPr lang="en-GB" dirty="0">
                <a:hlinkClick r:id="rId3"/>
              </a:rPr>
              <a:t>https://github.com/alibaba/canal</a:t>
            </a:r>
            <a:r>
              <a:rPr lang="en-GB" dirty="0"/>
              <a:t> </a:t>
            </a:r>
            <a:r>
              <a:rPr lang="en-GB" dirty="0">
                <a:solidFill>
                  <a:schemeClr val="bg2"/>
                </a:solidFill>
              </a:rPr>
              <a:t>has 4x stars on </a:t>
            </a:r>
            <a:r>
              <a:rPr lang="en-GB" dirty="0" err="1">
                <a:solidFill>
                  <a:schemeClr val="bg2"/>
                </a:solidFill>
              </a:rPr>
              <a:t>Github</a:t>
            </a:r>
            <a:endParaRPr lang="en-GB" dirty="0">
              <a:solidFill>
                <a:schemeClr val="bg2"/>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Debezium</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07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A picture containing water, outdoor, airplane, building&#10;&#10;Description automatically generated">
            <a:extLst>
              <a:ext uri="{FF2B5EF4-FFF2-40B4-BE49-F238E27FC236}">
                <a16:creationId xmlns:a16="http://schemas.microsoft.com/office/drawing/2014/main" id="{7419CD3B-9B75-014B-BB8D-179EC8BC2729}"/>
              </a:ext>
            </a:extLst>
          </p:cNvPr>
          <p:cNvPicPr>
            <a:picLocks noChangeAspect="1"/>
          </p:cNvPicPr>
          <p:nvPr/>
        </p:nvPicPr>
        <p:blipFill rotWithShape="1">
          <a:blip r:embed="rId2">
            <a:alphaModFix amt="50000"/>
          </a:blip>
          <a:srcRect t="11884" b="3847"/>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Architecture </a:t>
            </a:r>
            <a:r>
              <a:rPr lang="pl-PL">
                <a:solidFill>
                  <a:srgbClr val="FFFFFF"/>
                </a:solidFill>
                <a:latin typeface="Roboto" panose="02000000000000000000" pitchFamily="2" charset="0"/>
                <a:ea typeface="Roboto" panose="02000000000000000000" pitchFamily="2" charset="0"/>
                <a:cs typeface="Calibri" panose="020F0502020204030204" pitchFamily="34" charset="0"/>
              </a:rPr>
              <a:t>Concepts</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a:solidFill>
                  <a:srgbClr val="FFFFFF"/>
                </a:solidFill>
                <a:latin typeface="Roboto" panose="02000000000000000000" pitchFamily="2" charset="0"/>
                <a:ea typeface="Roboto" panose="02000000000000000000" pitchFamily="2" charset="0"/>
                <a:cs typeface="Calibri" panose="020F0502020204030204" pitchFamily="34" charset="0"/>
              </a:rPr>
              <a:t>Based</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on CDC</a:t>
            </a:r>
          </a:p>
        </p:txBody>
      </p:sp>
    </p:spTree>
    <p:extLst>
      <p:ext uri="{BB962C8B-B14F-4D97-AF65-F5344CB8AC3E}">
        <p14:creationId xmlns:p14="http://schemas.microsoft.com/office/powerpoint/2010/main" val="3535338642"/>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p>
        </p:txBody>
      </p:sp>
    </p:spTree>
    <p:extLst>
      <p:ext uri="{BB962C8B-B14F-4D97-AF65-F5344CB8AC3E}">
        <p14:creationId xmlns:p14="http://schemas.microsoft.com/office/powerpoint/2010/main" val="3517185071"/>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24963" y="3203296"/>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439363" y="3660496"/>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606240" y="3156473"/>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111204" y="313963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944326" y="3660495"/>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58357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43941" y="2404643"/>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58341" y="2861843"/>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25218" y="2357820"/>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030182" y="2340981"/>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63304" y="2861842"/>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10272A8-79D7-114B-85F3-BA1810C27B67}"/>
              </a:ext>
            </a:extLst>
          </p:cNvPr>
          <p:cNvCxnSpPr>
            <a:cxnSpLocks/>
          </p:cNvCxnSpPr>
          <p:nvPr/>
        </p:nvCxnSpPr>
        <p:spPr>
          <a:xfrm>
            <a:off x="9896354" y="3382702"/>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EB69E7F-DC5D-C34A-8352-DCFA1C94A14E}"/>
              </a:ext>
            </a:extLst>
          </p:cNvPr>
          <p:cNvSpPr/>
          <p:nvPr/>
        </p:nvSpPr>
        <p:spPr>
          <a:xfrm>
            <a:off x="8926974" y="4495997"/>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14" name="Can 13">
            <a:extLst>
              <a:ext uri="{FF2B5EF4-FFF2-40B4-BE49-F238E27FC236}">
                <a16:creationId xmlns:a16="http://schemas.microsoft.com/office/drawing/2014/main" id="{24BFCB12-E5B1-1440-B28A-087B3A83F8BD}"/>
              </a:ext>
            </a:extLst>
          </p:cNvPr>
          <p:cNvSpPr/>
          <p:nvPr/>
        </p:nvSpPr>
        <p:spPr>
          <a:xfrm rot="16200000">
            <a:off x="5306511" y="347429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descr="A close up of a logo&#10;&#10;Description automatically generated">
            <a:extLst>
              <a:ext uri="{FF2B5EF4-FFF2-40B4-BE49-F238E27FC236}">
                <a16:creationId xmlns:a16="http://schemas.microsoft.com/office/drawing/2014/main" id="{661495D2-C7CE-7E4C-966D-E53F4C2A5CB9}"/>
              </a:ext>
            </a:extLst>
          </p:cNvPr>
          <p:cNvPicPr>
            <a:picLocks noChangeAspect="1"/>
          </p:cNvPicPr>
          <p:nvPr/>
        </p:nvPicPr>
        <p:blipFill>
          <a:blip r:embed="rId4"/>
          <a:stretch>
            <a:fillRect/>
          </a:stretch>
        </p:blipFill>
        <p:spPr>
          <a:xfrm>
            <a:off x="4525218" y="4533309"/>
            <a:ext cx="433128" cy="700880"/>
          </a:xfrm>
          <a:prstGeom prst="rect">
            <a:avLst/>
          </a:prstGeom>
        </p:spPr>
      </p:pic>
      <p:cxnSp>
        <p:nvCxnSpPr>
          <p:cNvPr id="18" name="Straight Arrow Connector 17">
            <a:extLst>
              <a:ext uri="{FF2B5EF4-FFF2-40B4-BE49-F238E27FC236}">
                <a16:creationId xmlns:a16="http://schemas.microsoft.com/office/drawing/2014/main" id="{9590D233-CAAA-ED43-8E4A-71E3B6F8C0A6}"/>
              </a:ext>
            </a:extLst>
          </p:cNvPr>
          <p:cNvCxnSpPr>
            <a:cxnSpLocks/>
            <a:stCxn id="11" idx="1"/>
            <a:endCxn id="14" idx="3"/>
          </p:cNvCxnSpPr>
          <p:nvPr/>
        </p:nvCxnSpPr>
        <p:spPr>
          <a:xfrm flipH="1" flipV="1">
            <a:off x="7103721" y="4883748"/>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Can 18">
            <a:extLst>
              <a:ext uri="{FF2B5EF4-FFF2-40B4-BE49-F238E27FC236}">
                <a16:creationId xmlns:a16="http://schemas.microsoft.com/office/drawing/2014/main" id="{9C10E113-686F-CE43-B214-A41821E467F5}"/>
              </a:ext>
            </a:extLst>
          </p:cNvPr>
          <p:cNvSpPr/>
          <p:nvPr/>
        </p:nvSpPr>
        <p:spPr>
          <a:xfrm>
            <a:off x="781293" y="436288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0" name="Straight Arrow Connector 19">
            <a:extLst>
              <a:ext uri="{FF2B5EF4-FFF2-40B4-BE49-F238E27FC236}">
                <a16:creationId xmlns:a16="http://schemas.microsoft.com/office/drawing/2014/main" id="{402C6A3A-45F5-0145-8279-FC8ABD2923B6}"/>
              </a:ext>
            </a:extLst>
          </p:cNvPr>
          <p:cNvCxnSpPr>
            <a:cxnSpLocks/>
          </p:cNvCxnSpPr>
          <p:nvPr/>
        </p:nvCxnSpPr>
        <p:spPr>
          <a:xfrm flipH="1" flipV="1">
            <a:off x="2461551" y="4880084"/>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Microservices</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Communication</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24886373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marL="0" indent="0" fontAlgn="base">
              <a:buNone/>
            </a:pPr>
            <a:endParaRPr lang="en-GB" dirty="0">
              <a:solidFill>
                <a:schemeClr val="bg1"/>
              </a:solidFill>
            </a:endParaRPr>
          </a:p>
          <a:p>
            <a:pPr marL="0" indent="0" fontAlgn="base">
              <a:buNone/>
            </a:pPr>
            <a:r>
              <a:rPr lang="en-GB" dirty="0">
                <a:solidFill>
                  <a:schemeClr val="bg1"/>
                </a:solidFill>
              </a:rPr>
              <a:t>The module will always depend on something, but dependencies should be kept to a minimum. According to the principle: </a:t>
            </a:r>
            <a:r>
              <a:rPr lang="en-GB" b="1" dirty="0">
                <a:solidFill>
                  <a:schemeClr val="bg1"/>
                </a:solidFill>
                <a:hlinkClick r:id="rId2">
                  <a:extLst>
                    <a:ext uri="{A12FA001-AC4F-418D-AE19-62706E023703}">
                      <ahyp:hlinkClr xmlns:ahyp="http://schemas.microsoft.com/office/drawing/2018/hyperlinkcolor" val="tx"/>
                    </a:ext>
                  </a:extLst>
                </a:hlinkClick>
              </a:rPr>
              <a:t>Loose Coupling, Strong Cohesion</a:t>
            </a:r>
            <a:r>
              <a:rPr lang="en-GB" dirty="0">
                <a:solidFill>
                  <a:schemeClr val="bg1"/>
                </a:solidFill>
              </a:rPr>
              <a:t>.</a:t>
            </a:r>
          </a:p>
        </p:txBody>
      </p:sp>
      <p:sp>
        <p:nvSpPr>
          <p:cNvPr id="4" name="TextBox 3">
            <a:extLst>
              <a:ext uri="{FF2B5EF4-FFF2-40B4-BE49-F238E27FC236}">
                <a16:creationId xmlns:a16="http://schemas.microsoft.com/office/drawing/2014/main" id="{37016A1F-6848-284C-8BC2-701769C0BF05}"/>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Tree>
    <p:extLst>
      <p:ext uri="{BB962C8B-B14F-4D97-AF65-F5344CB8AC3E}">
        <p14:creationId xmlns:p14="http://schemas.microsoft.com/office/powerpoint/2010/main" val="2799734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25615" y="320935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0015" y="366655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06892" y="316252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1856" y="314569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37388" y="322619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44978" y="366655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24487" y="327511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9018608" y="476719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2" name="Straight Arrow Connector 21">
            <a:extLst>
              <a:ext uri="{FF2B5EF4-FFF2-40B4-BE49-F238E27FC236}">
                <a16:creationId xmlns:a16="http://schemas.microsoft.com/office/drawing/2014/main" id="{FC69CC8C-2EBE-7B4F-AF8A-4B0E7071D733}"/>
              </a:ext>
            </a:extLst>
          </p:cNvPr>
          <p:cNvCxnSpPr>
            <a:cxnSpLocks/>
            <a:endCxn id="21" idx="2"/>
          </p:cNvCxnSpPr>
          <p:nvPr/>
        </p:nvCxnSpPr>
        <p:spPr>
          <a:xfrm>
            <a:off x="6851730" y="3849892"/>
            <a:ext cx="2166878" cy="143816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876A46D-1B27-DF49-89C5-1DBE05603739}"/>
              </a:ext>
            </a:extLst>
          </p:cNvPr>
          <p:cNvSpPr txBox="1"/>
          <p:nvPr/>
        </p:nvSpPr>
        <p:spPr>
          <a:xfrm>
            <a:off x="7624486" y="4767194"/>
            <a:ext cx="607859" cy="307777"/>
          </a:xfrm>
          <a:prstGeom prst="rect">
            <a:avLst/>
          </a:prstGeom>
          <a:noFill/>
        </p:spPr>
        <p:txBody>
          <a:bodyPr wrap="none" rtlCol="0">
            <a:spAutoFit/>
          </a:bodyPr>
          <a:lstStyle/>
          <a:p>
            <a:r>
              <a:rPr lang="en-GB" sz="1400" dirty="0">
                <a:solidFill>
                  <a:schemeClr val="bg2"/>
                </a:solidFill>
              </a:rPr>
              <a:t>Insert</a:t>
            </a:r>
          </a:p>
        </p:txBody>
      </p:sp>
      <p:sp>
        <p:nvSpPr>
          <p:cNvPr id="25" name="Can 24">
            <a:extLst>
              <a:ext uri="{FF2B5EF4-FFF2-40B4-BE49-F238E27FC236}">
                <a16:creationId xmlns:a16="http://schemas.microsoft.com/office/drawing/2014/main" id="{330225A1-27E8-8642-A700-8CC3C51A6B6B}"/>
              </a:ext>
            </a:extLst>
          </p:cNvPr>
          <p:cNvSpPr/>
          <p:nvPr/>
        </p:nvSpPr>
        <p:spPr>
          <a:xfrm>
            <a:off x="9011856" y="1586648"/>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cxnSp>
        <p:nvCxnSpPr>
          <p:cNvPr id="26" name="Straight Arrow Connector 25">
            <a:extLst>
              <a:ext uri="{FF2B5EF4-FFF2-40B4-BE49-F238E27FC236}">
                <a16:creationId xmlns:a16="http://schemas.microsoft.com/office/drawing/2014/main" id="{E959ABD4-C0C8-5D4A-B9B6-EADE3BD83FC5}"/>
              </a:ext>
            </a:extLst>
          </p:cNvPr>
          <p:cNvCxnSpPr>
            <a:cxnSpLocks/>
            <a:endCxn id="25" idx="2"/>
          </p:cNvCxnSpPr>
          <p:nvPr/>
        </p:nvCxnSpPr>
        <p:spPr>
          <a:xfrm flipV="1">
            <a:off x="6851730" y="2107509"/>
            <a:ext cx="2160126" cy="135913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674B58-66BB-8547-8401-83C1D31D7770}"/>
              </a:ext>
            </a:extLst>
          </p:cNvPr>
          <p:cNvSpPr txBox="1"/>
          <p:nvPr/>
        </p:nvSpPr>
        <p:spPr>
          <a:xfrm>
            <a:off x="7624485" y="2272720"/>
            <a:ext cx="607859" cy="307777"/>
          </a:xfrm>
          <a:prstGeom prst="rect">
            <a:avLst/>
          </a:prstGeom>
          <a:noFill/>
        </p:spPr>
        <p:txBody>
          <a:bodyPr wrap="none" rtlCol="0">
            <a:spAutoFit/>
          </a:bodyPr>
          <a:lstStyle/>
          <a:p>
            <a:r>
              <a:rPr lang="en-GB" sz="1400" dirty="0">
                <a:solidFill>
                  <a:schemeClr val="bg2"/>
                </a:solidFill>
              </a:rPr>
              <a:t>Insert</a:t>
            </a:r>
          </a:p>
        </p:txBody>
      </p:sp>
      <p:sp>
        <p:nvSpPr>
          <p:cNvPr id="2" name="TextBox 1">
            <a:extLst>
              <a:ext uri="{FF2B5EF4-FFF2-40B4-BE49-F238E27FC236}">
                <a16:creationId xmlns:a16="http://schemas.microsoft.com/office/drawing/2014/main" id="{741B3E0C-1538-F548-91F1-92AB7965F3D9}"/>
              </a:ext>
            </a:extLst>
          </p:cNvPr>
          <p:cNvSpPr txBox="1"/>
          <p:nvPr/>
        </p:nvSpPr>
        <p:spPr>
          <a:xfrm>
            <a:off x="4679027" y="5547305"/>
            <a:ext cx="1993816" cy="523220"/>
          </a:xfrm>
          <a:prstGeom prst="rect">
            <a:avLst/>
          </a:prstGeom>
          <a:noFill/>
        </p:spPr>
        <p:txBody>
          <a:bodyPr wrap="none" rtlCol="0">
            <a:spAutoFit/>
          </a:bodyPr>
          <a:lstStyle/>
          <a:p>
            <a:r>
              <a:rPr lang="en-GB" sz="2800" dirty="0">
                <a:solidFill>
                  <a:srgbClr val="FF0000"/>
                </a:solidFill>
              </a:rPr>
              <a:t>BAD DESIGN</a:t>
            </a:r>
          </a:p>
        </p:txBody>
      </p:sp>
    </p:spTree>
    <p:extLst>
      <p:ext uri="{BB962C8B-B14F-4D97-AF65-F5344CB8AC3E}">
        <p14:creationId xmlns:p14="http://schemas.microsoft.com/office/powerpoint/2010/main" val="32090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5" grpId="0" animBg="1"/>
      <p:bldP spid="29" grpId="0"/>
      <p:bldP spid="2" grpId="0"/>
    </p:bldLst>
  </p:timing>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32367" y="176697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6767" y="222417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13644" y="172014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8608" y="170331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44140" y="178381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51730" y="222417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31239" y="183273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1049438"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Audit DB</a:t>
            </a:r>
          </a:p>
        </p:txBody>
      </p:sp>
      <p:cxnSp>
        <p:nvCxnSpPr>
          <p:cNvPr id="22" name="Straight Arrow Connector 21">
            <a:extLst>
              <a:ext uri="{FF2B5EF4-FFF2-40B4-BE49-F238E27FC236}">
                <a16:creationId xmlns:a16="http://schemas.microsoft.com/office/drawing/2014/main" id="{FC69CC8C-2EBE-7B4F-AF8A-4B0E7071D733}"/>
              </a:ext>
            </a:extLst>
          </p:cNvPr>
          <p:cNvCxnSpPr>
            <a:cxnSpLocks/>
            <a:stCxn id="12" idx="3"/>
            <a:endCxn id="31" idx="0"/>
          </p:cNvCxnSpPr>
          <p:nvPr/>
        </p:nvCxnSpPr>
        <p:spPr>
          <a:xfrm>
            <a:off x="9858737" y="2745031"/>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Can 24">
            <a:extLst>
              <a:ext uri="{FF2B5EF4-FFF2-40B4-BE49-F238E27FC236}">
                <a16:creationId xmlns:a16="http://schemas.microsoft.com/office/drawing/2014/main" id="{330225A1-27E8-8642-A700-8CC3C51A6B6B}"/>
              </a:ext>
            </a:extLst>
          </p:cNvPr>
          <p:cNvSpPr/>
          <p:nvPr/>
        </p:nvSpPr>
        <p:spPr>
          <a:xfrm>
            <a:off x="8889357"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sp>
        <p:nvSpPr>
          <p:cNvPr id="31" name="Rounded Rectangle 30">
            <a:extLst>
              <a:ext uri="{FF2B5EF4-FFF2-40B4-BE49-F238E27FC236}">
                <a16:creationId xmlns:a16="http://schemas.microsoft.com/office/drawing/2014/main" id="{38FEE2FA-9059-C843-8722-DDB59D26A068}"/>
              </a:ext>
            </a:extLst>
          </p:cNvPr>
          <p:cNvSpPr/>
          <p:nvPr/>
        </p:nvSpPr>
        <p:spPr>
          <a:xfrm>
            <a:off x="8889357" y="3841486"/>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39" name="Can 38">
            <a:extLst>
              <a:ext uri="{FF2B5EF4-FFF2-40B4-BE49-F238E27FC236}">
                <a16:creationId xmlns:a16="http://schemas.microsoft.com/office/drawing/2014/main" id="{8FA2E74A-34A5-274C-AD31-9603DBC536F8}"/>
              </a:ext>
            </a:extLst>
          </p:cNvPr>
          <p:cNvSpPr/>
          <p:nvPr/>
        </p:nvSpPr>
        <p:spPr>
          <a:xfrm rot="16200000">
            <a:off x="5331119" y="281978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15965F9D-C4FC-0F40-87A2-19D68CA14660}"/>
              </a:ext>
            </a:extLst>
          </p:cNvPr>
          <p:cNvCxnSpPr>
            <a:cxnSpLocks/>
            <a:stCxn id="31" idx="1"/>
            <a:endCxn id="39" idx="3"/>
          </p:cNvCxnSpPr>
          <p:nvPr/>
        </p:nvCxnSpPr>
        <p:spPr>
          <a:xfrm flipH="1">
            <a:off x="7128329" y="4229238"/>
            <a:ext cx="17610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D4E339F-1A68-E646-A8FA-1A2515D9E64A}"/>
              </a:ext>
            </a:extLst>
          </p:cNvPr>
          <p:cNvSpPr txBox="1"/>
          <p:nvPr/>
        </p:nvSpPr>
        <p:spPr>
          <a:xfrm>
            <a:off x="10046825" y="318303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48" name="Rounded Rectangle 47">
            <a:extLst>
              <a:ext uri="{FF2B5EF4-FFF2-40B4-BE49-F238E27FC236}">
                <a16:creationId xmlns:a16="http://schemas.microsoft.com/office/drawing/2014/main" id="{F3236AB0-7913-6940-9A58-F5EC05D2056F}"/>
              </a:ext>
            </a:extLst>
          </p:cNvPr>
          <p:cNvSpPr/>
          <p:nvPr/>
        </p:nvSpPr>
        <p:spPr>
          <a:xfrm>
            <a:off x="6096000" y="5317871"/>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Service</a:t>
            </a:r>
          </a:p>
        </p:txBody>
      </p:sp>
      <p:sp>
        <p:nvSpPr>
          <p:cNvPr id="49" name="Rounded Rectangle 48">
            <a:extLst>
              <a:ext uri="{FF2B5EF4-FFF2-40B4-BE49-F238E27FC236}">
                <a16:creationId xmlns:a16="http://schemas.microsoft.com/office/drawing/2014/main" id="{639DD607-F0CD-2742-AD64-73D47E19BCF6}"/>
              </a:ext>
            </a:extLst>
          </p:cNvPr>
          <p:cNvSpPr/>
          <p:nvPr/>
        </p:nvSpPr>
        <p:spPr>
          <a:xfrm>
            <a:off x="3713827" y="5337075"/>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Kafka Connect</a:t>
            </a:r>
            <a:br>
              <a:rPr lang="en-GB" dirty="0"/>
            </a:br>
            <a:r>
              <a:rPr lang="en-GB" dirty="0"/>
              <a:t>Sink Connector</a:t>
            </a:r>
          </a:p>
        </p:txBody>
      </p:sp>
      <p:cxnSp>
        <p:nvCxnSpPr>
          <p:cNvPr id="50" name="Straight Arrow Connector 49">
            <a:extLst>
              <a:ext uri="{FF2B5EF4-FFF2-40B4-BE49-F238E27FC236}">
                <a16:creationId xmlns:a16="http://schemas.microsoft.com/office/drawing/2014/main" id="{7593C68D-17A5-F54F-9E04-178801B58FE9}"/>
              </a:ext>
            </a:extLst>
          </p:cNvPr>
          <p:cNvCxnSpPr>
            <a:cxnSpLocks/>
            <a:stCxn id="39" idx="2"/>
            <a:endCxn id="49" idx="0"/>
          </p:cNvCxnSpPr>
          <p:nvPr/>
        </p:nvCxnSpPr>
        <p:spPr>
          <a:xfrm flipH="1">
            <a:off x="4576496" y="4616991"/>
            <a:ext cx="1142375" cy="7200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6E908A-9AD0-1B47-BA21-5812427CCCE7}"/>
              </a:ext>
            </a:extLst>
          </p:cNvPr>
          <p:cNvCxnSpPr>
            <a:cxnSpLocks/>
            <a:stCxn id="39" idx="2"/>
            <a:endCxn id="48" idx="0"/>
          </p:cNvCxnSpPr>
          <p:nvPr/>
        </p:nvCxnSpPr>
        <p:spPr>
          <a:xfrm>
            <a:off x="5718871" y="4616991"/>
            <a:ext cx="1239798" cy="7008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31C9BA6-15A4-734A-B8A5-CE93D3AF10BF}"/>
              </a:ext>
            </a:extLst>
          </p:cNvPr>
          <p:cNvCxnSpPr>
            <a:cxnSpLocks/>
            <a:stCxn id="49" idx="1"/>
            <a:endCxn id="21" idx="4"/>
          </p:cNvCxnSpPr>
          <p:nvPr/>
        </p:nvCxnSpPr>
        <p:spPr>
          <a:xfrm flipH="1">
            <a:off x="2729696" y="5748417"/>
            <a:ext cx="984131"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6B0963-59C2-0F40-9ED4-FC787ABD51CD}"/>
              </a:ext>
            </a:extLst>
          </p:cNvPr>
          <p:cNvCxnSpPr>
            <a:cxnSpLocks/>
            <a:stCxn id="48" idx="3"/>
            <a:endCxn id="25" idx="2"/>
          </p:cNvCxnSpPr>
          <p:nvPr/>
        </p:nvCxnSpPr>
        <p:spPr>
          <a:xfrm>
            <a:off x="7821338" y="5729213"/>
            <a:ext cx="1068019" cy="1920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8156712-376A-A141-B3AB-B4FEFE51E9F6}"/>
              </a:ext>
            </a:extLst>
          </p:cNvPr>
          <p:cNvSpPr txBox="1"/>
          <p:nvPr/>
        </p:nvSpPr>
        <p:spPr>
          <a:xfrm>
            <a:off x="7350873" y="3740984"/>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7" name="TextBox 66">
            <a:extLst>
              <a:ext uri="{FF2B5EF4-FFF2-40B4-BE49-F238E27FC236}">
                <a16:creationId xmlns:a16="http://schemas.microsoft.com/office/drawing/2014/main" id="{C7121F39-B75E-9C43-8A0B-68F918F44BF3}"/>
              </a:ext>
            </a:extLst>
          </p:cNvPr>
          <p:cNvSpPr txBox="1"/>
          <p:nvPr/>
        </p:nvSpPr>
        <p:spPr>
          <a:xfrm>
            <a:off x="3394799" y="481734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8" name="TextBox 67">
            <a:extLst>
              <a:ext uri="{FF2B5EF4-FFF2-40B4-BE49-F238E27FC236}">
                <a16:creationId xmlns:a16="http://schemas.microsoft.com/office/drawing/2014/main" id="{24CC2D45-123E-A34E-BAB1-B165DDC394E5}"/>
              </a:ext>
            </a:extLst>
          </p:cNvPr>
          <p:cNvSpPr txBox="1"/>
          <p:nvPr/>
        </p:nvSpPr>
        <p:spPr>
          <a:xfrm>
            <a:off x="6789245" y="4817348"/>
            <a:ext cx="1168590" cy="307777"/>
          </a:xfrm>
          <a:prstGeom prst="rect">
            <a:avLst/>
          </a:prstGeom>
          <a:noFill/>
        </p:spPr>
        <p:txBody>
          <a:bodyPr wrap="none" rtlCol="0">
            <a:spAutoFit/>
          </a:bodyPr>
          <a:lstStyle/>
          <a:p>
            <a:r>
              <a:rPr lang="en-GB" sz="1400" dirty="0">
                <a:solidFill>
                  <a:schemeClr val="bg1"/>
                </a:solidFill>
              </a:rPr>
              <a:t>Inserted User</a:t>
            </a:r>
          </a:p>
        </p:txBody>
      </p:sp>
      <p:pic>
        <p:nvPicPr>
          <p:cNvPr id="70" name="Picture 69" descr="A close up of a logo&#10;&#10;Description automatically generated">
            <a:extLst>
              <a:ext uri="{FF2B5EF4-FFF2-40B4-BE49-F238E27FC236}">
                <a16:creationId xmlns:a16="http://schemas.microsoft.com/office/drawing/2014/main" id="{C260C3B9-B281-414A-BD9C-8F1C477744EA}"/>
              </a:ext>
            </a:extLst>
          </p:cNvPr>
          <p:cNvPicPr>
            <a:picLocks noChangeAspect="1"/>
          </p:cNvPicPr>
          <p:nvPr/>
        </p:nvPicPr>
        <p:blipFill>
          <a:blip r:embed="rId4"/>
          <a:stretch>
            <a:fillRect/>
          </a:stretch>
        </p:blipFill>
        <p:spPr>
          <a:xfrm>
            <a:off x="4576496" y="3878799"/>
            <a:ext cx="433128" cy="700880"/>
          </a:xfrm>
          <a:prstGeom prst="rect">
            <a:avLst/>
          </a:prstGeom>
        </p:spPr>
      </p:pic>
      <p:sp>
        <p:nvSpPr>
          <p:cNvPr id="71" name="TextBox 70">
            <a:extLst>
              <a:ext uri="{FF2B5EF4-FFF2-40B4-BE49-F238E27FC236}">
                <a16:creationId xmlns:a16="http://schemas.microsoft.com/office/drawing/2014/main" id="{5188E0CA-04E7-6947-BF72-56C926AFBE00}"/>
              </a:ext>
            </a:extLst>
          </p:cNvPr>
          <p:cNvSpPr txBox="1"/>
          <p:nvPr/>
        </p:nvSpPr>
        <p:spPr>
          <a:xfrm>
            <a:off x="112341" y="3225631"/>
            <a:ext cx="4468852" cy="830997"/>
          </a:xfrm>
          <a:prstGeom prst="rect">
            <a:avLst/>
          </a:prstGeom>
          <a:noFill/>
        </p:spPr>
        <p:txBody>
          <a:bodyPr wrap="none" rtlCol="0">
            <a:spAutoFit/>
          </a:bodyPr>
          <a:lstStyle/>
          <a:p>
            <a:r>
              <a:rPr lang="en-GB" sz="2400" dirty="0">
                <a:solidFill>
                  <a:schemeClr val="bg1"/>
                </a:solidFill>
              </a:rPr>
              <a:t>Propagate data between different </a:t>
            </a:r>
          </a:p>
          <a:p>
            <a:r>
              <a:rPr lang="en-GB" sz="2400" dirty="0">
                <a:solidFill>
                  <a:schemeClr val="bg1"/>
                </a:solidFill>
              </a:rPr>
              <a:t>services without coupling</a:t>
            </a:r>
          </a:p>
        </p:txBody>
      </p:sp>
    </p:spTree>
    <p:extLst>
      <p:ext uri="{BB962C8B-B14F-4D97-AF65-F5344CB8AC3E}">
        <p14:creationId xmlns:p14="http://schemas.microsoft.com/office/powerpoint/2010/main" val="26411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Outbox</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pattern</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28062640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GB" dirty="0">
                <a:solidFill>
                  <a:schemeClr val="bg1"/>
                </a:solidFill>
              </a:rPr>
              <a:t>Problem: service needs to update the database </a:t>
            </a:r>
            <a:r>
              <a:rPr lang="en-GB" b="1" dirty="0">
                <a:solidFill>
                  <a:schemeClr val="bg1"/>
                </a:solidFill>
              </a:rPr>
              <a:t>and</a:t>
            </a:r>
            <a:r>
              <a:rPr lang="en-GB" dirty="0">
                <a:solidFill>
                  <a:schemeClr val="bg1"/>
                </a:solidFill>
              </a:rPr>
              <a:t> send messages/events and preserve the consistency of data</a:t>
            </a:r>
          </a:p>
          <a:p>
            <a:pPr>
              <a:buClr>
                <a:schemeClr val="accent1"/>
              </a:buClr>
            </a:pPr>
            <a:r>
              <a:rPr lang="en-GB" dirty="0">
                <a:solidFill>
                  <a:schemeClr val="bg1"/>
                </a:solidFill>
              </a:rPr>
              <a:t>Extra table in DB is created - Outbox</a:t>
            </a:r>
          </a:p>
          <a:p>
            <a:pPr>
              <a:buClr>
                <a:schemeClr val="accent1"/>
              </a:buClr>
            </a:pPr>
            <a:r>
              <a:rPr lang="en-GB" dirty="0">
                <a:solidFill>
                  <a:schemeClr val="bg1"/>
                </a:solidFill>
              </a:rPr>
              <a:t>Insert into both tables – Outbox and desired is in single transaction</a:t>
            </a:r>
          </a:p>
          <a:p>
            <a:pPr>
              <a:buClr>
                <a:schemeClr val="accent1"/>
              </a:buClr>
            </a:pPr>
            <a:r>
              <a:rPr lang="en-GB" dirty="0">
                <a:solidFill>
                  <a:schemeClr val="bg1"/>
                </a:solidFill>
              </a:rPr>
              <a:t>The outbox pattern is a great way for propagating data amongst different microservices.</a:t>
            </a:r>
          </a:p>
          <a:p>
            <a:pPr>
              <a:buClr>
                <a:schemeClr val="accent1"/>
              </a:buClr>
            </a:pPr>
            <a:r>
              <a:rPr lang="en-GB" dirty="0">
                <a:solidFill>
                  <a:schemeClr val="bg1"/>
                </a:solidFill>
              </a:rPr>
              <a:t>By only modifying a single resource</a:t>
            </a:r>
          </a:p>
          <a:p>
            <a:endParaRPr lang="en-US" dirty="0">
              <a:solidFill>
                <a:schemeClr val="bg1"/>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Outbox</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pattern</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7393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32367" y="176697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Outbox</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Pattern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6767" y="222417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13644" y="172014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8608" y="170331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44140" y="178381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51730" y="222417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31239" y="1832731"/>
            <a:ext cx="607859" cy="307777"/>
          </a:xfrm>
          <a:prstGeom prst="rect">
            <a:avLst/>
          </a:prstGeom>
          <a:noFill/>
        </p:spPr>
        <p:txBody>
          <a:bodyPr wrap="none" rtlCol="0">
            <a:spAutoFit/>
          </a:bodyPr>
          <a:lstStyle/>
          <a:p>
            <a:r>
              <a:rPr lang="en-GB" sz="1400" dirty="0">
                <a:solidFill>
                  <a:schemeClr val="bg2"/>
                </a:solidFill>
              </a:rPr>
              <a:t>Insert</a:t>
            </a:r>
          </a:p>
        </p:txBody>
      </p:sp>
      <p:cxnSp>
        <p:nvCxnSpPr>
          <p:cNvPr id="22" name="Straight Arrow Connector 21">
            <a:extLst>
              <a:ext uri="{FF2B5EF4-FFF2-40B4-BE49-F238E27FC236}">
                <a16:creationId xmlns:a16="http://schemas.microsoft.com/office/drawing/2014/main" id="{FC69CC8C-2EBE-7B4F-AF8A-4B0E7071D733}"/>
              </a:ext>
            </a:extLst>
          </p:cNvPr>
          <p:cNvCxnSpPr>
            <a:cxnSpLocks/>
            <a:stCxn id="12" idx="3"/>
            <a:endCxn id="31" idx="0"/>
          </p:cNvCxnSpPr>
          <p:nvPr/>
        </p:nvCxnSpPr>
        <p:spPr>
          <a:xfrm>
            <a:off x="9858737" y="2745031"/>
            <a:ext cx="0" cy="143349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1" name="Rounded Rectangle 30">
            <a:extLst>
              <a:ext uri="{FF2B5EF4-FFF2-40B4-BE49-F238E27FC236}">
                <a16:creationId xmlns:a16="http://schemas.microsoft.com/office/drawing/2014/main" id="{38FEE2FA-9059-C843-8722-DDB59D26A068}"/>
              </a:ext>
            </a:extLst>
          </p:cNvPr>
          <p:cNvSpPr/>
          <p:nvPr/>
        </p:nvSpPr>
        <p:spPr>
          <a:xfrm>
            <a:off x="8863314" y="4178522"/>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39" name="Can 38">
            <a:extLst>
              <a:ext uri="{FF2B5EF4-FFF2-40B4-BE49-F238E27FC236}">
                <a16:creationId xmlns:a16="http://schemas.microsoft.com/office/drawing/2014/main" id="{8FA2E74A-34A5-274C-AD31-9603DBC536F8}"/>
              </a:ext>
            </a:extLst>
          </p:cNvPr>
          <p:cNvSpPr/>
          <p:nvPr/>
        </p:nvSpPr>
        <p:spPr>
          <a:xfrm rot="16200000">
            <a:off x="5294936" y="317022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15965F9D-C4FC-0F40-87A2-19D68CA14660}"/>
              </a:ext>
            </a:extLst>
          </p:cNvPr>
          <p:cNvCxnSpPr>
            <a:cxnSpLocks/>
          </p:cNvCxnSpPr>
          <p:nvPr/>
        </p:nvCxnSpPr>
        <p:spPr>
          <a:xfrm flipH="1">
            <a:off x="7087140" y="4498810"/>
            <a:ext cx="1771168" cy="1340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9" name="Rounded Rectangle 48">
            <a:extLst>
              <a:ext uri="{FF2B5EF4-FFF2-40B4-BE49-F238E27FC236}">
                <a16:creationId xmlns:a16="http://schemas.microsoft.com/office/drawing/2014/main" id="{639DD607-F0CD-2742-AD64-73D47E19BCF6}"/>
              </a:ext>
            </a:extLst>
          </p:cNvPr>
          <p:cNvSpPr/>
          <p:nvPr/>
        </p:nvSpPr>
        <p:spPr>
          <a:xfrm>
            <a:off x="926158" y="3214856"/>
            <a:ext cx="1899573" cy="11144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Notification service</a:t>
            </a:r>
          </a:p>
        </p:txBody>
      </p:sp>
      <p:pic>
        <p:nvPicPr>
          <p:cNvPr id="70" name="Picture 69" descr="A close up of a logo&#10;&#10;Description automatically generated">
            <a:extLst>
              <a:ext uri="{FF2B5EF4-FFF2-40B4-BE49-F238E27FC236}">
                <a16:creationId xmlns:a16="http://schemas.microsoft.com/office/drawing/2014/main" id="{C260C3B9-B281-414A-BD9C-8F1C477744EA}"/>
              </a:ext>
            </a:extLst>
          </p:cNvPr>
          <p:cNvPicPr>
            <a:picLocks noChangeAspect="1"/>
          </p:cNvPicPr>
          <p:nvPr/>
        </p:nvPicPr>
        <p:blipFill>
          <a:blip r:embed="rId4"/>
          <a:stretch>
            <a:fillRect/>
          </a:stretch>
        </p:blipFill>
        <p:spPr>
          <a:xfrm>
            <a:off x="4509122" y="4229237"/>
            <a:ext cx="433128" cy="700880"/>
          </a:xfrm>
          <a:prstGeom prst="rect">
            <a:avLst/>
          </a:prstGeom>
        </p:spPr>
      </p:pic>
      <p:cxnSp>
        <p:nvCxnSpPr>
          <p:cNvPr id="29" name="Straight Arrow Connector 28">
            <a:extLst>
              <a:ext uri="{FF2B5EF4-FFF2-40B4-BE49-F238E27FC236}">
                <a16:creationId xmlns:a16="http://schemas.microsoft.com/office/drawing/2014/main" id="{909CDD40-81F2-2643-9EF0-4C13EE7BA8AE}"/>
              </a:ext>
            </a:extLst>
          </p:cNvPr>
          <p:cNvCxnSpPr>
            <a:cxnSpLocks/>
            <a:endCxn id="49" idx="3"/>
          </p:cNvCxnSpPr>
          <p:nvPr/>
        </p:nvCxnSpPr>
        <p:spPr>
          <a:xfrm flipH="1" flipV="1">
            <a:off x="2825731" y="3772070"/>
            <a:ext cx="1483681" cy="45716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04F9F59-9821-7548-85EA-D0B409D0E2FD}"/>
              </a:ext>
            </a:extLst>
          </p:cNvPr>
          <p:cNvCxnSpPr>
            <a:cxnSpLocks/>
            <a:stCxn id="49" idx="0"/>
            <a:endCxn id="4" idx="2"/>
          </p:cNvCxnSpPr>
          <p:nvPr/>
        </p:nvCxnSpPr>
        <p:spPr>
          <a:xfrm flipV="1">
            <a:off x="1875945" y="2681372"/>
            <a:ext cx="13622" cy="5334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16ABA0F2-3C96-B349-AEB5-94B809E6EAA4}"/>
              </a:ext>
            </a:extLst>
          </p:cNvPr>
          <p:cNvSpPr txBox="1"/>
          <p:nvPr/>
        </p:nvSpPr>
        <p:spPr>
          <a:xfrm>
            <a:off x="10672" y="2715674"/>
            <a:ext cx="1865272" cy="523220"/>
          </a:xfrm>
          <a:prstGeom prst="rect">
            <a:avLst/>
          </a:prstGeom>
          <a:noFill/>
        </p:spPr>
        <p:txBody>
          <a:bodyPr wrap="square" rtlCol="0">
            <a:spAutoFit/>
          </a:bodyPr>
          <a:lstStyle/>
          <a:p>
            <a:r>
              <a:rPr lang="en-GB" sz="1400" dirty="0">
                <a:solidFill>
                  <a:schemeClr val="bg2"/>
                </a:solidFill>
              </a:rPr>
              <a:t>“Your Account has been created”</a:t>
            </a:r>
          </a:p>
        </p:txBody>
      </p:sp>
      <p:graphicFrame>
        <p:nvGraphicFramePr>
          <p:cNvPr id="33" name="Table 33">
            <a:extLst>
              <a:ext uri="{FF2B5EF4-FFF2-40B4-BE49-F238E27FC236}">
                <a16:creationId xmlns:a16="http://schemas.microsoft.com/office/drawing/2014/main" id="{0D9E7F0D-D667-4F49-A3AB-E452B8A673EA}"/>
              </a:ext>
            </a:extLst>
          </p:cNvPr>
          <p:cNvGraphicFramePr>
            <a:graphicFrameLocks noGrp="1"/>
          </p:cNvGraphicFramePr>
          <p:nvPr/>
        </p:nvGraphicFramePr>
        <p:xfrm>
          <a:off x="8707699" y="269819"/>
          <a:ext cx="1151038" cy="1112520"/>
        </p:xfrm>
        <a:graphic>
          <a:graphicData uri="http://schemas.openxmlformats.org/drawingml/2006/table">
            <a:tbl>
              <a:tblPr firstRow="1" bandRow="1">
                <a:tableStyleId>{5C22544A-7EE6-4342-B048-85BDC9FD1C3A}</a:tableStyleId>
              </a:tblPr>
              <a:tblGrid>
                <a:gridCol w="1151038">
                  <a:extLst>
                    <a:ext uri="{9D8B030D-6E8A-4147-A177-3AD203B41FA5}">
                      <a16:colId xmlns:a16="http://schemas.microsoft.com/office/drawing/2014/main" val="2844596817"/>
                    </a:ext>
                  </a:extLst>
                </a:gridCol>
              </a:tblGrid>
              <a:tr h="370840">
                <a:tc>
                  <a:txBody>
                    <a:bodyPr/>
                    <a:lstStyle/>
                    <a:p>
                      <a:r>
                        <a:rPr lang="en-GB" dirty="0"/>
                        <a:t>Users</a:t>
                      </a:r>
                    </a:p>
                  </a:txBody>
                  <a:tcPr/>
                </a:tc>
                <a:extLst>
                  <a:ext uri="{0D108BD9-81ED-4DB2-BD59-A6C34878D82A}">
                    <a16:rowId xmlns:a16="http://schemas.microsoft.com/office/drawing/2014/main" val="1660790733"/>
                  </a:ext>
                </a:extLst>
              </a:tr>
              <a:tr h="370840">
                <a:tc>
                  <a:txBody>
                    <a:bodyPr/>
                    <a:lstStyle/>
                    <a:p>
                      <a:endParaRPr lang="en-GB" dirty="0"/>
                    </a:p>
                  </a:txBody>
                  <a:tcPr/>
                </a:tc>
                <a:extLst>
                  <a:ext uri="{0D108BD9-81ED-4DB2-BD59-A6C34878D82A}">
                    <a16:rowId xmlns:a16="http://schemas.microsoft.com/office/drawing/2014/main" val="2719307543"/>
                  </a:ext>
                </a:extLst>
              </a:tr>
              <a:tr h="370840">
                <a:tc>
                  <a:txBody>
                    <a:bodyPr/>
                    <a:lstStyle/>
                    <a:p>
                      <a:endParaRPr lang="en-GB" dirty="0"/>
                    </a:p>
                  </a:txBody>
                  <a:tcPr/>
                </a:tc>
                <a:extLst>
                  <a:ext uri="{0D108BD9-81ED-4DB2-BD59-A6C34878D82A}">
                    <a16:rowId xmlns:a16="http://schemas.microsoft.com/office/drawing/2014/main" val="2102526467"/>
                  </a:ext>
                </a:extLst>
              </a:tr>
            </a:tbl>
          </a:graphicData>
        </a:graphic>
      </p:graphicFrame>
      <p:graphicFrame>
        <p:nvGraphicFramePr>
          <p:cNvPr id="51" name="Table 33">
            <a:extLst>
              <a:ext uri="{FF2B5EF4-FFF2-40B4-BE49-F238E27FC236}">
                <a16:creationId xmlns:a16="http://schemas.microsoft.com/office/drawing/2014/main" id="{23140228-6D95-6E40-9A76-421A95C5B329}"/>
              </a:ext>
            </a:extLst>
          </p:cNvPr>
          <p:cNvGraphicFramePr>
            <a:graphicFrameLocks noGrp="1"/>
          </p:cNvGraphicFramePr>
          <p:nvPr/>
        </p:nvGraphicFramePr>
        <p:xfrm>
          <a:off x="10144435" y="284995"/>
          <a:ext cx="1151038" cy="1112520"/>
        </p:xfrm>
        <a:graphic>
          <a:graphicData uri="http://schemas.openxmlformats.org/drawingml/2006/table">
            <a:tbl>
              <a:tblPr firstRow="1" bandRow="1">
                <a:tableStyleId>{5C22544A-7EE6-4342-B048-85BDC9FD1C3A}</a:tableStyleId>
              </a:tblPr>
              <a:tblGrid>
                <a:gridCol w="1151038">
                  <a:extLst>
                    <a:ext uri="{9D8B030D-6E8A-4147-A177-3AD203B41FA5}">
                      <a16:colId xmlns:a16="http://schemas.microsoft.com/office/drawing/2014/main" val="2844596817"/>
                    </a:ext>
                  </a:extLst>
                </a:gridCol>
              </a:tblGrid>
              <a:tr h="370840">
                <a:tc>
                  <a:txBody>
                    <a:bodyPr/>
                    <a:lstStyle/>
                    <a:p>
                      <a:r>
                        <a:rPr lang="en-GB" dirty="0"/>
                        <a:t>Outbox</a:t>
                      </a:r>
                    </a:p>
                  </a:txBody>
                  <a:tcPr/>
                </a:tc>
                <a:extLst>
                  <a:ext uri="{0D108BD9-81ED-4DB2-BD59-A6C34878D82A}">
                    <a16:rowId xmlns:a16="http://schemas.microsoft.com/office/drawing/2014/main" val="1660790733"/>
                  </a:ext>
                </a:extLst>
              </a:tr>
              <a:tr h="370840">
                <a:tc>
                  <a:txBody>
                    <a:bodyPr/>
                    <a:lstStyle/>
                    <a:p>
                      <a:endParaRPr lang="en-GB" dirty="0"/>
                    </a:p>
                  </a:txBody>
                  <a:tcPr/>
                </a:tc>
                <a:extLst>
                  <a:ext uri="{0D108BD9-81ED-4DB2-BD59-A6C34878D82A}">
                    <a16:rowId xmlns:a16="http://schemas.microsoft.com/office/drawing/2014/main" val="2719307543"/>
                  </a:ext>
                </a:extLst>
              </a:tr>
              <a:tr h="370840">
                <a:tc>
                  <a:txBody>
                    <a:bodyPr/>
                    <a:lstStyle/>
                    <a:p>
                      <a:endParaRPr lang="en-GB" dirty="0"/>
                    </a:p>
                  </a:txBody>
                  <a:tcPr/>
                </a:tc>
                <a:extLst>
                  <a:ext uri="{0D108BD9-81ED-4DB2-BD59-A6C34878D82A}">
                    <a16:rowId xmlns:a16="http://schemas.microsoft.com/office/drawing/2014/main" val="2102526467"/>
                  </a:ext>
                </a:extLst>
              </a:tr>
            </a:tbl>
          </a:graphicData>
        </a:graphic>
      </p:graphicFrame>
      <p:sp>
        <p:nvSpPr>
          <p:cNvPr id="34" name="Rectangle 33">
            <a:extLst>
              <a:ext uri="{FF2B5EF4-FFF2-40B4-BE49-F238E27FC236}">
                <a16:creationId xmlns:a16="http://schemas.microsoft.com/office/drawing/2014/main" id="{304A0191-8C6F-4F46-A29F-FCE56FCA9796}"/>
              </a:ext>
            </a:extLst>
          </p:cNvPr>
          <p:cNvSpPr/>
          <p:nvPr/>
        </p:nvSpPr>
        <p:spPr>
          <a:xfrm>
            <a:off x="5034987" y="4311883"/>
            <a:ext cx="1816743" cy="254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Rectangle 51">
            <a:extLst>
              <a:ext uri="{FF2B5EF4-FFF2-40B4-BE49-F238E27FC236}">
                <a16:creationId xmlns:a16="http://schemas.microsoft.com/office/drawing/2014/main" id="{17600ED6-3267-664B-86B8-52C8A8A03E25}"/>
              </a:ext>
            </a:extLst>
          </p:cNvPr>
          <p:cNvSpPr/>
          <p:nvPr/>
        </p:nvSpPr>
        <p:spPr>
          <a:xfrm>
            <a:off x="5034987" y="4639657"/>
            <a:ext cx="1816743" cy="2543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TextBox 34">
            <a:extLst>
              <a:ext uri="{FF2B5EF4-FFF2-40B4-BE49-F238E27FC236}">
                <a16:creationId xmlns:a16="http://schemas.microsoft.com/office/drawing/2014/main" id="{0B435BF6-792A-084A-8DBF-84FB5EED93F7}"/>
              </a:ext>
            </a:extLst>
          </p:cNvPr>
          <p:cNvSpPr txBox="1"/>
          <p:nvPr/>
        </p:nvSpPr>
        <p:spPr>
          <a:xfrm>
            <a:off x="5348694" y="4602357"/>
            <a:ext cx="1041054" cy="307777"/>
          </a:xfrm>
          <a:prstGeom prst="rect">
            <a:avLst/>
          </a:prstGeom>
          <a:noFill/>
        </p:spPr>
        <p:txBody>
          <a:bodyPr wrap="none" rtlCol="0">
            <a:spAutoFit/>
          </a:bodyPr>
          <a:lstStyle/>
          <a:p>
            <a:r>
              <a:rPr lang="en-GB" sz="1400" dirty="0">
                <a:solidFill>
                  <a:schemeClr val="bg1"/>
                </a:solidFill>
              </a:rPr>
              <a:t>User Events</a:t>
            </a:r>
          </a:p>
        </p:txBody>
      </p:sp>
      <p:sp>
        <p:nvSpPr>
          <p:cNvPr id="54" name="TextBox 53">
            <a:extLst>
              <a:ext uri="{FF2B5EF4-FFF2-40B4-BE49-F238E27FC236}">
                <a16:creationId xmlns:a16="http://schemas.microsoft.com/office/drawing/2014/main" id="{38E5AD4C-64BE-8540-8D3C-8D10637DEEB2}"/>
              </a:ext>
            </a:extLst>
          </p:cNvPr>
          <p:cNvSpPr txBox="1"/>
          <p:nvPr/>
        </p:nvSpPr>
        <p:spPr>
          <a:xfrm>
            <a:off x="5177660" y="4271902"/>
            <a:ext cx="1562094" cy="307777"/>
          </a:xfrm>
          <a:prstGeom prst="rect">
            <a:avLst/>
          </a:prstGeom>
          <a:noFill/>
        </p:spPr>
        <p:txBody>
          <a:bodyPr wrap="none" rtlCol="0">
            <a:spAutoFit/>
          </a:bodyPr>
          <a:lstStyle/>
          <a:p>
            <a:r>
              <a:rPr lang="en-GB" sz="1400" dirty="0">
                <a:solidFill>
                  <a:schemeClr val="bg1"/>
                </a:solidFill>
              </a:rPr>
              <a:t>Notification Events</a:t>
            </a:r>
          </a:p>
        </p:txBody>
      </p:sp>
      <p:cxnSp>
        <p:nvCxnSpPr>
          <p:cNvPr id="58" name="Straight Arrow Connector 57">
            <a:extLst>
              <a:ext uri="{FF2B5EF4-FFF2-40B4-BE49-F238E27FC236}">
                <a16:creationId xmlns:a16="http://schemas.microsoft.com/office/drawing/2014/main" id="{A3743286-CFA6-934E-908C-B59D91B5BA1B}"/>
              </a:ext>
            </a:extLst>
          </p:cNvPr>
          <p:cNvCxnSpPr>
            <a:cxnSpLocks/>
          </p:cNvCxnSpPr>
          <p:nvPr/>
        </p:nvCxnSpPr>
        <p:spPr>
          <a:xfrm>
            <a:off x="10034286" y="2745030"/>
            <a:ext cx="0" cy="143349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6A39EA4-6224-6246-9F97-E518423F4FC1}"/>
              </a:ext>
            </a:extLst>
          </p:cNvPr>
          <p:cNvCxnSpPr>
            <a:cxnSpLocks/>
          </p:cNvCxnSpPr>
          <p:nvPr/>
        </p:nvCxnSpPr>
        <p:spPr>
          <a:xfrm flipH="1">
            <a:off x="7092147" y="4719419"/>
            <a:ext cx="1766161" cy="942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2" name="Can 61">
            <a:extLst>
              <a:ext uri="{FF2B5EF4-FFF2-40B4-BE49-F238E27FC236}">
                <a16:creationId xmlns:a16="http://schemas.microsoft.com/office/drawing/2014/main" id="{F5C92A9F-76F9-984B-89FC-584CEA115D95}"/>
              </a:ext>
            </a:extLst>
          </p:cNvPr>
          <p:cNvSpPr/>
          <p:nvPr/>
        </p:nvSpPr>
        <p:spPr>
          <a:xfrm>
            <a:off x="3696226" y="5659293"/>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sp>
        <p:nvSpPr>
          <p:cNvPr id="63" name="Rounded Rectangle 62">
            <a:extLst>
              <a:ext uri="{FF2B5EF4-FFF2-40B4-BE49-F238E27FC236}">
                <a16:creationId xmlns:a16="http://schemas.microsoft.com/office/drawing/2014/main" id="{174E0104-21B8-A54E-8398-8206A46B9003}"/>
              </a:ext>
            </a:extLst>
          </p:cNvPr>
          <p:cNvSpPr/>
          <p:nvPr/>
        </p:nvSpPr>
        <p:spPr>
          <a:xfrm>
            <a:off x="926157" y="5357471"/>
            <a:ext cx="1899573"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Service</a:t>
            </a:r>
          </a:p>
        </p:txBody>
      </p:sp>
      <p:cxnSp>
        <p:nvCxnSpPr>
          <p:cNvPr id="64" name="Straight Arrow Connector 63">
            <a:extLst>
              <a:ext uri="{FF2B5EF4-FFF2-40B4-BE49-F238E27FC236}">
                <a16:creationId xmlns:a16="http://schemas.microsoft.com/office/drawing/2014/main" id="{9B5AA97C-D113-6A41-9A20-34315A65FEAD}"/>
              </a:ext>
            </a:extLst>
          </p:cNvPr>
          <p:cNvCxnSpPr>
            <a:cxnSpLocks/>
            <a:stCxn id="63" idx="3"/>
            <a:endCxn id="62" idx="2"/>
          </p:cNvCxnSpPr>
          <p:nvPr/>
        </p:nvCxnSpPr>
        <p:spPr>
          <a:xfrm>
            <a:off x="2825730" y="5878332"/>
            <a:ext cx="870496" cy="30182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6A45EE7-DC3C-494D-B287-FA28C6B4129B}"/>
              </a:ext>
            </a:extLst>
          </p:cNvPr>
          <p:cNvCxnSpPr>
            <a:cxnSpLocks/>
            <a:endCxn id="63" idx="3"/>
          </p:cNvCxnSpPr>
          <p:nvPr/>
        </p:nvCxnSpPr>
        <p:spPr>
          <a:xfrm flipH="1">
            <a:off x="2825730" y="4860718"/>
            <a:ext cx="1480170" cy="101761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13713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erson with a sunset in the background&#10;&#10;Description automatically generated">
            <a:extLst>
              <a:ext uri="{FF2B5EF4-FFF2-40B4-BE49-F238E27FC236}">
                <a16:creationId xmlns:a16="http://schemas.microsoft.com/office/drawing/2014/main" id="{B7B85757-F40A-3549-8FDF-6E4ABF9DBDB1}"/>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CDC </a:t>
            </a:r>
            <a:r>
              <a:rPr lang="pl-PL">
                <a:solidFill>
                  <a:srgbClr val="FFFFFF"/>
                </a:solidFill>
                <a:latin typeface="Roboto" panose="02000000000000000000" pitchFamily="2" charset="0"/>
                <a:ea typeface="Roboto" panose="02000000000000000000" pitchFamily="2" charset="0"/>
                <a:cs typeface="Calibri" panose="020F0502020204030204" pitchFamily="34" charset="0"/>
              </a:rPr>
              <a:t>Challenges</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103131133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r>
              <a:rPr lang="en-US" sz="3200" dirty="0">
                <a:solidFill>
                  <a:schemeClr val="bg1"/>
                </a:solidFill>
                <a:latin typeface="Roboto" panose="02000000000000000000" pitchFamily="2" charset="0"/>
                <a:ea typeface="Roboto" panose="02000000000000000000" pitchFamily="2" charset="0"/>
              </a:rPr>
              <a:t>MySQL – not all DELETE events are visible in CDC – </a:t>
            </a:r>
            <a:r>
              <a:rPr lang="en-US" sz="3200" dirty="0">
                <a:solidFill>
                  <a:schemeClr val="bg1"/>
                </a:solidFill>
                <a:latin typeface="Roboto" panose="02000000000000000000" pitchFamily="2" charset="0"/>
                <a:ea typeface="Roboto" panose="02000000000000000000" pitchFamily="2" charset="0"/>
                <a:hlinkClick r:id="rId2"/>
              </a:rPr>
              <a:t>link</a:t>
            </a:r>
            <a:endParaRPr lang="en-US" sz="3200" dirty="0">
              <a:solidFill>
                <a:schemeClr val="bg1"/>
              </a:solidFill>
              <a:latin typeface="Roboto" panose="02000000000000000000" pitchFamily="2" charset="0"/>
              <a:ea typeface="Roboto" panose="02000000000000000000" pitchFamily="2" charset="0"/>
            </a:endParaRPr>
          </a:p>
          <a:p>
            <a:r>
              <a:rPr lang="en-US" sz="3200" dirty="0" err="1">
                <a:solidFill>
                  <a:schemeClr val="bg1"/>
                </a:solidFill>
                <a:latin typeface="Roboto" panose="02000000000000000000" pitchFamily="2" charset="0"/>
                <a:ea typeface="Roboto" panose="02000000000000000000" pitchFamily="2" charset="0"/>
              </a:rPr>
              <a:t>LogCompaction</a:t>
            </a:r>
            <a:r>
              <a:rPr lang="en-US" sz="3200" dirty="0">
                <a:solidFill>
                  <a:schemeClr val="bg1"/>
                </a:solidFill>
                <a:latin typeface="Roboto" panose="02000000000000000000" pitchFamily="2" charset="0"/>
                <a:ea typeface="Roboto" panose="02000000000000000000" pitchFamily="2" charset="0"/>
              </a:rPr>
              <a:t> on Kafka</a:t>
            </a:r>
          </a:p>
          <a:p>
            <a:r>
              <a:rPr lang="en-US" sz="3200" dirty="0">
                <a:solidFill>
                  <a:schemeClr val="bg1"/>
                </a:solidFill>
                <a:latin typeface="Roboto" panose="02000000000000000000" pitchFamily="2" charset="0"/>
                <a:ea typeface="Roboto" panose="02000000000000000000" pitchFamily="2" charset="0"/>
              </a:rPr>
              <a:t>Blocking write traffic by locking tables. </a:t>
            </a:r>
          </a:p>
          <a:p>
            <a:r>
              <a:rPr lang="en-US" sz="3200" dirty="0">
                <a:solidFill>
                  <a:schemeClr val="bg1"/>
                </a:solidFill>
                <a:latin typeface="Roboto" panose="02000000000000000000" pitchFamily="2" charset="0"/>
                <a:ea typeface="Roboto" panose="02000000000000000000" pitchFamily="2" charset="0"/>
              </a:rPr>
              <a:t>Missing ability to trigger dumps on demand. </a:t>
            </a:r>
          </a:p>
          <a:p>
            <a:r>
              <a:rPr lang="en-US" sz="3200" dirty="0">
                <a:solidFill>
                  <a:schemeClr val="bg1"/>
                </a:solidFill>
                <a:latin typeface="Roboto" panose="02000000000000000000" pitchFamily="2" charset="0"/>
                <a:ea typeface="Roboto" panose="02000000000000000000" pitchFamily="2" charset="0"/>
              </a:rPr>
              <a:t>Stopping log event processing while processing a dump.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Challenges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76913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3E7116-3358-424E-971C-1801D44621CC}"/>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022021" y="3231931"/>
            <a:ext cx="3852041" cy="1834056"/>
          </a:xfrm>
        </p:spPr>
        <p:txBody>
          <a:bodyPr>
            <a:normAutofit/>
          </a:bodyPr>
          <a:lstStyle/>
          <a:p>
            <a:r>
              <a:rPr lang="pl-PL" sz="4000" dirty="0" err="1">
                <a:latin typeface="Roboto Medium" panose="02000000000000000000" pitchFamily="2" charset="0"/>
                <a:ea typeface="Roboto Medium" panose="02000000000000000000" pitchFamily="2" charset="0"/>
              </a:rPr>
              <a:t>Summary</a:t>
            </a:r>
            <a:endParaRPr lang="pl-PL" sz="4000" dirty="0">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598346478"/>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r>
              <a:rPr lang="en-US" sz="2800" dirty="0">
                <a:solidFill>
                  <a:schemeClr val="bg1"/>
                </a:solidFill>
                <a:latin typeface="Roboto" panose="02000000000000000000" pitchFamily="2" charset="0"/>
                <a:ea typeface="Roboto" panose="02000000000000000000" pitchFamily="2" charset="0"/>
              </a:rPr>
              <a:t>CDC concept is very easy to grasp </a:t>
            </a:r>
            <a:endParaRPr lang="en-US" dirty="0">
              <a:solidFill>
                <a:schemeClr val="bg1"/>
              </a:solidFill>
              <a:latin typeface="Roboto" panose="02000000000000000000" pitchFamily="2" charset="0"/>
              <a:ea typeface="Roboto" panose="02000000000000000000" pitchFamily="2" charset="0"/>
            </a:endParaRPr>
          </a:p>
          <a:p>
            <a:r>
              <a:rPr lang="en-US" sz="2800" dirty="0">
                <a:solidFill>
                  <a:schemeClr val="bg1"/>
                </a:solidFill>
                <a:latin typeface="Roboto" panose="02000000000000000000" pitchFamily="2" charset="0"/>
                <a:ea typeface="Roboto" panose="02000000000000000000" pitchFamily="2" charset="0"/>
              </a:rPr>
              <a:t>CDC enables features like:</a:t>
            </a:r>
          </a:p>
          <a:p>
            <a:pPr lvl="1"/>
            <a:r>
              <a:rPr lang="en-US" dirty="0">
                <a:solidFill>
                  <a:schemeClr val="bg1"/>
                </a:solidFill>
                <a:latin typeface="Roboto" panose="02000000000000000000" pitchFamily="2" charset="0"/>
                <a:ea typeface="Roboto" panose="02000000000000000000" pitchFamily="2" charset="0"/>
              </a:rPr>
              <a:t>Replication</a:t>
            </a:r>
          </a:p>
          <a:p>
            <a:pPr lvl="1"/>
            <a:r>
              <a:rPr lang="en-US" dirty="0">
                <a:solidFill>
                  <a:schemeClr val="bg1"/>
                </a:solidFill>
                <a:latin typeface="Roboto" panose="02000000000000000000" pitchFamily="2" charset="0"/>
                <a:ea typeface="Roboto" panose="02000000000000000000" pitchFamily="2" charset="0"/>
              </a:rPr>
              <a:t>Streaming </a:t>
            </a:r>
          </a:p>
          <a:p>
            <a:pPr lvl="1"/>
            <a:r>
              <a:rPr lang="en-US" dirty="0">
                <a:solidFill>
                  <a:schemeClr val="bg1"/>
                </a:solidFill>
                <a:latin typeface="Roboto" panose="02000000000000000000" pitchFamily="2" charset="0"/>
                <a:ea typeface="Roboto" panose="02000000000000000000" pitchFamily="2" charset="0"/>
              </a:rPr>
              <a:t>Auditing</a:t>
            </a:r>
          </a:p>
          <a:p>
            <a:pPr lvl="1"/>
            <a:r>
              <a:rPr lang="en-US" dirty="0">
                <a:solidFill>
                  <a:schemeClr val="bg1"/>
                </a:solidFill>
                <a:latin typeface="Roboto" panose="02000000000000000000" pitchFamily="2" charset="0"/>
                <a:ea typeface="Roboto" panose="02000000000000000000" pitchFamily="2" charset="0"/>
              </a:rPr>
              <a:t>Decouples services</a:t>
            </a:r>
          </a:p>
          <a:p>
            <a:r>
              <a:rPr lang="en-US" dirty="0" err="1">
                <a:solidFill>
                  <a:schemeClr val="bg1"/>
                </a:solidFill>
                <a:latin typeface="Roboto" panose="02000000000000000000" pitchFamily="2" charset="0"/>
                <a:ea typeface="Roboto" panose="02000000000000000000" pitchFamily="2" charset="0"/>
              </a:rPr>
              <a:t>Debezium</a:t>
            </a:r>
            <a:r>
              <a:rPr lang="en-US" dirty="0">
                <a:solidFill>
                  <a:schemeClr val="bg1"/>
                </a:solidFill>
                <a:latin typeface="Roboto" panose="02000000000000000000" pitchFamily="2" charset="0"/>
                <a:ea typeface="Roboto" panose="02000000000000000000" pitchFamily="2" charset="0"/>
              </a:rPr>
              <a:t> is most mature framework on the market, but have a look at </a:t>
            </a:r>
            <a:r>
              <a:rPr lang="en-US" dirty="0" err="1">
                <a:solidFill>
                  <a:schemeClr val="bg1"/>
                </a:solidFill>
                <a:latin typeface="Roboto" panose="02000000000000000000" pitchFamily="2" charset="0"/>
                <a:ea typeface="Roboto" panose="02000000000000000000" pitchFamily="2" charset="0"/>
              </a:rPr>
              <a:t>DBLog</a:t>
            </a:r>
            <a:endParaRPr lang="en-US" dirty="0">
              <a:solidFill>
                <a:schemeClr val="bg1"/>
              </a:solidFill>
              <a:latin typeface="Roboto" panose="02000000000000000000" pitchFamily="2" charset="0"/>
              <a:ea typeface="Roboto" panose="02000000000000000000" pitchFamily="2" charset="0"/>
            </a:endParaRPr>
          </a:p>
          <a:p>
            <a:endParaRPr lang="en-US" dirty="0">
              <a:solidFill>
                <a:schemeClr val="bg1"/>
              </a:solidFill>
              <a:latin typeface="Roboto" panose="02000000000000000000" pitchFamily="2" charset="0"/>
              <a:ea typeface="Roboto" panose="02000000000000000000" pitchFamily="2" charset="0"/>
            </a:endParaRPr>
          </a:p>
          <a:p>
            <a:pPr lvl="1"/>
            <a:endParaRPr lang="en-US" dirty="0">
              <a:solidFill>
                <a:schemeClr val="bg1"/>
              </a:solidFill>
              <a:latin typeface="Roboto" panose="02000000000000000000" pitchFamily="2" charset="0"/>
              <a:ea typeface="Roboto" panose="02000000000000000000" pitchFamily="2" charset="0"/>
            </a:endParaRPr>
          </a:p>
          <a:p>
            <a:endParaRPr lang="en-US" dirty="0">
              <a:solidFill>
                <a:schemeClr val="bg1"/>
              </a:solidFill>
              <a:latin typeface="Roboto" panose="02000000000000000000" pitchFamily="2" charset="0"/>
              <a:ea typeface="Roboto" panose="02000000000000000000" pitchFamily="2" charset="0"/>
            </a:endParaRPr>
          </a:p>
          <a:p>
            <a:endParaRPr lang="en-US" sz="2800" dirty="0">
              <a:solidFill>
                <a:schemeClr val="bg1"/>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Takeaways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19065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Communication</a:t>
            </a:r>
            <a:endParaRPr lang="en-US" sz="6000" dirty="0">
              <a:solidFill>
                <a:srgbClr val="FFFFFF"/>
              </a:solidFill>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5308712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pic>
        <p:nvPicPr>
          <p:cNvPr id="4" name="Content Placeholder 3" descr="Diagram&#10;&#10;Description automatically generated">
            <a:extLst>
              <a:ext uri="{FF2B5EF4-FFF2-40B4-BE49-F238E27FC236}">
                <a16:creationId xmlns:a16="http://schemas.microsoft.com/office/drawing/2014/main" id="{B1686132-E9F1-954D-B433-7F4BA1809126}"/>
              </a:ext>
            </a:extLst>
          </p:cNvPr>
          <p:cNvPicPr>
            <a:picLocks noGrp="1" noChangeAspect="1"/>
          </p:cNvPicPr>
          <p:nvPr>
            <p:ph idx="1"/>
          </p:nvPr>
        </p:nvPicPr>
        <p:blipFill>
          <a:blip r:embed="rId2"/>
          <a:stretch>
            <a:fillRect/>
          </a:stretch>
        </p:blipFill>
        <p:spPr>
          <a:xfrm>
            <a:off x="1822450" y="1981994"/>
            <a:ext cx="8547100" cy="4038600"/>
          </a:xfrm>
        </p:spPr>
      </p:pic>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Tree>
    <p:extLst>
      <p:ext uri="{BB962C8B-B14F-4D97-AF65-F5344CB8AC3E}">
        <p14:creationId xmlns:p14="http://schemas.microsoft.com/office/powerpoint/2010/main" val="6854384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It’s probably obvious for everyone</a:t>
            </a:r>
          </a:p>
          <a:p>
            <a:pPr>
              <a:buClr>
                <a:schemeClr val="accent1"/>
              </a:buClr>
            </a:pPr>
            <a:r>
              <a:rPr lang="en-GB" dirty="0">
                <a:solidFill>
                  <a:schemeClr val="bg1"/>
                </a:solidFill>
              </a:rPr>
              <a:t>Synchronous - we wait for the response from the client/server - blocking</a:t>
            </a:r>
          </a:p>
          <a:p>
            <a:pPr>
              <a:buClr>
                <a:schemeClr val="accent1"/>
              </a:buClr>
            </a:pPr>
            <a:r>
              <a:rPr lang="en-GB" dirty="0">
                <a:solidFill>
                  <a:schemeClr val="bg1"/>
                </a:solidFill>
              </a:rPr>
              <a:t>Asynchronous – we make a request, but we will receive the response somewhere in the future – non-blocking</a:t>
            </a:r>
          </a:p>
          <a:p>
            <a:pPr>
              <a:buClr>
                <a:schemeClr val="accent1"/>
              </a:buClr>
            </a:pPr>
            <a:r>
              <a:rPr lang="en-GB" dirty="0">
                <a:solidFill>
                  <a:schemeClr val="bg1"/>
                </a:solidFill>
              </a:rPr>
              <a:t>hybrid, which supports both.</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vs synchronous</a:t>
            </a:r>
          </a:p>
        </p:txBody>
      </p:sp>
    </p:spTree>
    <p:extLst>
      <p:ext uri="{BB962C8B-B14F-4D97-AF65-F5344CB8AC3E}">
        <p14:creationId xmlns:p14="http://schemas.microsoft.com/office/powerpoint/2010/main" val="3510190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with medium confidence">
            <a:extLst>
              <a:ext uri="{FF2B5EF4-FFF2-40B4-BE49-F238E27FC236}">
                <a16:creationId xmlns:a16="http://schemas.microsoft.com/office/drawing/2014/main" id="{179AEAD4-A26F-2940-97AD-9ED347629C8B}"/>
              </a:ext>
            </a:extLst>
          </p:cNvPr>
          <p:cNvPicPr>
            <a:picLocks noGrp="1" noChangeAspect="1"/>
          </p:cNvPicPr>
          <p:nvPr>
            <p:ph idx="1"/>
          </p:nvPr>
        </p:nvPicPr>
        <p:blipFill>
          <a:blip r:embed="rId2"/>
          <a:stretch>
            <a:fillRect/>
          </a:stretch>
        </p:blipFill>
        <p:spPr>
          <a:xfrm>
            <a:off x="774700" y="2292386"/>
            <a:ext cx="10682288" cy="359879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Synchronous</a:t>
            </a:r>
          </a:p>
        </p:txBody>
      </p:sp>
      <p:sp>
        <p:nvSpPr>
          <p:cNvPr id="6" name="TextBox 5">
            <a:extLst>
              <a:ext uri="{FF2B5EF4-FFF2-40B4-BE49-F238E27FC236}">
                <a16:creationId xmlns:a16="http://schemas.microsoft.com/office/drawing/2014/main" id="{3D5A26D9-2F63-1E4B-894D-62DC87BD7AB2}"/>
              </a:ext>
            </a:extLst>
          </p:cNvPr>
          <p:cNvSpPr txBox="1"/>
          <p:nvPr/>
        </p:nvSpPr>
        <p:spPr>
          <a:xfrm>
            <a:off x="774700" y="6308208"/>
            <a:ext cx="733931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dzone.com</a:t>
            </a:r>
            <a:r>
              <a:rPr lang="en-GB" dirty="0">
                <a:solidFill>
                  <a:schemeClr val="bg1"/>
                </a:solidFill>
              </a:rPr>
              <a:t>/articles/patterns-for-microservices-sync-vs-async</a:t>
            </a:r>
          </a:p>
        </p:txBody>
      </p:sp>
    </p:spTree>
    <p:extLst>
      <p:ext uri="{BB962C8B-B14F-4D97-AF65-F5344CB8AC3E}">
        <p14:creationId xmlns:p14="http://schemas.microsoft.com/office/powerpoint/2010/main" val="3411294830"/>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Balanced Capacity</a:t>
            </a:r>
          </a:p>
          <a:p>
            <a:pPr>
              <a:buClr>
                <a:schemeClr val="accent1"/>
              </a:buClr>
            </a:pPr>
            <a:r>
              <a:rPr lang="en-GB" dirty="0">
                <a:solidFill>
                  <a:schemeClr val="bg1"/>
                </a:solidFill>
              </a:rPr>
              <a:t>Risk of Cascading Failures</a:t>
            </a:r>
          </a:p>
          <a:p>
            <a:pPr>
              <a:buClr>
                <a:schemeClr val="accent1"/>
              </a:buClr>
            </a:pPr>
            <a:r>
              <a:rPr lang="en-GB" dirty="0">
                <a:solidFill>
                  <a:schemeClr val="bg1"/>
                </a:solidFill>
              </a:rPr>
              <a:t>Increased Load Balancing &amp; Service Discovery Overhead</a:t>
            </a:r>
          </a:p>
          <a:p>
            <a:pPr>
              <a:buClr>
                <a:schemeClr val="accent1"/>
              </a:buClr>
            </a:pPr>
            <a:r>
              <a:rPr lang="en-GB" dirty="0">
                <a:solidFill>
                  <a:schemeClr val="bg1"/>
                </a:solidFill>
              </a:rPr>
              <a:t>Coupling</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Synchronous - cons</a:t>
            </a:r>
          </a:p>
        </p:txBody>
      </p:sp>
    </p:spTree>
    <p:extLst>
      <p:ext uri="{BB962C8B-B14F-4D97-AF65-F5344CB8AC3E}">
        <p14:creationId xmlns:p14="http://schemas.microsoft.com/office/powerpoint/2010/main" val="219107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Timeline&#10;&#10;Description automatically generated">
            <a:extLst>
              <a:ext uri="{FF2B5EF4-FFF2-40B4-BE49-F238E27FC236}">
                <a16:creationId xmlns:a16="http://schemas.microsoft.com/office/drawing/2014/main" id="{B2B4EDCE-77E6-BC41-96AB-623134D835F2}"/>
              </a:ext>
            </a:extLst>
          </p:cNvPr>
          <p:cNvPicPr>
            <a:picLocks noGrp="1" noChangeAspect="1"/>
          </p:cNvPicPr>
          <p:nvPr>
            <p:ph idx="1"/>
          </p:nvPr>
        </p:nvPicPr>
        <p:blipFill>
          <a:blip r:embed="rId2"/>
          <a:stretch>
            <a:fillRect/>
          </a:stretch>
        </p:blipFill>
        <p:spPr>
          <a:xfrm>
            <a:off x="774700" y="1868459"/>
            <a:ext cx="10682288" cy="4446644"/>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a:t>
            </a:r>
          </a:p>
        </p:txBody>
      </p:sp>
      <p:sp>
        <p:nvSpPr>
          <p:cNvPr id="6" name="TextBox 5">
            <a:extLst>
              <a:ext uri="{FF2B5EF4-FFF2-40B4-BE49-F238E27FC236}">
                <a16:creationId xmlns:a16="http://schemas.microsoft.com/office/drawing/2014/main" id="{B48AE09F-D92E-9045-A1B3-6A21AC13D79D}"/>
              </a:ext>
            </a:extLst>
          </p:cNvPr>
          <p:cNvSpPr txBox="1"/>
          <p:nvPr/>
        </p:nvSpPr>
        <p:spPr>
          <a:xfrm>
            <a:off x="774700" y="6308208"/>
            <a:ext cx="733931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dzone.com</a:t>
            </a:r>
            <a:r>
              <a:rPr lang="en-GB" dirty="0">
                <a:solidFill>
                  <a:schemeClr val="bg1"/>
                </a:solidFill>
              </a:rPr>
              <a:t>/articles/patterns-for-microservices-sync-vs-async</a:t>
            </a:r>
          </a:p>
        </p:txBody>
      </p:sp>
    </p:spTree>
    <p:extLst>
      <p:ext uri="{BB962C8B-B14F-4D97-AF65-F5344CB8AC3E}">
        <p14:creationId xmlns:p14="http://schemas.microsoft.com/office/powerpoint/2010/main" val="7849031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 cons</a:t>
            </a:r>
          </a:p>
        </p:txBody>
      </p:sp>
      <p:sp>
        <p:nvSpPr>
          <p:cNvPr id="6" name="TextBox 5">
            <a:extLst>
              <a:ext uri="{FF2B5EF4-FFF2-40B4-BE49-F238E27FC236}">
                <a16:creationId xmlns:a16="http://schemas.microsoft.com/office/drawing/2014/main" id="{B48AE09F-D92E-9045-A1B3-6A21AC13D79D}"/>
              </a:ext>
            </a:extLst>
          </p:cNvPr>
          <p:cNvSpPr txBox="1"/>
          <p:nvPr/>
        </p:nvSpPr>
        <p:spPr>
          <a:xfrm>
            <a:off x="774700" y="6308208"/>
            <a:ext cx="733931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dzone.com</a:t>
            </a:r>
            <a:r>
              <a:rPr lang="en-GB" dirty="0">
                <a:solidFill>
                  <a:schemeClr val="bg1"/>
                </a:solidFill>
              </a:rPr>
              <a:t>/articles/patterns-for-microservices-sync-vs-async</a:t>
            </a:r>
          </a:p>
        </p:txBody>
      </p:sp>
      <p:sp>
        <p:nvSpPr>
          <p:cNvPr id="3" name="Content Placeholder 2">
            <a:extLst>
              <a:ext uri="{FF2B5EF4-FFF2-40B4-BE49-F238E27FC236}">
                <a16:creationId xmlns:a16="http://schemas.microsoft.com/office/drawing/2014/main" id="{4CBF5D68-AD23-9245-BD00-8D975817D408}"/>
              </a:ext>
            </a:extLst>
          </p:cNvPr>
          <p:cNvSpPr>
            <a:spLocks noGrp="1"/>
          </p:cNvSpPr>
          <p:nvPr>
            <p:ph idx="1"/>
          </p:nvPr>
        </p:nvSpPr>
        <p:spPr/>
        <p:txBody>
          <a:bodyPr>
            <a:normAutofit/>
          </a:bodyPr>
          <a:lstStyle/>
          <a:p>
            <a:pPr>
              <a:buClr>
                <a:schemeClr val="accent1"/>
              </a:buClr>
            </a:pPr>
            <a:r>
              <a:rPr lang="en-GB" sz="4000" dirty="0">
                <a:solidFill>
                  <a:schemeClr val="bg1"/>
                </a:solidFill>
              </a:rPr>
              <a:t>Higher System Complexity</a:t>
            </a:r>
          </a:p>
          <a:p>
            <a:pPr>
              <a:buClr>
                <a:schemeClr val="accent1"/>
              </a:buClr>
            </a:pPr>
            <a:r>
              <a:rPr lang="en-GB" sz="4000" dirty="0">
                <a:solidFill>
                  <a:schemeClr val="bg1"/>
                </a:solidFill>
              </a:rPr>
              <a:t>Reads/Queries Require Mediation</a:t>
            </a:r>
          </a:p>
          <a:p>
            <a:pPr>
              <a:buClr>
                <a:schemeClr val="accent1"/>
              </a:buClr>
            </a:pPr>
            <a:r>
              <a:rPr lang="en-GB" sz="4000" dirty="0">
                <a:solidFill>
                  <a:schemeClr val="bg1"/>
                </a:solidFill>
              </a:rPr>
              <a:t>Sync Wrapper</a:t>
            </a:r>
          </a:p>
          <a:p>
            <a:pPr marL="0" indent="0">
              <a:buClr>
                <a:schemeClr val="accent1"/>
              </a:buClr>
              <a:buNone/>
            </a:pPr>
            <a:endParaRPr lang="en-GB" sz="4000" dirty="0">
              <a:solidFill>
                <a:schemeClr val="bg1"/>
              </a:solidFill>
            </a:endParaRPr>
          </a:p>
        </p:txBody>
      </p:sp>
    </p:spTree>
    <p:extLst>
      <p:ext uri="{BB962C8B-B14F-4D97-AF65-F5344CB8AC3E}">
        <p14:creationId xmlns:p14="http://schemas.microsoft.com/office/powerpoint/2010/main" val="389932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7510AADD-8570-B44D-B7EE-95F1C510376B}"/>
              </a:ext>
            </a:extLst>
          </p:cNvPr>
          <p:cNvPicPr>
            <a:picLocks noGrp="1" noChangeAspect="1"/>
          </p:cNvPicPr>
          <p:nvPr>
            <p:ph idx="1"/>
          </p:nvPr>
        </p:nvPicPr>
        <p:blipFill>
          <a:blip r:embed="rId2"/>
          <a:stretch>
            <a:fillRect/>
          </a:stretch>
        </p:blipFill>
        <p:spPr>
          <a:xfrm>
            <a:off x="1863651" y="1690688"/>
            <a:ext cx="8504385"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Hybrid</a:t>
            </a:r>
          </a:p>
        </p:txBody>
      </p:sp>
    </p:spTree>
    <p:extLst>
      <p:ext uri="{BB962C8B-B14F-4D97-AF65-F5344CB8AC3E}">
        <p14:creationId xmlns:p14="http://schemas.microsoft.com/office/powerpoint/2010/main" val="132524588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No golden rule, but:</a:t>
            </a:r>
          </a:p>
          <a:p>
            <a:pPr>
              <a:buClr>
                <a:schemeClr val="accent1"/>
              </a:buClr>
            </a:pPr>
            <a:r>
              <a:rPr lang="en-GB" dirty="0">
                <a:solidFill>
                  <a:schemeClr val="bg1"/>
                </a:solidFill>
              </a:rPr>
              <a:t>Write-heavy systems asynchronous is the best bet with a sync-over-async wrapper. </a:t>
            </a:r>
          </a:p>
          <a:p>
            <a:pPr>
              <a:buClr>
                <a:schemeClr val="accent1"/>
              </a:buClr>
            </a:pPr>
            <a:r>
              <a:rPr lang="en-GB" dirty="0">
                <a:solidFill>
                  <a:schemeClr val="bg1"/>
                </a:solidFill>
              </a:rPr>
              <a:t>Read-heavy system, synchronous communication works well</a:t>
            </a:r>
          </a:p>
          <a:p>
            <a:pPr>
              <a:buClr>
                <a:schemeClr val="accent1"/>
              </a:buClr>
            </a:pPr>
            <a:r>
              <a:rPr lang="en-GB" dirty="0">
                <a:solidFill>
                  <a:schemeClr val="bg1"/>
                </a:solidFill>
              </a:rPr>
              <a:t>Read-write-heavy - asynchronous design with CQRS pattern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Sync vs Async – when?</a:t>
            </a:r>
          </a:p>
        </p:txBody>
      </p:sp>
    </p:spTree>
    <p:extLst>
      <p:ext uri="{BB962C8B-B14F-4D97-AF65-F5344CB8AC3E}">
        <p14:creationId xmlns:p14="http://schemas.microsoft.com/office/powerpoint/2010/main" val="278657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Synchronous</a:t>
            </a:r>
            <a:br>
              <a:rPr lang="en-GB" sz="6000" dirty="0"/>
            </a:br>
            <a:r>
              <a:rPr lang="en-US" sz="6000" dirty="0">
                <a:solidFill>
                  <a:srgbClr val="FFFFFF"/>
                </a:solidFill>
              </a:rPr>
              <a:t>Communication</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3222431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r>
              <a:rPr lang="en-GB" sz="3600" dirty="0">
                <a:solidFill>
                  <a:schemeClr val="bg1"/>
                </a:solidFill>
              </a:rPr>
              <a:t>In "REST API", "REST" stands for "Representational State Transfer", which is the software architectural style of the web. Basically, this means that any REST API relies on the HTTP protocol (and by extension HTTPS).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REST</a:t>
            </a:r>
          </a:p>
        </p:txBody>
      </p:sp>
    </p:spTree>
    <p:extLst>
      <p:ext uri="{BB962C8B-B14F-4D97-AF65-F5344CB8AC3E}">
        <p14:creationId xmlns:p14="http://schemas.microsoft.com/office/powerpoint/2010/main" val="361938184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200" dirty="0">
                <a:solidFill>
                  <a:schemeClr val="bg1"/>
                </a:solidFill>
              </a:rPr>
              <a:t>URLs (Uniform Resource Locator) represent resources. When designing an API, think about it as resource containers. Every end-point should represent either a resource or a list of resources.</a:t>
            </a:r>
          </a:p>
          <a:p>
            <a:pPr marL="0" indent="0">
              <a:buClr>
                <a:schemeClr val="accent1"/>
              </a:buClr>
              <a:buNone/>
            </a:pPr>
            <a:endParaRPr lang="en-GB" sz="3200" dirty="0">
              <a:solidFill>
                <a:schemeClr val="bg1"/>
              </a:solidFill>
            </a:endParaRPr>
          </a:p>
          <a:p>
            <a:pPr marL="0" indent="0">
              <a:buClr>
                <a:schemeClr val="accent1"/>
              </a:buClr>
              <a:buNone/>
            </a:pPr>
            <a:r>
              <a:rPr lang="en-GB" sz="3200" dirty="0">
                <a:solidFill>
                  <a:schemeClr val="bg1"/>
                </a:solidFill>
              </a:rPr>
              <a:t>Examples: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It's all about resources</a:t>
            </a:r>
          </a:p>
        </p:txBody>
      </p:sp>
      <p:pic>
        <p:nvPicPr>
          <p:cNvPr id="4" name="Picture 3" descr="Text&#10;&#10;Description automatically generated with low confidence">
            <a:extLst>
              <a:ext uri="{FF2B5EF4-FFF2-40B4-BE49-F238E27FC236}">
                <a16:creationId xmlns:a16="http://schemas.microsoft.com/office/drawing/2014/main" id="{5AAD92A6-D7A0-8940-A0A0-32316755C4D8}"/>
              </a:ext>
            </a:extLst>
          </p:cNvPr>
          <p:cNvPicPr>
            <a:picLocks noChangeAspect="1"/>
          </p:cNvPicPr>
          <p:nvPr/>
        </p:nvPicPr>
        <p:blipFill>
          <a:blip r:embed="rId2"/>
          <a:stretch>
            <a:fillRect/>
          </a:stretch>
        </p:blipFill>
        <p:spPr>
          <a:xfrm>
            <a:off x="0" y="4778954"/>
            <a:ext cx="12192000" cy="1916696"/>
          </a:xfrm>
          <a:prstGeom prst="rect">
            <a:avLst/>
          </a:prstGeom>
        </p:spPr>
      </p:pic>
    </p:spTree>
    <p:extLst>
      <p:ext uri="{BB962C8B-B14F-4D97-AF65-F5344CB8AC3E}">
        <p14:creationId xmlns:p14="http://schemas.microsoft.com/office/powerpoint/2010/main" val="2170935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10" name="Content Placeholder 9" descr="Diagram&#10;&#10;Description automatically generated">
            <a:extLst>
              <a:ext uri="{FF2B5EF4-FFF2-40B4-BE49-F238E27FC236}">
                <a16:creationId xmlns:a16="http://schemas.microsoft.com/office/drawing/2014/main" id="{8A149EEF-65CE-8441-AF64-258C1B68877D}"/>
              </a:ext>
            </a:extLst>
          </p:cNvPr>
          <p:cNvPicPr>
            <a:picLocks noGrp="1" noChangeAspect="1"/>
          </p:cNvPicPr>
          <p:nvPr>
            <p:ph idx="1"/>
          </p:nvPr>
        </p:nvPicPr>
        <p:blipFill>
          <a:blip r:embed="rId2"/>
          <a:stretch>
            <a:fillRect/>
          </a:stretch>
        </p:blipFill>
        <p:spPr>
          <a:xfrm>
            <a:off x="1841500" y="1924844"/>
            <a:ext cx="8509000" cy="4152900"/>
          </a:xfrm>
        </p:spPr>
      </p:pic>
    </p:spTree>
    <p:extLst>
      <p:ext uri="{BB962C8B-B14F-4D97-AF65-F5344CB8AC3E}">
        <p14:creationId xmlns:p14="http://schemas.microsoft.com/office/powerpoint/2010/main" val="31307162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A224EB5-E2B3-6B4C-970F-CDE3DA811D37}"/>
              </a:ext>
            </a:extLst>
          </p:cNvPr>
          <p:cNvPicPr>
            <a:picLocks noGrp="1" noChangeAspect="1"/>
          </p:cNvPicPr>
          <p:nvPr>
            <p:ph idx="1"/>
          </p:nvPr>
        </p:nvPicPr>
        <p:blipFill>
          <a:blip r:embed="rId2"/>
          <a:stretch>
            <a:fillRect/>
          </a:stretch>
        </p:blipFill>
        <p:spPr>
          <a:xfrm>
            <a:off x="838200" y="1690688"/>
            <a:ext cx="10682288" cy="36732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It's all about resources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9" name="Rectangle 8">
            <a:extLst>
              <a:ext uri="{FF2B5EF4-FFF2-40B4-BE49-F238E27FC236}">
                <a16:creationId xmlns:a16="http://schemas.microsoft.com/office/drawing/2014/main" id="{1E91337F-3A20-6C4A-9D95-1BB26C0D8C58}"/>
              </a:ext>
            </a:extLst>
          </p:cNvPr>
          <p:cNvSpPr/>
          <p:nvPr/>
        </p:nvSpPr>
        <p:spPr>
          <a:xfrm>
            <a:off x="838200" y="2383940"/>
            <a:ext cx="10682288" cy="2677656"/>
          </a:xfrm>
          <a:prstGeom prst="rect">
            <a:avLst/>
          </a:prstGeom>
        </p:spPr>
        <p:txBody>
          <a:bodyPr wrap="square">
            <a:spAutoFit/>
          </a:bodyPr>
          <a:lstStyle/>
          <a:p>
            <a:r>
              <a:rPr lang="en-GB" sz="2800" dirty="0">
                <a:solidFill>
                  <a:schemeClr val="bg1"/>
                </a:solidFill>
                <a:latin typeface="Open Sans" panose="020B0606030504020204" pitchFamily="34" charset="0"/>
              </a:rPr>
              <a:t>The important thing here, is to understand that {id} is a resource's unique identifier. For users, we retrieved these unique identifiers thanks to the /users end-point (which had given us the list of users). So, /users/{id} will give us all the details about ONE resource, the targeted user. The same rule applies for any other collection of resources.</a:t>
            </a:r>
            <a:endParaRPr lang="en-GB" sz="2800" dirty="0">
              <a:solidFill>
                <a:schemeClr val="bg1"/>
              </a:solidFill>
            </a:endParaRPr>
          </a:p>
        </p:txBody>
      </p:sp>
    </p:spTree>
    <p:extLst>
      <p:ext uri="{BB962C8B-B14F-4D97-AF65-F5344CB8AC3E}">
        <p14:creationId xmlns:p14="http://schemas.microsoft.com/office/powerpoint/2010/main" val="174723073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requests methods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792171"/>
            <a:ext cx="10515600" cy="4949851"/>
          </a:xfrm>
        </p:spPr>
        <p:txBody>
          <a:bodyPr>
            <a:normAutofit lnSpcReduction="10000"/>
          </a:bodyPr>
          <a:lstStyle/>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But usually you will use:</a:t>
            </a:r>
          </a:p>
          <a:p>
            <a:pPr marL="0" indent="0">
              <a:buNone/>
            </a:pPr>
            <a:r>
              <a:rPr lang="en-GB" b="1" dirty="0">
                <a:solidFill>
                  <a:schemeClr val="bg1"/>
                </a:solidFill>
              </a:rPr>
              <a:t>GET</a:t>
            </a:r>
            <a:r>
              <a:rPr lang="en-GB" dirty="0">
                <a:solidFill>
                  <a:schemeClr val="bg1"/>
                </a:solidFill>
              </a:rPr>
              <a:t>, </a:t>
            </a:r>
            <a:r>
              <a:rPr lang="en-GB" b="1" dirty="0">
                <a:solidFill>
                  <a:schemeClr val="bg1"/>
                </a:solidFill>
              </a:rPr>
              <a:t>POST</a:t>
            </a:r>
            <a:r>
              <a:rPr lang="en-GB" dirty="0">
                <a:solidFill>
                  <a:schemeClr val="bg1"/>
                </a:solidFill>
              </a:rPr>
              <a:t>, PUT, DELETE</a:t>
            </a:r>
          </a:p>
          <a:p>
            <a:endParaRPr lang="en-GB" dirty="0">
              <a:solidFill>
                <a:schemeClr val="bg1"/>
              </a:solidFill>
            </a:endParaRPr>
          </a:p>
        </p:txBody>
      </p:sp>
      <p:pic>
        <p:nvPicPr>
          <p:cNvPr id="7" name="Picture 6" descr="Text&#10;&#10;Description automatically generated">
            <a:extLst>
              <a:ext uri="{FF2B5EF4-FFF2-40B4-BE49-F238E27FC236}">
                <a16:creationId xmlns:a16="http://schemas.microsoft.com/office/drawing/2014/main" id="{0553B9A3-F073-C449-A266-60287C17D00A}"/>
              </a:ext>
            </a:extLst>
          </p:cNvPr>
          <p:cNvPicPr>
            <a:picLocks noChangeAspect="1"/>
          </p:cNvPicPr>
          <p:nvPr/>
        </p:nvPicPr>
        <p:blipFill>
          <a:blip r:embed="rId2"/>
          <a:stretch>
            <a:fillRect/>
          </a:stretch>
        </p:blipFill>
        <p:spPr>
          <a:xfrm>
            <a:off x="838200" y="1690688"/>
            <a:ext cx="10296293" cy="3725772"/>
          </a:xfrm>
          <a:prstGeom prst="rect">
            <a:avLst/>
          </a:prstGeom>
        </p:spPr>
      </p:pic>
    </p:spTree>
    <p:extLst>
      <p:ext uri="{BB962C8B-B14F-4D97-AF65-F5344CB8AC3E}">
        <p14:creationId xmlns:p14="http://schemas.microsoft.com/office/powerpoint/2010/main" val="19799389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response codes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HTTP response status codes indicate whether a specific HTTP request has been successfully completed. Responses are grouped in five classes: informational responses, successful responses, redirects, client errors, and servers errors.</a:t>
            </a:r>
          </a:p>
          <a:p>
            <a:r>
              <a:rPr lang="en-GB" dirty="0">
                <a:solidFill>
                  <a:schemeClr val="bg1"/>
                </a:solidFill>
              </a:rPr>
              <a:t>1xx Informational</a:t>
            </a:r>
          </a:p>
          <a:p>
            <a:endParaRPr lang="en-GB" dirty="0">
              <a:solidFill>
                <a:schemeClr val="bg1"/>
              </a:solidFill>
            </a:endParaRPr>
          </a:p>
          <a:p>
            <a:r>
              <a:rPr lang="en-GB" dirty="0">
                <a:solidFill>
                  <a:schemeClr val="bg1"/>
                </a:solidFill>
              </a:rPr>
              <a:t>2xx Success</a:t>
            </a:r>
          </a:p>
          <a:p>
            <a:endParaRPr lang="en-GB" dirty="0">
              <a:solidFill>
                <a:schemeClr val="bg1"/>
              </a:solidFill>
            </a:endParaRPr>
          </a:p>
          <a:p>
            <a:endParaRPr lang="en-GB" dirty="0">
              <a:solidFill>
                <a:schemeClr val="bg1"/>
              </a:solidFill>
            </a:endParaRPr>
          </a:p>
          <a:p>
            <a:r>
              <a:rPr lang="en-GB" dirty="0">
                <a:solidFill>
                  <a:schemeClr val="bg1"/>
                </a:solidFill>
              </a:rPr>
              <a:t>3xx Redirection</a:t>
            </a:r>
          </a:p>
          <a:p>
            <a:endParaRPr lang="en-GB" dirty="0">
              <a:solidFill>
                <a:schemeClr val="bg1"/>
              </a:solidFill>
            </a:endParaRPr>
          </a:p>
        </p:txBody>
      </p:sp>
      <p:pic>
        <p:nvPicPr>
          <p:cNvPr id="9" name="Picture 8">
            <a:extLst>
              <a:ext uri="{FF2B5EF4-FFF2-40B4-BE49-F238E27FC236}">
                <a16:creationId xmlns:a16="http://schemas.microsoft.com/office/drawing/2014/main" id="{EF392FF3-AA97-B340-8146-5B5367FAB89E}"/>
              </a:ext>
            </a:extLst>
          </p:cNvPr>
          <p:cNvPicPr>
            <a:picLocks noChangeAspect="1"/>
          </p:cNvPicPr>
          <p:nvPr/>
        </p:nvPicPr>
        <p:blipFill>
          <a:blip r:embed="rId2"/>
          <a:stretch>
            <a:fillRect/>
          </a:stretch>
        </p:blipFill>
        <p:spPr>
          <a:xfrm>
            <a:off x="933450" y="4799297"/>
            <a:ext cx="10515600" cy="800100"/>
          </a:xfrm>
          <a:prstGeom prst="rect">
            <a:avLst/>
          </a:prstGeom>
        </p:spPr>
      </p:pic>
      <p:pic>
        <p:nvPicPr>
          <p:cNvPr id="11" name="Picture 10">
            <a:extLst>
              <a:ext uri="{FF2B5EF4-FFF2-40B4-BE49-F238E27FC236}">
                <a16:creationId xmlns:a16="http://schemas.microsoft.com/office/drawing/2014/main" id="{FCEA4187-EACD-834E-88F1-BD864B4F3E19}"/>
              </a:ext>
            </a:extLst>
          </p:cNvPr>
          <p:cNvPicPr>
            <a:picLocks noChangeAspect="1"/>
          </p:cNvPicPr>
          <p:nvPr/>
        </p:nvPicPr>
        <p:blipFill>
          <a:blip r:embed="rId3"/>
          <a:stretch>
            <a:fillRect/>
          </a:stretch>
        </p:blipFill>
        <p:spPr>
          <a:xfrm>
            <a:off x="933450" y="3665991"/>
            <a:ext cx="10515600" cy="508000"/>
          </a:xfrm>
          <a:prstGeom prst="rect">
            <a:avLst/>
          </a:prstGeom>
        </p:spPr>
      </p:pic>
      <p:pic>
        <p:nvPicPr>
          <p:cNvPr id="13" name="Picture 12">
            <a:extLst>
              <a:ext uri="{FF2B5EF4-FFF2-40B4-BE49-F238E27FC236}">
                <a16:creationId xmlns:a16="http://schemas.microsoft.com/office/drawing/2014/main" id="{53F4A947-13D3-3A42-A746-DD2EDC4CDDDF}"/>
              </a:ext>
            </a:extLst>
          </p:cNvPr>
          <p:cNvPicPr>
            <a:picLocks noChangeAspect="1"/>
          </p:cNvPicPr>
          <p:nvPr/>
        </p:nvPicPr>
        <p:blipFill>
          <a:blip r:embed="rId4"/>
          <a:stretch>
            <a:fillRect/>
          </a:stretch>
        </p:blipFill>
        <p:spPr>
          <a:xfrm>
            <a:off x="933450" y="6289934"/>
            <a:ext cx="10515600" cy="558800"/>
          </a:xfrm>
          <a:prstGeom prst="rect">
            <a:avLst/>
          </a:prstGeom>
        </p:spPr>
      </p:pic>
    </p:spTree>
    <p:extLst>
      <p:ext uri="{BB962C8B-B14F-4D97-AF65-F5344CB8AC3E}">
        <p14:creationId xmlns:p14="http://schemas.microsoft.com/office/powerpoint/2010/main" val="1964268327"/>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response codes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r>
              <a:rPr lang="en-GB" dirty="0">
                <a:solidFill>
                  <a:schemeClr val="bg1"/>
                </a:solidFill>
              </a:rPr>
              <a:t>4xx Client Error</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5xx Server Error</a:t>
            </a:r>
          </a:p>
          <a:p>
            <a:endParaRPr lang="en-GB" dirty="0">
              <a:solidFill>
                <a:schemeClr val="bg1"/>
              </a:solidFill>
            </a:endParaRPr>
          </a:p>
        </p:txBody>
      </p:sp>
      <p:pic>
        <p:nvPicPr>
          <p:cNvPr id="4" name="Picture 3">
            <a:extLst>
              <a:ext uri="{FF2B5EF4-FFF2-40B4-BE49-F238E27FC236}">
                <a16:creationId xmlns:a16="http://schemas.microsoft.com/office/drawing/2014/main" id="{B1687810-0F92-A942-B762-C7E453A92786}"/>
              </a:ext>
            </a:extLst>
          </p:cNvPr>
          <p:cNvPicPr>
            <a:picLocks noChangeAspect="1"/>
          </p:cNvPicPr>
          <p:nvPr/>
        </p:nvPicPr>
        <p:blipFill>
          <a:blip r:embed="rId2"/>
          <a:stretch>
            <a:fillRect/>
          </a:stretch>
        </p:blipFill>
        <p:spPr>
          <a:xfrm>
            <a:off x="919355" y="4218052"/>
            <a:ext cx="10434443" cy="520700"/>
          </a:xfrm>
          <a:prstGeom prst="rect">
            <a:avLst/>
          </a:prstGeom>
        </p:spPr>
      </p:pic>
      <p:pic>
        <p:nvPicPr>
          <p:cNvPr id="7" name="Picture 6" descr="A picture containing rectangle&#10;&#10;Description automatically generated">
            <a:extLst>
              <a:ext uri="{FF2B5EF4-FFF2-40B4-BE49-F238E27FC236}">
                <a16:creationId xmlns:a16="http://schemas.microsoft.com/office/drawing/2014/main" id="{284D998D-CCA4-6842-91B8-3AABC776F6BB}"/>
              </a:ext>
            </a:extLst>
          </p:cNvPr>
          <p:cNvPicPr>
            <a:picLocks noChangeAspect="1"/>
          </p:cNvPicPr>
          <p:nvPr/>
        </p:nvPicPr>
        <p:blipFill>
          <a:blip r:embed="rId3"/>
          <a:stretch>
            <a:fillRect/>
          </a:stretch>
        </p:blipFill>
        <p:spPr>
          <a:xfrm>
            <a:off x="919356" y="2066873"/>
            <a:ext cx="10434444" cy="1524000"/>
          </a:xfrm>
          <a:prstGeom prst="rect">
            <a:avLst/>
          </a:prstGeom>
        </p:spPr>
      </p:pic>
    </p:spTree>
    <p:extLst>
      <p:ext uri="{BB962C8B-B14F-4D97-AF65-F5344CB8AC3E}">
        <p14:creationId xmlns:p14="http://schemas.microsoft.com/office/powerpoint/2010/main" val="372271057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response codes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r>
              <a:rPr lang="en-GB" dirty="0">
                <a:solidFill>
                  <a:schemeClr val="bg1"/>
                </a:solidFill>
              </a:rPr>
              <a:t>4xx Client Error</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5xx Server Error</a:t>
            </a:r>
          </a:p>
          <a:p>
            <a:endParaRPr lang="en-GB" dirty="0">
              <a:solidFill>
                <a:schemeClr val="bg1"/>
              </a:solidFill>
            </a:endParaRPr>
          </a:p>
        </p:txBody>
      </p:sp>
      <p:pic>
        <p:nvPicPr>
          <p:cNvPr id="4" name="Picture 3">
            <a:extLst>
              <a:ext uri="{FF2B5EF4-FFF2-40B4-BE49-F238E27FC236}">
                <a16:creationId xmlns:a16="http://schemas.microsoft.com/office/drawing/2014/main" id="{B1687810-0F92-A942-B762-C7E453A92786}"/>
              </a:ext>
            </a:extLst>
          </p:cNvPr>
          <p:cNvPicPr>
            <a:picLocks noChangeAspect="1"/>
          </p:cNvPicPr>
          <p:nvPr/>
        </p:nvPicPr>
        <p:blipFill>
          <a:blip r:embed="rId2"/>
          <a:stretch>
            <a:fillRect/>
          </a:stretch>
        </p:blipFill>
        <p:spPr>
          <a:xfrm>
            <a:off x="919355" y="4218052"/>
            <a:ext cx="10434443" cy="520700"/>
          </a:xfrm>
          <a:prstGeom prst="rect">
            <a:avLst/>
          </a:prstGeom>
        </p:spPr>
      </p:pic>
      <p:pic>
        <p:nvPicPr>
          <p:cNvPr id="7" name="Picture 6" descr="A picture containing rectangle&#10;&#10;Description automatically generated">
            <a:extLst>
              <a:ext uri="{FF2B5EF4-FFF2-40B4-BE49-F238E27FC236}">
                <a16:creationId xmlns:a16="http://schemas.microsoft.com/office/drawing/2014/main" id="{284D998D-CCA4-6842-91B8-3AABC776F6BB}"/>
              </a:ext>
            </a:extLst>
          </p:cNvPr>
          <p:cNvPicPr>
            <a:picLocks noChangeAspect="1"/>
          </p:cNvPicPr>
          <p:nvPr/>
        </p:nvPicPr>
        <p:blipFill>
          <a:blip r:embed="rId3"/>
          <a:stretch>
            <a:fillRect/>
          </a:stretch>
        </p:blipFill>
        <p:spPr>
          <a:xfrm>
            <a:off x="919356" y="2066873"/>
            <a:ext cx="10434444" cy="1524000"/>
          </a:xfrm>
          <a:prstGeom prst="rect">
            <a:avLst/>
          </a:prstGeom>
        </p:spPr>
      </p:pic>
    </p:spTree>
    <p:extLst>
      <p:ext uri="{BB962C8B-B14F-4D97-AF65-F5344CB8AC3E}">
        <p14:creationId xmlns:p14="http://schemas.microsoft.com/office/powerpoint/2010/main" val="3464480152"/>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headers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HTTP headers allow the client and the server to pass additional information with the request or the response. A request header consists of its case-insensitive name followed by a colon ':', then by its value (without line breaks). Leading white space before the value is ignored.</a:t>
            </a:r>
          </a:p>
          <a:p>
            <a:pPr marL="0" indent="0">
              <a:buNone/>
            </a:pPr>
            <a:br>
              <a:rPr lang="en-GB" dirty="0">
                <a:solidFill>
                  <a:schemeClr val="bg1"/>
                </a:solidFill>
              </a:rPr>
            </a:br>
            <a:r>
              <a:rPr lang="en-GB" dirty="0">
                <a:solidFill>
                  <a:schemeClr val="bg1"/>
                </a:solidFill>
              </a:rPr>
              <a:t>Example:</a:t>
            </a:r>
          </a:p>
          <a:p>
            <a:pPr marL="0" indent="0">
              <a:buNone/>
            </a:pPr>
            <a:endParaRPr lang="en-GB" dirty="0">
              <a:solidFill>
                <a:schemeClr val="bg1"/>
              </a:solidFill>
            </a:endParaRPr>
          </a:p>
        </p:txBody>
      </p:sp>
      <p:pic>
        <p:nvPicPr>
          <p:cNvPr id="6" name="Picture 5">
            <a:extLst>
              <a:ext uri="{FF2B5EF4-FFF2-40B4-BE49-F238E27FC236}">
                <a16:creationId xmlns:a16="http://schemas.microsoft.com/office/drawing/2014/main" id="{C30D5158-3562-FE47-AD70-8A1E4195DD9C}"/>
              </a:ext>
            </a:extLst>
          </p:cNvPr>
          <p:cNvPicPr>
            <a:picLocks noChangeAspect="1"/>
          </p:cNvPicPr>
          <p:nvPr/>
        </p:nvPicPr>
        <p:blipFill>
          <a:blip r:embed="rId2"/>
          <a:stretch>
            <a:fillRect/>
          </a:stretch>
        </p:blipFill>
        <p:spPr>
          <a:xfrm>
            <a:off x="838200" y="4478402"/>
            <a:ext cx="10452100" cy="1193800"/>
          </a:xfrm>
          <a:prstGeom prst="rect">
            <a:avLst/>
          </a:prstGeom>
        </p:spPr>
      </p:pic>
    </p:spTree>
    <p:extLst>
      <p:ext uri="{BB962C8B-B14F-4D97-AF65-F5344CB8AC3E}">
        <p14:creationId xmlns:p14="http://schemas.microsoft.com/office/powerpoint/2010/main" val="20393742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headers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More complicated example:</a:t>
            </a:r>
          </a:p>
        </p:txBody>
      </p:sp>
      <p:pic>
        <p:nvPicPr>
          <p:cNvPr id="4" name="Picture 3">
            <a:extLst>
              <a:ext uri="{FF2B5EF4-FFF2-40B4-BE49-F238E27FC236}">
                <a16:creationId xmlns:a16="http://schemas.microsoft.com/office/drawing/2014/main" id="{E09D7483-340B-B947-9A56-A679ABE62910}"/>
              </a:ext>
            </a:extLst>
          </p:cNvPr>
          <p:cNvPicPr>
            <a:picLocks noChangeAspect="1"/>
          </p:cNvPicPr>
          <p:nvPr/>
        </p:nvPicPr>
        <p:blipFill>
          <a:blip r:embed="rId2"/>
          <a:stretch>
            <a:fillRect/>
          </a:stretch>
        </p:blipFill>
        <p:spPr>
          <a:xfrm>
            <a:off x="838200" y="2375209"/>
            <a:ext cx="10592147" cy="3218117"/>
          </a:xfrm>
          <a:prstGeom prst="rect">
            <a:avLst/>
          </a:prstGeom>
        </p:spPr>
      </p:pic>
    </p:spTree>
    <p:extLst>
      <p:ext uri="{BB962C8B-B14F-4D97-AF65-F5344CB8AC3E}">
        <p14:creationId xmlns:p14="http://schemas.microsoft.com/office/powerpoint/2010/main" val="701894815"/>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headers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More complicated example:</a:t>
            </a:r>
          </a:p>
        </p:txBody>
      </p:sp>
      <p:pic>
        <p:nvPicPr>
          <p:cNvPr id="4" name="Picture 3">
            <a:extLst>
              <a:ext uri="{FF2B5EF4-FFF2-40B4-BE49-F238E27FC236}">
                <a16:creationId xmlns:a16="http://schemas.microsoft.com/office/drawing/2014/main" id="{E09D7483-340B-B947-9A56-A679ABE62910}"/>
              </a:ext>
            </a:extLst>
          </p:cNvPr>
          <p:cNvPicPr>
            <a:picLocks noChangeAspect="1"/>
          </p:cNvPicPr>
          <p:nvPr/>
        </p:nvPicPr>
        <p:blipFill>
          <a:blip r:embed="rId2"/>
          <a:stretch>
            <a:fillRect/>
          </a:stretch>
        </p:blipFill>
        <p:spPr>
          <a:xfrm>
            <a:off x="838200" y="2375209"/>
            <a:ext cx="10592147" cy="3218117"/>
          </a:xfrm>
          <a:prstGeom prst="rect">
            <a:avLst/>
          </a:prstGeom>
        </p:spPr>
      </p:pic>
    </p:spTree>
    <p:extLst>
      <p:ext uri="{BB962C8B-B14F-4D97-AF65-F5344CB8AC3E}">
        <p14:creationId xmlns:p14="http://schemas.microsoft.com/office/powerpoint/2010/main" val="41423598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Pronunciations of HATEOAS vary. Some people pronounce it as "hate-</a:t>
            </a:r>
            <a:r>
              <a:rPr lang="en-GB" dirty="0" err="1">
                <a:solidFill>
                  <a:schemeClr val="bg1"/>
                </a:solidFill>
              </a:rPr>
              <a:t>ee</a:t>
            </a:r>
            <a:r>
              <a:rPr lang="en-GB" dirty="0">
                <a:solidFill>
                  <a:schemeClr val="bg1"/>
                </a:solidFill>
              </a:rPr>
              <a:t>-</a:t>
            </a:r>
            <a:r>
              <a:rPr lang="en-GB" dirty="0" err="1">
                <a:solidFill>
                  <a:schemeClr val="bg1"/>
                </a:solidFill>
              </a:rPr>
              <a:t>os</a:t>
            </a:r>
            <a:r>
              <a:rPr lang="en-GB" dirty="0">
                <a:solidFill>
                  <a:schemeClr val="bg1"/>
                </a:solidFill>
              </a:rPr>
              <a:t>," similar to "hideous," or as "hate O-A-S". People also refer to it as a hypermedia-driven system.</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spTree>
    <p:extLst>
      <p:ext uri="{BB962C8B-B14F-4D97-AF65-F5344CB8AC3E}">
        <p14:creationId xmlns:p14="http://schemas.microsoft.com/office/powerpoint/2010/main" val="428508699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A hypermedia-driven site provides information to navigate the site's REST interfaces dynamically by including hypermedia links with the responses. This capability differs from that of SOA-based systems and WSDL-driven interfaces. With SOA, servers and clients usually must access a fixed specification that might be staged somewhere else on the website, on another website, or perhaps distributed by email.</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spTree>
    <p:extLst>
      <p:ext uri="{BB962C8B-B14F-4D97-AF65-F5344CB8AC3E}">
        <p14:creationId xmlns:p14="http://schemas.microsoft.com/office/powerpoint/2010/main" val="31056749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3" name="Picture 2" descr="Diagram&#10;&#10;Description automatically generated">
            <a:extLst>
              <a:ext uri="{FF2B5EF4-FFF2-40B4-BE49-F238E27FC236}">
                <a16:creationId xmlns:a16="http://schemas.microsoft.com/office/drawing/2014/main" id="{56BF79F9-1100-1045-92A9-D821ABE67333}"/>
              </a:ext>
            </a:extLst>
          </p:cNvPr>
          <p:cNvPicPr>
            <a:picLocks noChangeAspect="1"/>
          </p:cNvPicPr>
          <p:nvPr/>
        </p:nvPicPr>
        <p:blipFill>
          <a:blip r:embed="rId2"/>
          <a:stretch>
            <a:fillRect/>
          </a:stretch>
        </p:blipFill>
        <p:spPr>
          <a:xfrm>
            <a:off x="1809750" y="1604963"/>
            <a:ext cx="8572500" cy="4572000"/>
          </a:xfrm>
          <a:prstGeom prst="rect">
            <a:avLst/>
          </a:prstGeom>
        </p:spPr>
      </p:pic>
      <p:sp>
        <p:nvSpPr>
          <p:cNvPr id="7" name="Content Placeholder 6">
            <a:extLst>
              <a:ext uri="{FF2B5EF4-FFF2-40B4-BE49-F238E27FC236}">
                <a16:creationId xmlns:a16="http://schemas.microsoft.com/office/drawing/2014/main" id="{52FC2E24-AD14-D743-B413-28F88E37A0F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0751290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Let's assume that we have following class:</a:t>
            </a:r>
          </a:p>
          <a:p>
            <a:pPr marL="0" indent="0">
              <a:buClr>
                <a:schemeClr val="accent1"/>
              </a:buClr>
              <a:buNone/>
            </a:pPr>
            <a:endParaRPr lang="en-GB" dirty="0">
              <a:solidFill>
                <a:schemeClr val="bg1"/>
              </a:solidFill>
            </a:endParaRPr>
          </a:p>
          <a:p>
            <a:pPr marL="0" indent="0">
              <a:buClr>
                <a:schemeClr val="accent1"/>
              </a:buClr>
              <a:buNone/>
            </a:pPr>
            <a:endParaRPr lang="en-GB" dirty="0">
              <a:solidFill>
                <a:schemeClr val="bg1"/>
              </a:solidFill>
            </a:endParaRPr>
          </a:p>
          <a:p>
            <a:pPr marL="0" indent="0">
              <a:buClr>
                <a:schemeClr val="accent1"/>
              </a:buClr>
              <a:buNone/>
            </a:pPr>
            <a:endParaRPr lang="en-GB" dirty="0">
              <a:solidFill>
                <a:schemeClr val="bg1"/>
              </a:solidFill>
            </a:endParaRPr>
          </a:p>
          <a:p>
            <a:pPr marL="0" indent="0">
              <a:buNone/>
            </a:pPr>
            <a:r>
              <a:rPr lang="en-GB" dirty="0">
                <a:solidFill>
                  <a:schemeClr val="bg1"/>
                </a:solidFill>
              </a:rPr>
              <a:t>A HATEOAS-based response would look like this:</a:t>
            </a:r>
          </a:p>
          <a:p>
            <a:pPr marL="0" indent="0">
              <a:buNone/>
            </a:pPr>
            <a:br>
              <a:rPr lang="en-GB" dirty="0">
                <a:solidFill>
                  <a:schemeClr val="bg1"/>
                </a:solidFill>
              </a:rPr>
            </a:b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pic>
        <p:nvPicPr>
          <p:cNvPr id="4" name="Picture 3">
            <a:extLst>
              <a:ext uri="{FF2B5EF4-FFF2-40B4-BE49-F238E27FC236}">
                <a16:creationId xmlns:a16="http://schemas.microsoft.com/office/drawing/2014/main" id="{3EE11B87-3DE2-6346-843C-965649A7091B}"/>
              </a:ext>
            </a:extLst>
          </p:cNvPr>
          <p:cNvPicPr>
            <a:picLocks noChangeAspect="1"/>
          </p:cNvPicPr>
          <p:nvPr/>
        </p:nvPicPr>
        <p:blipFill>
          <a:blip r:embed="rId2"/>
          <a:stretch>
            <a:fillRect/>
          </a:stretch>
        </p:blipFill>
        <p:spPr>
          <a:xfrm>
            <a:off x="838200" y="4282378"/>
            <a:ext cx="10160000" cy="2463800"/>
          </a:xfrm>
          <a:prstGeom prst="rect">
            <a:avLst/>
          </a:prstGeom>
        </p:spPr>
      </p:pic>
      <p:pic>
        <p:nvPicPr>
          <p:cNvPr id="7" name="Picture 6">
            <a:extLst>
              <a:ext uri="{FF2B5EF4-FFF2-40B4-BE49-F238E27FC236}">
                <a16:creationId xmlns:a16="http://schemas.microsoft.com/office/drawing/2014/main" id="{B3F4D8B5-419C-774A-A155-B3440EE113EA}"/>
              </a:ext>
            </a:extLst>
          </p:cNvPr>
          <p:cNvPicPr>
            <a:picLocks noChangeAspect="1"/>
          </p:cNvPicPr>
          <p:nvPr/>
        </p:nvPicPr>
        <p:blipFill>
          <a:blip r:embed="rId3"/>
          <a:stretch>
            <a:fillRect/>
          </a:stretch>
        </p:blipFill>
        <p:spPr>
          <a:xfrm>
            <a:off x="838200" y="2177276"/>
            <a:ext cx="10160000" cy="1143000"/>
          </a:xfrm>
          <a:prstGeom prst="rect">
            <a:avLst/>
          </a:prstGeom>
        </p:spPr>
      </p:pic>
    </p:spTree>
    <p:extLst>
      <p:ext uri="{BB962C8B-B14F-4D97-AF65-F5344CB8AC3E}">
        <p14:creationId xmlns:p14="http://schemas.microsoft.com/office/powerpoint/2010/main" val="20157772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55276" y="1155429"/>
            <a:ext cx="10681448" cy="4802187"/>
          </a:xfrm>
        </p:spPr>
        <p:txBody>
          <a:bodyPr>
            <a:normAutofit/>
          </a:bodyPr>
          <a:lstStyle/>
          <a:p>
            <a:pPr marL="0" indent="0">
              <a:buClr>
                <a:schemeClr val="accent1"/>
              </a:buClr>
              <a:buNone/>
            </a:pPr>
            <a:r>
              <a:rPr lang="en-GB" dirty="0">
                <a:solidFill>
                  <a:schemeClr val="bg1"/>
                </a:solidFill>
              </a:rPr>
              <a:t>Let's assume that we search for users. Response might look like: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683090"/>
          </a:xfrm>
        </p:spPr>
        <p:txBody>
          <a:bodyPr>
            <a:normAutofit fontScale="90000"/>
          </a:bodyPr>
          <a:lstStyle/>
          <a:p>
            <a:r>
              <a:rPr lang="en-GB" dirty="0">
                <a:solidFill>
                  <a:schemeClr val="bg1"/>
                </a:solidFill>
              </a:rPr>
              <a:t>HATEOAS</a:t>
            </a:r>
          </a:p>
        </p:txBody>
      </p:sp>
      <p:pic>
        <p:nvPicPr>
          <p:cNvPr id="6" name="Picture 5" descr="Text, letter&#10;&#10;Description automatically generated">
            <a:extLst>
              <a:ext uri="{FF2B5EF4-FFF2-40B4-BE49-F238E27FC236}">
                <a16:creationId xmlns:a16="http://schemas.microsoft.com/office/drawing/2014/main" id="{11FBC010-D51A-4645-907D-2EC68BF8F85D}"/>
              </a:ext>
            </a:extLst>
          </p:cNvPr>
          <p:cNvPicPr>
            <a:picLocks noChangeAspect="1"/>
          </p:cNvPicPr>
          <p:nvPr/>
        </p:nvPicPr>
        <p:blipFill>
          <a:blip r:embed="rId2"/>
          <a:stretch>
            <a:fillRect/>
          </a:stretch>
        </p:blipFill>
        <p:spPr>
          <a:xfrm>
            <a:off x="838200" y="1646875"/>
            <a:ext cx="7391003" cy="5211125"/>
          </a:xfrm>
          <a:prstGeom prst="rect">
            <a:avLst/>
          </a:prstGeom>
        </p:spPr>
      </p:pic>
    </p:spTree>
    <p:extLst>
      <p:ext uri="{BB962C8B-B14F-4D97-AF65-F5344CB8AC3E}">
        <p14:creationId xmlns:p14="http://schemas.microsoft.com/office/powerpoint/2010/main" val="189825426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HATEOAS is considered the final level of REST. </a:t>
            </a:r>
          </a:p>
          <a:p>
            <a:pPr>
              <a:buClr>
                <a:schemeClr val="accent1"/>
              </a:buClr>
            </a:pPr>
            <a:r>
              <a:rPr lang="en-GB" sz="3200" dirty="0">
                <a:solidFill>
                  <a:schemeClr val="bg1"/>
                </a:solidFill>
              </a:rPr>
              <a:t>This means that each link is presumed to implement the standard REST verbs of GET, POST, PUT, and DELETE (or a subset). </a:t>
            </a:r>
          </a:p>
          <a:p>
            <a:pPr>
              <a:buClr>
                <a:schemeClr val="accent1"/>
              </a:buClr>
            </a:pPr>
            <a:r>
              <a:rPr lang="en-GB" sz="3200" dirty="0">
                <a:solidFill>
                  <a:schemeClr val="bg1"/>
                </a:solidFill>
              </a:rPr>
              <a:t>Thus providing the links as shown above gives the client the information they need to navigate the service.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spTree>
    <p:extLst>
      <p:ext uri="{BB962C8B-B14F-4D97-AF65-F5344CB8AC3E}">
        <p14:creationId xmlns:p14="http://schemas.microsoft.com/office/powerpoint/2010/main" val="129056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9AA338-5E59-8543-B699-80B143809548}"/>
              </a:ext>
            </a:extLst>
          </p:cNvPr>
          <p:cNvPicPr>
            <a:picLocks noGrp="1" noChangeAspect="1"/>
          </p:cNvPicPr>
          <p:nvPr>
            <p:ph idx="1"/>
          </p:nvPr>
        </p:nvPicPr>
        <p:blipFill rotWithShape="1">
          <a:blip r:embed="rId2"/>
          <a:srcRect b="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REST good practices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48624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Never user verbs in URL</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Use plural form</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Prefer hyphens over camelCase or underscore</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Naming convention</a:t>
            </a:r>
          </a:p>
        </p:txBody>
      </p:sp>
      <p:pic>
        <p:nvPicPr>
          <p:cNvPr id="6" name="Picture 5" descr="Text&#10;&#10;Description automatically generated with medium confidence">
            <a:extLst>
              <a:ext uri="{FF2B5EF4-FFF2-40B4-BE49-F238E27FC236}">
                <a16:creationId xmlns:a16="http://schemas.microsoft.com/office/drawing/2014/main" id="{906FB97B-344C-1A47-B329-5E07E24FC861}"/>
              </a:ext>
            </a:extLst>
          </p:cNvPr>
          <p:cNvPicPr>
            <a:picLocks noChangeAspect="1"/>
          </p:cNvPicPr>
          <p:nvPr/>
        </p:nvPicPr>
        <p:blipFill>
          <a:blip r:embed="rId2"/>
          <a:stretch>
            <a:fillRect/>
          </a:stretch>
        </p:blipFill>
        <p:spPr>
          <a:xfrm>
            <a:off x="838200" y="2073747"/>
            <a:ext cx="9087104" cy="1132228"/>
          </a:xfrm>
          <a:prstGeom prst="rect">
            <a:avLst/>
          </a:prstGeom>
        </p:spPr>
      </p:pic>
      <p:pic>
        <p:nvPicPr>
          <p:cNvPr id="8" name="Picture 7">
            <a:extLst>
              <a:ext uri="{FF2B5EF4-FFF2-40B4-BE49-F238E27FC236}">
                <a16:creationId xmlns:a16="http://schemas.microsoft.com/office/drawing/2014/main" id="{F126B777-BB70-1D4B-915C-86E2D2723844}"/>
              </a:ext>
            </a:extLst>
          </p:cNvPr>
          <p:cNvPicPr>
            <a:picLocks noChangeAspect="1"/>
          </p:cNvPicPr>
          <p:nvPr/>
        </p:nvPicPr>
        <p:blipFill>
          <a:blip r:embed="rId3"/>
          <a:stretch>
            <a:fillRect/>
          </a:stretch>
        </p:blipFill>
        <p:spPr>
          <a:xfrm>
            <a:off x="838200" y="3691055"/>
            <a:ext cx="9087104" cy="804275"/>
          </a:xfrm>
          <a:prstGeom prst="rect">
            <a:avLst/>
          </a:prstGeom>
        </p:spPr>
      </p:pic>
      <p:pic>
        <p:nvPicPr>
          <p:cNvPr id="10" name="Picture 9" descr="Text&#10;&#10;Description automatically generated">
            <a:extLst>
              <a:ext uri="{FF2B5EF4-FFF2-40B4-BE49-F238E27FC236}">
                <a16:creationId xmlns:a16="http://schemas.microsoft.com/office/drawing/2014/main" id="{815AE6A8-8B1A-124A-8AE8-F550898BB123}"/>
              </a:ext>
            </a:extLst>
          </p:cNvPr>
          <p:cNvPicPr>
            <a:picLocks noChangeAspect="1"/>
          </p:cNvPicPr>
          <p:nvPr/>
        </p:nvPicPr>
        <p:blipFill>
          <a:blip r:embed="rId4"/>
          <a:stretch>
            <a:fillRect/>
          </a:stretch>
        </p:blipFill>
        <p:spPr>
          <a:xfrm>
            <a:off x="838200" y="5299075"/>
            <a:ext cx="9087104" cy="1152750"/>
          </a:xfrm>
          <a:prstGeom prst="rect">
            <a:avLst/>
          </a:prstGeom>
        </p:spPr>
      </p:pic>
    </p:spTree>
    <p:extLst>
      <p:ext uri="{BB962C8B-B14F-4D97-AF65-F5344CB8AC3E}">
        <p14:creationId xmlns:p14="http://schemas.microsoft.com/office/powerpoint/2010/main" val="31055405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If a resource is related to another resource use </a:t>
            </a:r>
            <a:r>
              <a:rPr lang="en-GB" dirty="0" err="1">
                <a:solidFill>
                  <a:schemeClr val="bg1"/>
                </a:solidFill>
              </a:rPr>
              <a:t>subresources</a:t>
            </a:r>
            <a:r>
              <a:rPr lang="en-GB"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Use sub-resources for relations</a:t>
            </a:r>
          </a:p>
        </p:txBody>
      </p:sp>
      <p:pic>
        <p:nvPicPr>
          <p:cNvPr id="4" name="Picture 3">
            <a:extLst>
              <a:ext uri="{FF2B5EF4-FFF2-40B4-BE49-F238E27FC236}">
                <a16:creationId xmlns:a16="http://schemas.microsoft.com/office/drawing/2014/main" id="{CC8BCAF6-D4AD-1D4B-A82A-7A2A094BFEED}"/>
              </a:ext>
            </a:extLst>
          </p:cNvPr>
          <p:cNvPicPr>
            <a:picLocks noChangeAspect="1"/>
          </p:cNvPicPr>
          <p:nvPr/>
        </p:nvPicPr>
        <p:blipFill>
          <a:blip r:embed="rId2"/>
          <a:stretch>
            <a:fillRect/>
          </a:stretch>
        </p:blipFill>
        <p:spPr>
          <a:xfrm>
            <a:off x="838200" y="2358328"/>
            <a:ext cx="10185400" cy="825500"/>
          </a:xfrm>
          <a:prstGeom prst="rect">
            <a:avLst/>
          </a:prstGeom>
        </p:spPr>
      </p:pic>
    </p:spTree>
    <p:extLst>
      <p:ext uri="{BB962C8B-B14F-4D97-AF65-F5344CB8AC3E}">
        <p14:creationId xmlns:p14="http://schemas.microsoft.com/office/powerpoint/2010/main" val="228694276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It is hard to work with an API that ignores error handling. Pure returning of a HTTP 500 with a </a:t>
            </a:r>
            <a:r>
              <a:rPr lang="en-GB" dirty="0" err="1">
                <a:solidFill>
                  <a:schemeClr val="bg1"/>
                </a:solidFill>
              </a:rPr>
              <a:t>stacktrace</a:t>
            </a:r>
            <a:r>
              <a:rPr lang="en-GB" dirty="0">
                <a:solidFill>
                  <a:schemeClr val="bg1"/>
                </a:solidFill>
              </a:rPr>
              <a:t> is not very helpful.</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Handle Errors with HTTP status codes</a:t>
            </a:r>
          </a:p>
        </p:txBody>
      </p:sp>
    </p:spTree>
    <p:extLst>
      <p:ext uri="{BB962C8B-B14F-4D97-AF65-F5344CB8AC3E}">
        <p14:creationId xmlns:p14="http://schemas.microsoft.com/office/powerpoint/2010/main" val="1223361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None/>
            </a:pPr>
            <a:r>
              <a:rPr lang="en-GB" dirty="0">
                <a:solidFill>
                  <a:schemeClr val="bg1"/>
                </a:solidFill>
              </a:rPr>
              <a:t>Returning </a:t>
            </a:r>
            <a:r>
              <a:rPr lang="en-GB" dirty="0" err="1">
                <a:solidFill>
                  <a:schemeClr val="bg1"/>
                </a:solidFill>
              </a:rPr>
              <a:t>StackTrace</a:t>
            </a:r>
            <a:r>
              <a:rPr lang="en-GB" dirty="0">
                <a:solidFill>
                  <a:schemeClr val="bg1"/>
                </a:solidFill>
              </a:rPr>
              <a:t> is not the best option : )</a:t>
            </a:r>
          </a:p>
          <a:p>
            <a:pPr marL="0" indent="0">
              <a:buNone/>
            </a:pPr>
            <a:r>
              <a:rPr lang="en-GB" dirty="0">
                <a:solidFill>
                  <a:schemeClr val="bg1"/>
                </a:solidFill>
              </a:rPr>
              <a:t>Good example:</a:t>
            </a:r>
          </a:p>
          <a:p>
            <a:pPr marL="0" indent="0">
              <a:buNone/>
            </a:pPr>
            <a:br>
              <a:rPr lang="en-GB" dirty="0">
                <a:solidFill>
                  <a:schemeClr val="bg1"/>
                </a:solidFill>
              </a:rPr>
            </a:b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Use error payloads</a:t>
            </a:r>
          </a:p>
        </p:txBody>
      </p:sp>
      <p:pic>
        <p:nvPicPr>
          <p:cNvPr id="4" name="Picture 3" descr="Text, letter&#10;&#10;Description automatically generated">
            <a:extLst>
              <a:ext uri="{FF2B5EF4-FFF2-40B4-BE49-F238E27FC236}">
                <a16:creationId xmlns:a16="http://schemas.microsoft.com/office/drawing/2014/main" id="{78E14EB0-D319-3940-9C62-19A459110819}"/>
              </a:ext>
            </a:extLst>
          </p:cNvPr>
          <p:cNvPicPr>
            <a:picLocks noChangeAspect="1"/>
          </p:cNvPicPr>
          <p:nvPr/>
        </p:nvPicPr>
        <p:blipFill>
          <a:blip r:embed="rId2"/>
          <a:stretch>
            <a:fillRect/>
          </a:stretch>
        </p:blipFill>
        <p:spPr>
          <a:xfrm>
            <a:off x="838200" y="2737159"/>
            <a:ext cx="10375900" cy="3390900"/>
          </a:xfrm>
          <a:prstGeom prst="rect">
            <a:avLst/>
          </a:prstGeom>
        </p:spPr>
      </p:pic>
    </p:spTree>
    <p:extLst>
      <p:ext uri="{BB962C8B-B14F-4D97-AF65-F5344CB8AC3E}">
        <p14:creationId xmlns:p14="http://schemas.microsoft.com/office/powerpoint/2010/main" val="3706186047"/>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pPr marL="0" indent="0">
              <a:buNone/>
            </a:pPr>
            <a:r>
              <a:rPr lang="en-GB" dirty="0">
                <a:solidFill>
                  <a:schemeClr val="bg1"/>
                </a:solidFill>
              </a:rPr>
              <a:t>Two common approach:</a:t>
            </a:r>
          </a:p>
          <a:p>
            <a:r>
              <a:rPr lang="en-GB" dirty="0">
                <a:solidFill>
                  <a:schemeClr val="bg1"/>
                </a:solidFill>
              </a:rPr>
              <a:t>http://</a:t>
            </a:r>
            <a:r>
              <a:rPr lang="en-GB" dirty="0" err="1">
                <a:solidFill>
                  <a:schemeClr val="bg1"/>
                </a:solidFill>
              </a:rPr>
              <a:t>company.com</a:t>
            </a:r>
            <a:r>
              <a:rPr lang="en-GB" dirty="0">
                <a:solidFill>
                  <a:schemeClr val="bg1"/>
                </a:solidFill>
              </a:rPr>
              <a:t>/</a:t>
            </a:r>
            <a:r>
              <a:rPr lang="en-GB" dirty="0" err="1">
                <a:solidFill>
                  <a:schemeClr val="bg1"/>
                </a:solidFill>
              </a:rPr>
              <a:t>api</a:t>
            </a:r>
            <a:r>
              <a:rPr lang="en-GB" dirty="0">
                <a:solidFill>
                  <a:schemeClr val="bg1"/>
                </a:solidFill>
              </a:rPr>
              <a:t>/v2/users</a:t>
            </a:r>
          </a:p>
          <a:p>
            <a:endParaRPr lang="en-GB" dirty="0">
              <a:solidFill>
                <a:schemeClr val="bg1"/>
              </a:solidFill>
            </a:endParaRPr>
          </a:p>
          <a:p>
            <a:endParaRPr lang="en-GB" dirty="0">
              <a:solidFill>
                <a:schemeClr val="bg1"/>
              </a:solidFill>
            </a:endParaRPr>
          </a:p>
          <a:p>
            <a:pPr marL="0" indent="0">
              <a:buNone/>
            </a:pPr>
            <a:r>
              <a:rPr lang="en-GB" dirty="0">
                <a:solidFill>
                  <a:schemeClr val="bg1"/>
                </a:solidFill>
              </a:rPr>
              <a:t>or:</a:t>
            </a:r>
          </a:p>
          <a:p>
            <a:r>
              <a:rPr lang="en-GB" dirty="0">
                <a:solidFill>
                  <a:schemeClr val="bg1"/>
                </a:solidFill>
              </a:rPr>
              <a:t>http://</a:t>
            </a:r>
            <a:r>
              <a:rPr lang="en-GB" dirty="0" err="1">
                <a:solidFill>
                  <a:schemeClr val="bg1"/>
                </a:solidFill>
              </a:rPr>
              <a:t>company.com</a:t>
            </a:r>
            <a:r>
              <a:rPr lang="en-GB" dirty="0">
                <a:solidFill>
                  <a:schemeClr val="bg1"/>
                </a:solidFill>
              </a:rPr>
              <a:t>/</a:t>
            </a:r>
            <a:r>
              <a:rPr lang="en-GB" dirty="0" err="1">
                <a:solidFill>
                  <a:schemeClr val="bg1"/>
                </a:solidFill>
              </a:rPr>
              <a:t>api</a:t>
            </a:r>
            <a:r>
              <a:rPr lang="en-GB" dirty="0">
                <a:solidFill>
                  <a:schemeClr val="bg1"/>
                </a:solidFill>
              </a:rPr>
              <a:t>/users</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or:</a:t>
            </a:r>
          </a:p>
          <a:p>
            <a:r>
              <a:rPr lang="en-GB" dirty="0">
                <a:solidFill>
                  <a:schemeClr val="bg1"/>
                </a:solidFill>
              </a:rPr>
              <a:t>http://</a:t>
            </a:r>
            <a:r>
              <a:rPr lang="en-GB" dirty="0" err="1">
                <a:solidFill>
                  <a:schemeClr val="bg1"/>
                </a:solidFill>
              </a:rPr>
              <a:t>company.com</a:t>
            </a:r>
            <a:r>
              <a:rPr lang="en-GB" dirty="0">
                <a:solidFill>
                  <a:schemeClr val="bg1"/>
                </a:solidFill>
              </a:rPr>
              <a:t>/</a:t>
            </a:r>
            <a:r>
              <a:rPr lang="en-GB" dirty="0" err="1">
                <a:solidFill>
                  <a:schemeClr val="bg1"/>
                </a:solidFill>
              </a:rPr>
              <a:t>api</a:t>
            </a:r>
            <a:r>
              <a:rPr lang="en-GB" dirty="0">
                <a:solidFill>
                  <a:schemeClr val="bg1"/>
                </a:solidFill>
              </a:rPr>
              <a:t>/users</a:t>
            </a:r>
          </a:p>
          <a:p>
            <a:pPr marL="0" indent="0">
              <a:buNone/>
            </a:pPr>
            <a:br>
              <a:rPr lang="en-GB" dirty="0">
                <a:solidFill>
                  <a:schemeClr val="bg1"/>
                </a:solidFill>
              </a:rPr>
            </a:b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Version your API</a:t>
            </a:r>
          </a:p>
        </p:txBody>
      </p:sp>
      <p:pic>
        <p:nvPicPr>
          <p:cNvPr id="6" name="Picture 5">
            <a:extLst>
              <a:ext uri="{FF2B5EF4-FFF2-40B4-BE49-F238E27FC236}">
                <a16:creationId xmlns:a16="http://schemas.microsoft.com/office/drawing/2014/main" id="{FBB1BC80-F6E6-8C47-8CCF-5194EC0AE0CC}"/>
              </a:ext>
            </a:extLst>
          </p:cNvPr>
          <p:cNvPicPr>
            <a:picLocks noChangeAspect="1"/>
          </p:cNvPicPr>
          <p:nvPr/>
        </p:nvPicPr>
        <p:blipFill>
          <a:blip r:embed="rId2"/>
          <a:stretch>
            <a:fillRect/>
          </a:stretch>
        </p:blipFill>
        <p:spPr>
          <a:xfrm>
            <a:off x="838200" y="5794453"/>
            <a:ext cx="9563100" cy="800100"/>
          </a:xfrm>
          <a:prstGeom prst="rect">
            <a:avLst/>
          </a:prstGeom>
        </p:spPr>
      </p:pic>
      <p:pic>
        <p:nvPicPr>
          <p:cNvPr id="8" name="Picture 7">
            <a:extLst>
              <a:ext uri="{FF2B5EF4-FFF2-40B4-BE49-F238E27FC236}">
                <a16:creationId xmlns:a16="http://schemas.microsoft.com/office/drawing/2014/main" id="{A319FAE4-CDE2-5D43-A05E-A3E176A843F2}"/>
              </a:ext>
            </a:extLst>
          </p:cNvPr>
          <p:cNvPicPr>
            <a:picLocks noChangeAspect="1"/>
          </p:cNvPicPr>
          <p:nvPr/>
        </p:nvPicPr>
        <p:blipFill>
          <a:blip r:embed="rId3"/>
          <a:stretch>
            <a:fillRect/>
          </a:stretch>
        </p:blipFill>
        <p:spPr>
          <a:xfrm>
            <a:off x="838200" y="4091781"/>
            <a:ext cx="9474200" cy="787400"/>
          </a:xfrm>
          <a:prstGeom prst="rect">
            <a:avLst/>
          </a:prstGeom>
        </p:spPr>
      </p:pic>
      <p:pic>
        <p:nvPicPr>
          <p:cNvPr id="10" name="Picture 9">
            <a:extLst>
              <a:ext uri="{FF2B5EF4-FFF2-40B4-BE49-F238E27FC236}">
                <a16:creationId xmlns:a16="http://schemas.microsoft.com/office/drawing/2014/main" id="{9A8560FB-7445-5546-9727-BF24C9640A5C}"/>
              </a:ext>
            </a:extLst>
          </p:cNvPr>
          <p:cNvPicPr>
            <a:picLocks noChangeAspect="1"/>
          </p:cNvPicPr>
          <p:nvPr/>
        </p:nvPicPr>
        <p:blipFill>
          <a:blip r:embed="rId4"/>
          <a:stretch>
            <a:fillRect/>
          </a:stretch>
        </p:blipFill>
        <p:spPr>
          <a:xfrm>
            <a:off x="838200" y="2491184"/>
            <a:ext cx="9436100" cy="800100"/>
          </a:xfrm>
          <a:prstGeom prst="rect">
            <a:avLst/>
          </a:prstGeom>
        </p:spPr>
      </p:pic>
    </p:spTree>
    <p:extLst>
      <p:ext uri="{BB962C8B-B14F-4D97-AF65-F5344CB8AC3E}">
        <p14:creationId xmlns:p14="http://schemas.microsoft.com/office/powerpoint/2010/main" val="3947352261"/>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err="1">
                <a:solidFill>
                  <a:schemeClr val="bg1"/>
                </a:solidFill>
              </a:rPr>
              <a:t>Apidoc</a:t>
            </a:r>
            <a:r>
              <a:rPr lang="en-GB" dirty="0"/>
              <a:t> </a:t>
            </a:r>
            <a:r>
              <a:rPr lang="en-GB" dirty="0">
                <a:solidFill>
                  <a:schemeClr val="bg1"/>
                </a:solidFill>
              </a:rPr>
              <a:t>-</a:t>
            </a:r>
            <a:r>
              <a:rPr lang="en-GB" dirty="0"/>
              <a:t> </a:t>
            </a:r>
            <a:r>
              <a:rPr lang="en-GB" dirty="0">
                <a:hlinkClick r:id="rId2"/>
              </a:rPr>
              <a:t>http://apidocjs.com/</a:t>
            </a:r>
            <a:endParaRPr lang="en-GB" dirty="0"/>
          </a:p>
          <a:p>
            <a:r>
              <a:rPr lang="en-GB" dirty="0">
                <a:solidFill>
                  <a:schemeClr val="bg1"/>
                </a:solidFill>
              </a:rPr>
              <a:t>Swagger</a:t>
            </a:r>
            <a:r>
              <a:rPr lang="en-GB" dirty="0"/>
              <a:t> </a:t>
            </a:r>
            <a:r>
              <a:rPr lang="en-GB" dirty="0">
                <a:solidFill>
                  <a:schemeClr val="bg1"/>
                </a:solidFill>
              </a:rPr>
              <a:t>-</a:t>
            </a:r>
            <a:r>
              <a:rPr lang="en-GB" dirty="0"/>
              <a:t> </a:t>
            </a:r>
            <a:r>
              <a:rPr lang="en-GB" dirty="0">
                <a:hlinkClick r:id="rId3"/>
              </a:rPr>
              <a:t>http://swagger.io/</a:t>
            </a:r>
            <a:endParaRPr lang="en-GB" dirty="0"/>
          </a:p>
          <a:p>
            <a:r>
              <a:rPr lang="en-GB" dirty="0" err="1">
                <a:solidFill>
                  <a:schemeClr val="bg1"/>
                </a:solidFill>
              </a:rPr>
              <a:t>Mashape</a:t>
            </a:r>
            <a:r>
              <a:rPr lang="en-GB" dirty="0">
                <a:solidFill>
                  <a:schemeClr val="bg1"/>
                </a:solidFill>
              </a:rPr>
              <a:t> -</a:t>
            </a:r>
            <a:r>
              <a:rPr lang="en-GB" dirty="0"/>
              <a:t> </a:t>
            </a:r>
            <a:r>
              <a:rPr lang="en-GB" dirty="0">
                <a:hlinkClick r:id="rId4"/>
              </a:rPr>
              <a:t>http://Mashape.com</a:t>
            </a:r>
            <a:endParaRPr lang="en-GB" dirty="0"/>
          </a:p>
          <a:p>
            <a:r>
              <a:rPr lang="en-GB" dirty="0">
                <a:solidFill>
                  <a:schemeClr val="bg1"/>
                </a:solidFill>
              </a:rPr>
              <a:t>README -</a:t>
            </a:r>
            <a:r>
              <a:rPr lang="en-GB" dirty="0"/>
              <a:t> </a:t>
            </a:r>
            <a:r>
              <a:rPr lang="en-GB" dirty="0">
                <a:hlinkClick r:id="rId5"/>
              </a:rPr>
              <a:t>http://README.IO</a:t>
            </a:r>
            <a:endParaRPr lang="en-GB" dirty="0"/>
          </a:p>
          <a:p>
            <a:r>
              <a:rPr lang="en-GB" dirty="0">
                <a:solidFill>
                  <a:schemeClr val="bg1"/>
                </a:solidFill>
              </a:rPr>
              <a:t>Postman -</a:t>
            </a:r>
            <a:r>
              <a:rPr lang="en-GB" dirty="0"/>
              <a:t> </a:t>
            </a:r>
            <a:r>
              <a:rPr lang="en-GB" dirty="0">
                <a:hlinkClick r:id="rId6"/>
              </a:rPr>
              <a:t>https://www.getpostman.com/</a:t>
            </a:r>
            <a:endParaRPr lang="en-GB" dirty="0"/>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Add a documentation of your API</a:t>
            </a:r>
          </a:p>
        </p:txBody>
      </p:sp>
    </p:spTree>
    <p:extLst>
      <p:ext uri="{BB962C8B-B14F-4D97-AF65-F5344CB8AC3E}">
        <p14:creationId xmlns:p14="http://schemas.microsoft.com/office/powerpoint/2010/main" val="20721736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
        <p:nvSpPr>
          <p:cNvPr id="3" name="Content Placeholder 2">
            <a:extLst>
              <a:ext uri="{FF2B5EF4-FFF2-40B4-BE49-F238E27FC236}">
                <a16:creationId xmlns:a16="http://schemas.microsoft.com/office/drawing/2014/main" id="{A15BBFDC-215D-7446-AE52-449FB002140C}"/>
              </a:ext>
            </a:extLst>
          </p:cNvPr>
          <p:cNvSpPr>
            <a:spLocks noGrp="1"/>
          </p:cNvSpPr>
          <p:nvPr>
            <p:ph idx="1"/>
          </p:nvPr>
        </p:nvSpPr>
        <p:spPr/>
        <p:txBody>
          <a:bodyPr/>
          <a:lstStyle/>
          <a:p>
            <a:pPr marL="0" indent="0" fontAlgn="base">
              <a:buNone/>
            </a:pPr>
            <a:r>
              <a:rPr lang="en-GB" dirty="0">
                <a:solidFill>
                  <a:schemeClr val="bg1"/>
                </a:solidFill>
              </a:rPr>
              <a:t>To sum up, the module’s independence is determined by three main factors:</a:t>
            </a:r>
          </a:p>
          <a:p>
            <a:pPr fontAlgn="base"/>
            <a:r>
              <a:rPr lang="en-GB" dirty="0">
                <a:solidFill>
                  <a:schemeClr val="bg1"/>
                </a:solidFill>
              </a:rPr>
              <a:t>number of dependencies</a:t>
            </a:r>
          </a:p>
          <a:p>
            <a:pPr fontAlgn="base"/>
            <a:r>
              <a:rPr lang="en-GB" dirty="0">
                <a:solidFill>
                  <a:schemeClr val="bg1"/>
                </a:solidFill>
              </a:rPr>
              <a:t>strength of dependencies</a:t>
            </a:r>
          </a:p>
          <a:p>
            <a:pPr fontAlgn="base"/>
            <a:r>
              <a:rPr lang="en-GB" dirty="0">
                <a:solidFill>
                  <a:schemeClr val="bg1"/>
                </a:solidFill>
              </a:rPr>
              <a:t>stability of the modules on which the module depends on</a:t>
            </a:r>
          </a:p>
          <a:p>
            <a:endParaRPr lang="en-GB" dirty="0">
              <a:solidFill>
                <a:schemeClr val="bg1"/>
              </a:solidFill>
            </a:endParaRPr>
          </a:p>
        </p:txBody>
      </p:sp>
    </p:spTree>
    <p:extLst>
      <p:ext uri="{BB962C8B-B14F-4D97-AF65-F5344CB8AC3E}">
        <p14:creationId xmlns:p14="http://schemas.microsoft.com/office/powerpoint/2010/main" val="35925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Paging: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Filtering: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Sorting:</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87427"/>
            <a:ext cx="10515600" cy="1325563"/>
          </a:xfrm>
        </p:spPr>
        <p:txBody>
          <a:bodyPr>
            <a:normAutofit/>
          </a:bodyPr>
          <a:lstStyle/>
          <a:p>
            <a:r>
              <a:rPr lang="en-GB" b="1" dirty="0">
                <a:solidFill>
                  <a:schemeClr val="bg1"/>
                </a:solidFill>
              </a:rPr>
              <a:t>Provide paging, filtering &amp; sorting for collections</a:t>
            </a:r>
            <a:endParaRPr lang="en-GB" dirty="0">
              <a:solidFill>
                <a:schemeClr val="bg1"/>
              </a:solidFill>
            </a:endParaRPr>
          </a:p>
        </p:txBody>
      </p:sp>
      <p:pic>
        <p:nvPicPr>
          <p:cNvPr id="7" name="Picture 6">
            <a:extLst>
              <a:ext uri="{FF2B5EF4-FFF2-40B4-BE49-F238E27FC236}">
                <a16:creationId xmlns:a16="http://schemas.microsoft.com/office/drawing/2014/main" id="{012F135D-DF4A-4243-BC22-C5B2E5661ECE}"/>
              </a:ext>
            </a:extLst>
          </p:cNvPr>
          <p:cNvPicPr>
            <a:picLocks noChangeAspect="1"/>
          </p:cNvPicPr>
          <p:nvPr/>
        </p:nvPicPr>
        <p:blipFill>
          <a:blip r:embed="rId2"/>
          <a:stretch>
            <a:fillRect/>
          </a:stretch>
        </p:blipFill>
        <p:spPr>
          <a:xfrm>
            <a:off x="775446" y="2117183"/>
            <a:ext cx="9584036" cy="482600"/>
          </a:xfrm>
          <a:prstGeom prst="rect">
            <a:avLst/>
          </a:prstGeom>
        </p:spPr>
      </p:pic>
      <p:pic>
        <p:nvPicPr>
          <p:cNvPr id="9" name="Picture 8">
            <a:extLst>
              <a:ext uri="{FF2B5EF4-FFF2-40B4-BE49-F238E27FC236}">
                <a16:creationId xmlns:a16="http://schemas.microsoft.com/office/drawing/2014/main" id="{F783E509-F59D-744F-8F39-E91385AA0F86}"/>
              </a:ext>
            </a:extLst>
          </p:cNvPr>
          <p:cNvPicPr>
            <a:picLocks noChangeAspect="1"/>
          </p:cNvPicPr>
          <p:nvPr/>
        </p:nvPicPr>
        <p:blipFill>
          <a:blip r:embed="rId3"/>
          <a:stretch>
            <a:fillRect/>
          </a:stretch>
        </p:blipFill>
        <p:spPr>
          <a:xfrm>
            <a:off x="775446" y="3666331"/>
            <a:ext cx="9584036" cy="822190"/>
          </a:xfrm>
          <a:prstGeom prst="rect">
            <a:avLst/>
          </a:prstGeom>
        </p:spPr>
      </p:pic>
      <p:pic>
        <p:nvPicPr>
          <p:cNvPr id="11" name="Picture 10">
            <a:extLst>
              <a:ext uri="{FF2B5EF4-FFF2-40B4-BE49-F238E27FC236}">
                <a16:creationId xmlns:a16="http://schemas.microsoft.com/office/drawing/2014/main" id="{CD20623D-627E-4247-976E-29DBC6E6908A}"/>
              </a:ext>
            </a:extLst>
          </p:cNvPr>
          <p:cNvPicPr>
            <a:picLocks noChangeAspect="1"/>
          </p:cNvPicPr>
          <p:nvPr/>
        </p:nvPicPr>
        <p:blipFill>
          <a:blip r:embed="rId4"/>
          <a:stretch>
            <a:fillRect/>
          </a:stretch>
        </p:blipFill>
        <p:spPr>
          <a:xfrm>
            <a:off x="775445" y="5234325"/>
            <a:ext cx="9584037" cy="523003"/>
          </a:xfrm>
          <a:prstGeom prst="rect">
            <a:avLst/>
          </a:prstGeom>
        </p:spPr>
      </p:pic>
    </p:spTree>
    <p:extLst>
      <p:ext uri="{BB962C8B-B14F-4D97-AF65-F5344CB8AC3E}">
        <p14:creationId xmlns:p14="http://schemas.microsoft.com/office/powerpoint/2010/main" val="342828493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Paging: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Filtering: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Sorting:</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87427"/>
            <a:ext cx="10515600" cy="1325563"/>
          </a:xfrm>
        </p:spPr>
        <p:txBody>
          <a:bodyPr>
            <a:normAutofit/>
          </a:bodyPr>
          <a:lstStyle/>
          <a:p>
            <a:r>
              <a:rPr lang="en-GB" b="1" dirty="0">
                <a:solidFill>
                  <a:schemeClr val="bg1"/>
                </a:solidFill>
              </a:rPr>
              <a:t>Provide paging, filtering &amp; sorting for collections</a:t>
            </a:r>
            <a:endParaRPr lang="en-GB" dirty="0">
              <a:solidFill>
                <a:schemeClr val="bg1"/>
              </a:solidFill>
            </a:endParaRPr>
          </a:p>
        </p:txBody>
      </p:sp>
      <p:pic>
        <p:nvPicPr>
          <p:cNvPr id="7" name="Picture 6">
            <a:extLst>
              <a:ext uri="{FF2B5EF4-FFF2-40B4-BE49-F238E27FC236}">
                <a16:creationId xmlns:a16="http://schemas.microsoft.com/office/drawing/2014/main" id="{012F135D-DF4A-4243-BC22-C5B2E5661ECE}"/>
              </a:ext>
            </a:extLst>
          </p:cNvPr>
          <p:cNvPicPr>
            <a:picLocks noChangeAspect="1"/>
          </p:cNvPicPr>
          <p:nvPr/>
        </p:nvPicPr>
        <p:blipFill>
          <a:blip r:embed="rId2"/>
          <a:stretch>
            <a:fillRect/>
          </a:stretch>
        </p:blipFill>
        <p:spPr>
          <a:xfrm>
            <a:off x="775446" y="2117183"/>
            <a:ext cx="9584036" cy="482600"/>
          </a:xfrm>
          <a:prstGeom prst="rect">
            <a:avLst/>
          </a:prstGeom>
        </p:spPr>
      </p:pic>
      <p:pic>
        <p:nvPicPr>
          <p:cNvPr id="9" name="Picture 8">
            <a:extLst>
              <a:ext uri="{FF2B5EF4-FFF2-40B4-BE49-F238E27FC236}">
                <a16:creationId xmlns:a16="http://schemas.microsoft.com/office/drawing/2014/main" id="{F783E509-F59D-744F-8F39-E91385AA0F86}"/>
              </a:ext>
            </a:extLst>
          </p:cNvPr>
          <p:cNvPicPr>
            <a:picLocks noChangeAspect="1"/>
          </p:cNvPicPr>
          <p:nvPr/>
        </p:nvPicPr>
        <p:blipFill>
          <a:blip r:embed="rId3"/>
          <a:stretch>
            <a:fillRect/>
          </a:stretch>
        </p:blipFill>
        <p:spPr>
          <a:xfrm>
            <a:off x="775446" y="3666331"/>
            <a:ext cx="9584036" cy="822190"/>
          </a:xfrm>
          <a:prstGeom prst="rect">
            <a:avLst/>
          </a:prstGeom>
        </p:spPr>
      </p:pic>
      <p:pic>
        <p:nvPicPr>
          <p:cNvPr id="11" name="Picture 10">
            <a:extLst>
              <a:ext uri="{FF2B5EF4-FFF2-40B4-BE49-F238E27FC236}">
                <a16:creationId xmlns:a16="http://schemas.microsoft.com/office/drawing/2014/main" id="{CD20623D-627E-4247-976E-29DBC6E6908A}"/>
              </a:ext>
            </a:extLst>
          </p:cNvPr>
          <p:cNvPicPr>
            <a:picLocks noChangeAspect="1"/>
          </p:cNvPicPr>
          <p:nvPr/>
        </p:nvPicPr>
        <p:blipFill>
          <a:blip r:embed="rId4"/>
          <a:stretch>
            <a:fillRect/>
          </a:stretch>
        </p:blipFill>
        <p:spPr>
          <a:xfrm>
            <a:off x="775445" y="5234325"/>
            <a:ext cx="9584037" cy="523003"/>
          </a:xfrm>
          <a:prstGeom prst="rect">
            <a:avLst/>
          </a:prstGeom>
        </p:spPr>
      </p:pic>
    </p:spTree>
    <p:extLst>
      <p:ext uri="{BB962C8B-B14F-4D97-AF65-F5344CB8AC3E}">
        <p14:creationId xmlns:p14="http://schemas.microsoft.com/office/powerpoint/2010/main" val="33301525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9AA338-5E59-8543-B699-80B143809548}"/>
              </a:ext>
            </a:extLst>
          </p:cNvPr>
          <p:cNvPicPr>
            <a:picLocks noGrp="1" noChangeAspect="1"/>
          </p:cNvPicPr>
          <p:nvPr>
            <p:ph idx="1"/>
          </p:nvPr>
        </p:nvPicPr>
        <p:blipFill rotWithShape="1">
          <a:blip r:embed="rId2"/>
          <a:srcRect b="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REST performance tricks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93382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Chart, bar chart&#10;&#10;Description automatically generated">
            <a:extLst>
              <a:ext uri="{FF2B5EF4-FFF2-40B4-BE49-F238E27FC236}">
                <a16:creationId xmlns:a16="http://schemas.microsoft.com/office/drawing/2014/main" id="{228349F3-81DC-FB45-9067-0B2E1787A0A0}"/>
              </a:ext>
            </a:extLst>
          </p:cNvPr>
          <p:cNvPicPr>
            <a:picLocks noGrp="1" noChangeAspect="1"/>
          </p:cNvPicPr>
          <p:nvPr>
            <p:ph idx="1"/>
          </p:nvPr>
        </p:nvPicPr>
        <p:blipFill>
          <a:blip r:embed="rId2"/>
          <a:stretch>
            <a:fillRect/>
          </a:stretch>
        </p:blipFill>
        <p:spPr>
          <a:xfrm>
            <a:off x="2143982" y="1690688"/>
            <a:ext cx="7943724"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JSON serializer</a:t>
            </a:r>
          </a:p>
        </p:txBody>
      </p:sp>
    </p:spTree>
    <p:extLst>
      <p:ext uri="{BB962C8B-B14F-4D97-AF65-F5344CB8AC3E}">
        <p14:creationId xmlns:p14="http://schemas.microsoft.com/office/powerpoint/2010/main" val="212953361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Use caching</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p:txBody>
          <a:bodyPr>
            <a:normAutofit/>
          </a:bodyPr>
          <a:lstStyle/>
          <a:p>
            <a:pPr marL="0" indent="0" algn="ctr">
              <a:buNone/>
            </a:pPr>
            <a:r>
              <a:rPr lang="en-GB" sz="3200" dirty="0">
                <a:solidFill>
                  <a:schemeClr val="bg1"/>
                </a:solidFill>
              </a:rPr>
              <a:t>HTTP provides a built-in caching framework! All you have to do is include some additional outbound response headers and do a little validation when you receive some inbound request headers.</a:t>
            </a:r>
          </a:p>
        </p:txBody>
      </p:sp>
    </p:spTree>
    <p:extLst>
      <p:ext uri="{BB962C8B-B14F-4D97-AF65-F5344CB8AC3E}">
        <p14:creationId xmlns:p14="http://schemas.microsoft.com/office/powerpoint/2010/main" val="33772519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959005"/>
          </a:xfrm>
        </p:spPr>
        <p:txBody>
          <a:bodyPr/>
          <a:lstStyle/>
          <a:p>
            <a:r>
              <a:rPr lang="en-GB" b="1" dirty="0">
                <a:solidFill>
                  <a:schemeClr val="bg1"/>
                </a:solidFill>
              </a:rPr>
              <a:t>Use caching - </a:t>
            </a:r>
            <a:r>
              <a:rPr lang="en-GB" b="1" dirty="0" err="1">
                <a:solidFill>
                  <a:schemeClr val="bg1"/>
                </a:solidFill>
              </a:rPr>
              <a:t>Etag</a:t>
            </a:r>
            <a:endParaRPr lang="en-GB" b="1" dirty="0">
              <a:solidFill>
                <a:schemeClr val="bg1"/>
              </a:solidFill>
            </a:endParaRP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959005"/>
            <a:ext cx="10515600" cy="4351338"/>
          </a:xfrm>
        </p:spPr>
        <p:txBody>
          <a:bodyPr>
            <a:normAutofit/>
          </a:bodyPr>
          <a:lstStyle/>
          <a:p>
            <a:pPr marL="0" indent="0">
              <a:buNone/>
            </a:pPr>
            <a:r>
              <a:rPr lang="en-GB" dirty="0">
                <a:solidFill>
                  <a:schemeClr val="bg1"/>
                </a:solidFill>
              </a:rPr>
              <a:t>In this workflow, for each response, server provides an </a:t>
            </a:r>
            <a:r>
              <a:rPr lang="en-GB" dirty="0" err="1">
                <a:solidFill>
                  <a:schemeClr val="bg1"/>
                </a:solidFill>
              </a:rPr>
              <a:t>ETag</a:t>
            </a:r>
            <a:r>
              <a:rPr lang="en-GB" dirty="0">
                <a:solidFill>
                  <a:schemeClr val="bg1"/>
                </a:solidFill>
              </a:rPr>
              <a:t> header in the response. For a specific "version" of the data, </a:t>
            </a:r>
            <a:r>
              <a:rPr lang="en-GB" dirty="0" err="1">
                <a:solidFill>
                  <a:schemeClr val="bg1"/>
                </a:solidFill>
              </a:rPr>
              <a:t>ETag</a:t>
            </a:r>
            <a:r>
              <a:rPr lang="en-GB" dirty="0">
                <a:solidFill>
                  <a:schemeClr val="bg1"/>
                </a:solidFill>
              </a:rPr>
              <a:t> has to be unique and constant, until the data changes:</a:t>
            </a:r>
          </a:p>
          <a:p>
            <a:pPr marL="0" indent="0">
              <a:buNone/>
            </a:pPr>
            <a:r>
              <a:rPr lang="en-GB" dirty="0">
                <a:solidFill>
                  <a:schemeClr val="bg1"/>
                </a:solidFill>
              </a:rPr>
              <a:t>Response:</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Next request:</a:t>
            </a:r>
          </a:p>
          <a:p>
            <a:pPr marL="0" indent="0">
              <a:buNone/>
            </a:pPr>
            <a:endParaRPr lang="en-GB" sz="32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89DE80AA-D5D7-D04D-8565-A57B731E1075}"/>
              </a:ext>
            </a:extLst>
          </p:cNvPr>
          <p:cNvPicPr>
            <a:picLocks noChangeAspect="1"/>
          </p:cNvPicPr>
          <p:nvPr/>
        </p:nvPicPr>
        <p:blipFill>
          <a:blip r:embed="rId2"/>
          <a:stretch>
            <a:fillRect/>
          </a:stretch>
        </p:blipFill>
        <p:spPr>
          <a:xfrm>
            <a:off x="838200" y="5310343"/>
            <a:ext cx="9004300" cy="1485900"/>
          </a:xfrm>
          <a:prstGeom prst="rect">
            <a:avLst/>
          </a:prstGeom>
        </p:spPr>
      </p:pic>
      <p:pic>
        <p:nvPicPr>
          <p:cNvPr id="7" name="Picture 6" descr="Text&#10;&#10;Description automatically generated">
            <a:extLst>
              <a:ext uri="{FF2B5EF4-FFF2-40B4-BE49-F238E27FC236}">
                <a16:creationId xmlns:a16="http://schemas.microsoft.com/office/drawing/2014/main" id="{EBA5E065-D20B-6F45-9415-32452FDA45E2}"/>
              </a:ext>
            </a:extLst>
          </p:cNvPr>
          <p:cNvPicPr>
            <a:picLocks noChangeAspect="1"/>
          </p:cNvPicPr>
          <p:nvPr/>
        </p:nvPicPr>
        <p:blipFill>
          <a:blip r:embed="rId3"/>
          <a:stretch>
            <a:fillRect/>
          </a:stretch>
        </p:blipFill>
        <p:spPr>
          <a:xfrm>
            <a:off x="838200" y="2678616"/>
            <a:ext cx="9791700" cy="1790700"/>
          </a:xfrm>
          <a:prstGeom prst="rect">
            <a:avLst/>
          </a:prstGeom>
        </p:spPr>
      </p:pic>
    </p:spTree>
    <p:extLst>
      <p:ext uri="{BB962C8B-B14F-4D97-AF65-F5344CB8AC3E}">
        <p14:creationId xmlns:p14="http://schemas.microsoft.com/office/powerpoint/2010/main" val="410580511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959005"/>
          </a:xfrm>
        </p:spPr>
        <p:txBody>
          <a:bodyPr/>
          <a:lstStyle/>
          <a:p>
            <a:r>
              <a:rPr lang="en-GB" b="1" dirty="0">
                <a:solidFill>
                  <a:schemeClr val="bg1"/>
                </a:solidFill>
              </a:rPr>
              <a:t>Use caching - Last-Modified</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959005"/>
            <a:ext cx="10515600" cy="4351338"/>
          </a:xfrm>
        </p:spPr>
        <p:txBody>
          <a:bodyPr>
            <a:normAutofit/>
          </a:bodyPr>
          <a:lstStyle/>
          <a:p>
            <a:pPr marL="0" indent="0">
              <a:buNone/>
            </a:pPr>
            <a:r>
              <a:rPr lang="en-GB" dirty="0">
                <a:solidFill>
                  <a:schemeClr val="bg1"/>
                </a:solidFill>
              </a:rPr>
              <a:t>In this workflow, for each response, server provides a "Last-Modified" header in the response, containing the last date the specific data was modified:</a:t>
            </a:r>
          </a:p>
          <a:p>
            <a:pPr marL="0" indent="0">
              <a:buNone/>
            </a:pPr>
            <a:r>
              <a:rPr lang="en-GB" dirty="0">
                <a:solidFill>
                  <a:schemeClr val="bg1"/>
                </a:solidFill>
              </a:rPr>
              <a:t>Response:</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Next request:</a:t>
            </a:r>
          </a:p>
          <a:p>
            <a:pPr marL="0" indent="0">
              <a:buNone/>
            </a:pPr>
            <a:endParaRPr lang="en-GB" sz="32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64F0643C-7795-244F-8639-EC2A45CA38EA}"/>
              </a:ext>
            </a:extLst>
          </p:cNvPr>
          <p:cNvPicPr>
            <a:picLocks noChangeAspect="1"/>
          </p:cNvPicPr>
          <p:nvPr/>
        </p:nvPicPr>
        <p:blipFill>
          <a:blip r:embed="rId2"/>
          <a:stretch>
            <a:fillRect/>
          </a:stretch>
        </p:blipFill>
        <p:spPr>
          <a:xfrm>
            <a:off x="838200" y="4770748"/>
            <a:ext cx="9232900" cy="14986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4206135-291A-A848-AC9E-51947A7E6287}"/>
              </a:ext>
            </a:extLst>
          </p:cNvPr>
          <p:cNvPicPr>
            <a:picLocks noChangeAspect="1"/>
          </p:cNvPicPr>
          <p:nvPr/>
        </p:nvPicPr>
        <p:blipFill>
          <a:blip r:embed="rId3"/>
          <a:stretch>
            <a:fillRect/>
          </a:stretch>
        </p:blipFill>
        <p:spPr>
          <a:xfrm>
            <a:off x="838200" y="2679700"/>
            <a:ext cx="10617200" cy="1498600"/>
          </a:xfrm>
          <a:prstGeom prst="rect">
            <a:avLst/>
          </a:prstGeom>
        </p:spPr>
      </p:pic>
    </p:spTree>
    <p:extLst>
      <p:ext uri="{BB962C8B-B14F-4D97-AF65-F5344CB8AC3E}">
        <p14:creationId xmlns:p14="http://schemas.microsoft.com/office/powerpoint/2010/main" val="364235743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1360449"/>
          </a:xfrm>
        </p:spPr>
        <p:txBody>
          <a:bodyPr/>
          <a:lstStyle/>
          <a:p>
            <a:r>
              <a:rPr lang="en-GB" b="1" dirty="0">
                <a:solidFill>
                  <a:schemeClr val="bg1"/>
                </a:solidFill>
              </a:rPr>
              <a:t>Use caching</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360449"/>
            <a:ext cx="10515600" cy="4850780"/>
          </a:xfrm>
        </p:spPr>
        <p:txBody>
          <a:bodyPr>
            <a:normAutofit fontScale="92500" lnSpcReduction="20000"/>
          </a:bodyPr>
          <a:lstStyle/>
          <a:p>
            <a:pPr marL="0" indent="0">
              <a:buNone/>
            </a:pPr>
            <a:r>
              <a:rPr lang="en-GB" dirty="0">
                <a:solidFill>
                  <a:schemeClr val="bg1"/>
                </a:solidFill>
              </a:rPr>
              <a:t>You might use </a:t>
            </a:r>
            <a:r>
              <a:rPr lang="en-GB" dirty="0" err="1">
                <a:solidFill>
                  <a:schemeClr val="bg1"/>
                </a:solidFill>
              </a:rPr>
              <a:t>chaching</a:t>
            </a:r>
            <a:r>
              <a:rPr lang="en-GB" dirty="0">
                <a:solidFill>
                  <a:schemeClr val="bg1"/>
                </a:solidFill>
              </a:rPr>
              <a:t> tools in your HTTP REST service.</a:t>
            </a:r>
          </a:p>
          <a:p>
            <a:pPr marL="0" indent="0">
              <a:buNone/>
            </a:pPr>
            <a:r>
              <a:rPr lang="en-GB" dirty="0">
                <a:solidFill>
                  <a:schemeClr val="bg1"/>
                </a:solidFill>
              </a:rPr>
              <a:t>Instead of make multiple queries to DB we could cache some objects in memory.</a:t>
            </a:r>
          </a:p>
          <a:p>
            <a:r>
              <a:rPr lang="en-GB" dirty="0">
                <a:solidFill>
                  <a:schemeClr val="bg1"/>
                </a:solidFill>
              </a:rPr>
              <a:t>Tools:</a:t>
            </a:r>
          </a:p>
          <a:p>
            <a:r>
              <a:rPr lang="en-GB" dirty="0">
                <a:solidFill>
                  <a:schemeClr val="bg1"/>
                </a:solidFill>
              </a:rPr>
              <a:t>Guava</a:t>
            </a:r>
          </a:p>
          <a:p>
            <a:r>
              <a:rPr lang="en-GB" dirty="0" err="1">
                <a:solidFill>
                  <a:schemeClr val="bg1"/>
                </a:solidFill>
              </a:rPr>
              <a:t>Ehcache</a:t>
            </a:r>
            <a:endParaRPr lang="en-GB" dirty="0">
              <a:solidFill>
                <a:schemeClr val="bg1"/>
              </a:solidFill>
            </a:endParaRPr>
          </a:p>
          <a:p>
            <a:r>
              <a:rPr lang="en-GB" dirty="0" err="1">
                <a:solidFill>
                  <a:schemeClr val="bg1"/>
                </a:solidFill>
              </a:rPr>
              <a:t>Infinispan</a:t>
            </a:r>
            <a:endParaRPr lang="en-GB" dirty="0">
              <a:solidFill>
                <a:schemeClr val="bg1"/>
              </a:solidFill>
            </a:endParaRPr>
          </a:p>
          <a:p>
            <a:r>
              <a:rPr lang="en-GB" dirty="0" err="1">
                <a:solidFill>
                  <a:schemeClr val="bg1"/>
                </a:solidFill>
              </a:rPr>
              <a:t>Hazelcast</a:t>
            </a:r>
            <a:endParaRPr lang="en-GB" dirty="0">
              <a:solidFill>
                <a:schemeClr val="bg1"/>
              </a:solidFill>
            </a:endParaRPr>
          </a:p>
          <a:p>
            <a:r>
              <a:rPr lang="en-GB" dirty="0">
                <a:solidFill>
                  <a:schemeClr val="bg1"/>
                </a:solidFill>
              </a:rPr>
              <a:t>Apache Ignite</a:t>
            </a:r>
          </a:p>
          <a:p>
            <a:r>
              <a:rPr lang="en-GB" dirty="0">
                <a:solidFill>
                  <a:schemeClr val="bg1"/>
                </a:solidFill>
              </a:rPr>
              <a:t>Redis</a:t>
            </a:r>
          </a:p>
          <a:p>
            <a:r>
              <a:rPr lang="en-GB" dirty="0" err="1">
                <a:solidFill>
                  <a:schemeClr val="bg1"/>
                </a:solidFill>
              </a:rPr>
              <a:t>Memcache</a:t>
            </a:r>
            <a:endParaRPr lang="en-GB" dirty="0">
              <a:solidFill>
                <a:schemeClr val="bg1"/>
              </a:solidFill>
            </a:endParaRPr>
          </a:p>
          <a:p>
            <a:pPr marL="0" indent="0">
              <a:buNone/>
            </a:pPr>
            <a:r>
              <a:rPr lang="en-GB" dirty="0">
                <a:solidFill>
                  <a:schemeClr val="bg1"/>
                </a:solidFill>
              </a:rPr>
              <a:t>And many, many more</a:t>
            </a:r>
          </a:p>
          <a:p>
            <a:pPr marL="0" indent="0">
              <a:buNone/>
            </a:pPr>
            <a:endParaRPr lang="en-GB" sz="3200" dirty="0">
              <a:solidFill>
                <a:schemeClr val="bg1"/>
              </a:solidFill>
            </a:endParaRPr>
          </a:p>
        </p:txBody>
      </p:sp>
    </p:spTree>
    <p:extLst>
      <p:ext uri="{BB962C8B-B14F-4D97-AF65-F5344CB8AC3E}">
        <p14:creationId xmlns:p14="http://schemas.microsoft.com/office/powerpoint/2010/main" val="923640678"/>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Compress your JSON</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Since JSON is just simple text, you can expect to get up to 90% compression. So use </a:t>
            </a:r>
            <a:r>
              <a:rPr lang="en-GB" dirty="0" err="1">
                <a:solidFill>
                  <a:schemeClr val="bg1"/>
                </a:solidFill>
              </a:rPr>
              <a:t>gzip</a:t>
            </a:r>
            <a:r>
              <a:rPr lang="en-GB" dirty="0">
                <a:solidFill>
                  <a:schemeClr val="bg1"/>
                </a:solidFill>
              </a:rPr>
              <a:t> wherever possible when communicating with your web services.</a:t>
            </a:r>
          </a:p>
          <a:p>
            <a:pPr marL="0" indent="0">
              <a:buNone/>
            </a:pPr>
            <a:endParaRPr lang="en-GB" sz="3200" dirty="0">
              <a:solidFill>
                <a:schemeClr val="bg1"/>
              </a:solidFill>
            </a:endParaRPr>
          </a:p>
          <a:p>
            <a:pPr marL="0" indent="0">
              <a:buNone/>
            </a:pPr>
            <a:endParaRPr lang="en-GB" sz="32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297CFF8-ACA4-C942-BF0A-A5611BAC66F3}"/>
              </a:ext>
            </a:extLst>
          </p:cNvPr>
          <p:cNvPicPr>
            <a:picLocks noChangeAspect="1"/>
          </p:cNvPicPr>
          <p:nvPr/>
        </p:nvPicPr>
        <p:blipFill>
          <a:blip r:embed="rId2"/>
          <a:stretch>
            <a:fillRect/>
          </a:stretch>
        </p:blipFill>
        <p:spPr>
          <a:xfrm>
            <a:off x="838200" y="3148051"/>
            <a:ext cx="8966200" cy="1498600"/>
          </a:xfrm>
          <a:prstGeom prst="rect">
            <a:avLst/>
          </a:prstGeom>
        </p:spPr>
      </p:pic>
    </p:spTree>
    <p:extLst>
      <p:ext uri="{BB962C8B-B14F-4D97-AF65-F5344CB8AC3E}">
        <p14:creationId xmlns:p14="http://schemas.microsoft.com/office/powerpoint/2010/main" val="21676582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Don’t serialize all fields, null or default values</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Check your JSON library settings to see how you can ignore specific fields, omit null values, etc.</a:t>
            </a:r>
            <a:endParaRPr lang="en-GB" sz="3200" dirty="0">
              <a:solidFill>
                <a:schemeClr val="bg1"/>
              </a:solidFill>
            </a:endParaRPr>
          </a:p>
        </p:txBody>
      </p:sp>
    </p:spTree>
    <p:extLst>
      <p:ext uri="{BB962C8B-B14F-4D97-AF65-F5344CB8AC3E}">
        <p14:creationId xmlns:p14="http://schemas.microsoft.com/office/powerpoint/2010/main" val="2927571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Module must have everything necessary to provide desired functionality</a:t>
            </a:r>
            <a:endParaRPr lang="en-GB" dirty="0">
              <a:solidFill>
                <a:schemeClr val="bg1"/>
              </a:solidFill>
            </a:endParaRP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4" name="Content Placeholder 3" descr="A picture containing chart&#10;&#10;Description automatically generated">
            <a:extLst>
              <a:ext uri="{FF2B5EF4-FFF2-40B4-BE49-F238E27FC236}">
                <a16:creationId xmlns:a16="http://schemas.microsoft.com/office/drawing/2014/main" id="{21C088B3-1BC0-AB4E-A734-49EF5C455C0F}"/>
              </a:ext>
            </a:extLst>
          </p:cNvPr>
          <p:cNvPicPr>
            <a:picLocks noGrp="1" noChangeAspect="1"/>
          </p:cNvPicPr>
          <p:nvPr>
            <p:ph idx="1"/>
          </p:nvPr>
        </p:nvPicPr>
        <p:blipFill>
          <a:blip r:embed="rId2"/>
          <a:stretch>
            <a:fillRect/>
          </a:stretch>
        </p:blipFill>
        <p:spPr>
          <a:xfrm>
            <a:off x="1898650" y="2026444"/>
            <a:ext cx="8394700" cy="3949700"/>
          </a:xfrm>
        </p:spPr>
      </p:pic>
    </p:spTree>
    <p:extLst>
      <p:ext uri="{BB962C8B-B14F-4D97-AF65-F5344CB8AC3E}">
        <p14:creationId xmlns:p14="http://schemas.microsoft.com/office/powerpoint/2010/main" val="21566925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shorter field names</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Most libraries enable you to specify attributes on your classes to override the names of the fields as they are being serialized. This can allow you to make your field names much smaller when serialized but more human readable in your code. Using smaller field names can give you a 5-10% parsing performance boost.</a:t>
            </a:r>
            <a:endParaRPr lang="en-GB" sz="3200" dirty="0">
              <a:solidFill>
                <a:schemeClr val="bg1"/>
              </a:solidFill>
            </a:endParaRPr>
          </a:p>
        </p:txBody>
      </p:sp>
    </p:spTree>
    <p:extLst>
      <p:ext uri="{BB962C8B-B14F-4D97-AF65-F5344CB8AC3E}">
        <p14:creationId xmlns:p14="http://schemas.microsoft.com/office/powerpoint/2010/main" val="416338740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HTTP/2 over HTTP 1.1</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r>
              <a:rPr lang="en-GB" dirty="0">
                <a:solidFill>
                  <a:schemeClr val="bg1"/>
                </a:solidFill>
              </a:rPr>
              <a:t>HTTP 2.0 is a binary protocol</a:t>
            </a:r>
          </a:p>
          <a:p>
            <a:r>
              <a:rPr lang="en-GB" dirty="0">
                <a:solidFill>
                  <a:schemeClr val="bg1"/>
                </a:solidFill>
              </a:rPr>
              <a:t>Multiplexes numerous streams going over a single (normally TLS-encrypted) TCP connection.</a:t>
            </a:r>
          </a:p>
          <a:p>
            <a:r>
              <a:rPr lang="en-GB" dirty="0">
                <a:solidFill>
                  <a:schemeClr val="bg1"/>
                </a:solidFill>
              </a:rPr>
              <a:t>Queries multiplexing</a:t>
            </a:r>
          </a:p>
          <a:p>
            <a:r>
              <a:rPr lang="en-GB" dirty="0">
                <a:solidFill>
                  <a:schemeClr val="bg1"/>
                </a:solidFill>
              </a:rPr>
              <a:t>Headers compression</a:t>
            </a:r>
          </a:p>
          <a:p>
            <a:r>
              <a:rPr lang="en-GB" dirty="0">
                <a:solidFill>
                  <a:schemeClr val="bg1"/>
                </a:solidFill>
              </a:rPr>
              <a:t>Priority</a:t>
            </a:r>
          </a:p>
          <a:p>
            <a:r>
              <a:rPr lang="en-GB" dirty="0">
                <a:solidFill>
                  <a:schemeClr val="bg1"/>
                </a:solidFill>
              </a:rPr>
              <a:t>Your server needs to use HTTPS to have HTTP/2</a:t>
            </a:r>
          </a:p>
        </p:txBody>
      </p:sp>
    </p:spTree>
    <p:extLst>
      <p:ext uri="{BB962C8B-B14F-4D97-AF65-F5344CB8AC3E}">
        <p14:creationId xmlns:p14="http://schemas.microsoft.com/office/powerpoint/2010/main" val="89538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something different that JSON</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Another options are:</a:t>
            </a:r>
          </a:p>
          <a:p>
            <a:r>
              <a:rPr lang="en-GB" dirty="0">
                <a:solidFill>
                  <a:schemeClr val="bg1"/>
                </a:solidFill>
              </a:rPr>
              <a:t>BSON</a:t>
            </a:r>
          </a:p>
          <a:p>
            <a:r>
              <a:rPr lang="en-GB" dirty="0" err="1">
                <a:solidFill>
                  <a:schemeClr val="bg1"/>
                </a:solidFill>
              </a:rPr>
              <a:t>MessagePack</a:t>
            </a:r>
            <a:endParaRPr lang="en-GB" dirty="0">
              <a:solidFill>
                <a:schemeClr val="bg1"/>
              </a:solidFill>
            </a:endParaRPr>
          </a:p>
          <a:p>
            <a:r>
              <a:rPr lang="en-GB" dirty="0" err="1">
                <a:solidFill>
                  <a:schemeClr val="bg1"/>
                </a:solidFill>
              </a:rPr>
              <a:t>ProtocolBufferes</a:t>
            </a:r>
            <a:endParaRPr lang="en-GB" dirty="0">
              <a:solidFill>
                <a:schemeClr val="bg1"/>
              </a:solidFill>
            </a:endParaRPr>
          </a:p>
          <a:p>
            <a:r>
              <a:rPr lang="en-GB" dirty="0">
                <a:solidFill>
                  <a:schemeClr val="bg1"/>
                </a:solidFill>
              </a:rPr>
              <a:t>Avro</a:t>
            </a:r>
          </a:p>
          <a:p>
            <a:r>
              <a:rPr lang="en-GB" dirty="0">
                <a:solidFill>
                  <a:schemeClr val="bg1"/>
                </a:solidFill>
              </a:rPr>
              <a:t>And many more</a:t>
            </a:r>
          </a:p>
          <a:p>
            <a:endParaRPr lang="en-GB" dirty="0">
              <a:solidFill>
                <a:schemeClr val="bg1"/>
              </a:solidFill>
            </a:endParaRPr>
          </a:p>
        </p:txBody>
      </p:sp>
    </p:spTree>
    <p:extLst>
      <p:ext uri="{BB962C8B-B14F-4D97-AF65-F5344CB8AC3E}">
        <p14:creationId xmlns:p14="http://schemas.microsoft.com/office/powerpoint/2010/main" val="28117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something different that JSON</a:t>
            </a:r>
          </a:p>
        </p:txBody>
      </p:sp>
      <p:pic>
        <p:nvPicPr>
          <p:cNvPr id="4" name="Content Placeholder 3" descr="Chart, bar chart&#10;&#10;Description automatically generated">
            <a:extLst>
              <a:ext uri="{FF2B5EF4-FFF2-40B4-BE49-F238E27FC236}">
                <a16:creationId xmlns:a16="http://schemas.microsoft.com/office/drawing/2014/main" id="{91F90D93-E50B-8244-B8A5-5A79018D2AD2}"/>
              </a:ext>
            </a:extLst>
          </p:cNvPr>
          <p:cNvPicPr>
            <a:picLocks noGrp="1" noChangeAspect="1"/>
          </p:cNvPicPr>
          <p:nvPr>
            <p:ph idx="1"/>
          </p:nvPr>
        </p:nvPicPr>
        <p:blipFill>
          <a:blip r:embed="rId2"/>
          <a:stretch>
            <a:fillRect/>
          </a:stretch>
        </p:blipFill>
        <p:spPr>
          <a:xfrm>
            <a:off x="2003024" y="2228850"/>
            <a:ext cx="8185951" cy="4629150"/>
          </a:xfrm>
        </p:spPr>
      </p:pic>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3911648" cy="523220"/>
          </a:xfrm>
          <a:prstGeom prst="rect">
            <a:avLst/>
          </a:prstGeom>
          <a:noFill/>
        </p:spPr>
        <p:txBody>
          <a:bodyPr wrap="none" rtlCol="0">
            <a:spAutoFit/>
          </a:bodyPr>
          <a:lstStyle/>
          <a:p>
            <a:r>
              <a:rPr lang="en-GB" sz="2800" dirty="0">
                <a:solidFill>
                  <a:schemeClr val="bg1"/>
                </a:solidFill>
              </a:rPr>
              <a:t>Ser </a:t>
            </a:r>
            <a:r>
              <a:rPr lang="en-GB" sz="2800" dirty="0" err="1">
                <a:solidFill>
                  <a:schemeClr val="bg1"/>
                </a:solidFill>
              </a:rPr>
              <a:t>Time+Deser</a:t>
            </a:r>
            <a:r>
              <a:rPr lang="en-GB" sz="2800" dirty="0">
                <a:solidFill>
                  <a:schemeClr val="bg1"/>
                </a:solidFill>
              </a:rPr>
              <a:t> Time (ns)</a:t>
            </a:r>
          </a:p>
        </p:txBody>
      </p:sp>
    </p:spTree>
    <p:extLst>
      <p:ext uri="{BB962C8B-B14F-4D97-AF65-F5344CB8AC3E}">
        <p14:creationId xmlns:p14="http://schemas.microsoft.com/office/powerpoint/2010/main" val="4090262824"/>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something different that JSON</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5494581" cy="523220"/>
          </a:xfrm>
          <a:prstGeom prst="rect">
            <a:avLst/>
          </a:prstGeom>
          <a:noFill/>
        </p:spPr>
        <p:txBody>
          <a:bodyPr wrap="none" rtlCol="0">
            <a:spAutoFit/>
          </a:bodyPr>
          <a:lstStyle/>
          <a:p>
            <a:r>
              <a:rPr lang="en-GB" sz="2800" dirty="0">
                <a:solidFill>
                  <a:schemeClr val="bg1"/>
                </a:solidFill>
              </a:rPr>
              <a:t>Size, Compressed size [light] in bytes</a:t>
            </a:r>
          </a:p>
        </p:txBody>
      </p:sp>
      <p:pic>
        <p:nvPicPr>
          <p:cNvPr id="8" name="Content Placeholder 7" descr="Chart, bar chart&#10;&#10;Description automatically generated">
            <a:extLst>
              <a:ext uri="{FF2B5EF4-FFF2-40B4-BE49-F238E27FC236}">
                <a16:creationId xmlns:a16="http://schemas.microsoft.com/office/drawing/2014/main" id="{78574AA4-B97E-6443-8FDC-69C4527798F7}"/>
              </a:ext>
            </a:extLst>
          </p:cNvPr>
          <p:cNvPicPr>
            <a:picLocks noGrp="1" noChangeAspect="1"/>
          </p:cNvPicPr>
          <p:nvPr>
            <p:ph idx="1"/>
          </p:nvPr>
        </p:nvPicPr>
        <p:blipFill>
          <a:blip r:embed="rId2"/>
          <a:stretch>
            <a:fillRect/>
          </a:stretch>
        </p:blipFill>
        <p:spPr>
          <a:xfrm>
            <a:off x="2378802" y="2283638"/>
            <a:ext cx="7434395" cy="4351338"/>
          </a:xfrm>
        </p:spPr>
      </p:pic>
    </p:spTree>
    <p:extLst>
      <p:ext uri="{BB962C8B-B14F-4D97-AF65-F5344CB8AC3E}">
        <p14:creationId xmlns:p14="http://schemas.microsoft.com/office/powerpoint/2010/main" val="377924261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JSON vs Binary protocols</a:t>
            </a: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p:txBody>
          <a:bodyPr>
            <a:normAutofit lnSpcReduction="10000"/>
          </a:bodyPr>
          <a:lstStyle/>
          <a:p>
            <a:pPr marL="0" indent="0">
              <a:buNone/>
            </a:pPr>
            <a:r>
              <a:rPr lang="en-GB" dirty="0">
                <a:solidFill>
                  <a:schemeClr val="bg1"/>
                </a:solidFill>
              </a:rPr>
              <a:t>Pros:</a:t>
            </a:r>
          </a:p>
          <a:p>
            <a:r>
              <a:rPr lang="en-GB" dirty="0">
                <a:solidFill>
                  <a:schemeClr val="bg1"/>
                </a:solidFill>
              </a:rPr>
              <a:t>Schemas Are Awesome</a:t>
            </a:r>
          </a:p>
          <a:p>
            <a:r>
              <a:rPr lang="en-GB" dirty="0">
                <a:solidFill>
                  <a:schemeClr val="bg1"/>
                </a:solidFill>
              </a:rPr>
              <a:t>Backward Compatibility For Free</a:t>
            </a:r>
          </a:p>
          <a:p>
            <a:r>
              <a:rPr lang="en-GB" dirty="0">
                <a:solidFill>
                  <a:schemeClr val="bg1"/>
                </a:solidFill>
              </a:rPr>
              <a:t>Less Boilerplate Code</a:t>
            </a:r>
          </a:p>
          <a:p>
            <a:r>
              <a:rPr lang="en-GB" dirty="0">
                <a:solidFill>
                  <a:schemeClr val="bg1"/>
                </a:solidFill>
              </a:rPr>
              <a:t>Validations and Extensibility</a:t>
            </a:r>
          </a:p>
          <a:p>
            <a:r>
              <a:rPr lang="en-GB" dirty="0">
                <a:solidFill>
                  <a:schemeClr val="bg1"/>
                </a:solidFill>
              </a:rPr>
              <a:t>Easy Language Interoperability</a:t>
            </a:r>
          </a:p>
          <a:p>
            <a:pPr marL="0" indent="0">
              <a:buNone/>
            </a:pPr>
            <a:r>
              <a:rPr lang="en-GB" dirty="0">
                <a:solidFill>
                  <a:schemeClr val="bg1"/>
                </a:solidFill>
              </a:rPr>
              <a:t>Cons:</a:t>
            </a:r>
          </a:p>
          <a:p>
            <a:r>
              <a:rPr lang="en-GB" dirty="0">
                <a:solidFill>
                  <a:schemeClr val="bg1"/>
                </a:solidFill>
              </a:rPr>
              <a:t>Not human readable</a:t>
            </a:r>
          </a:p>
          <a:p>
            <a:r>
              <a:rPr lang="en-GB" dirty="0">
                <a:solidFill>
                  <a:schemeClr val="bg1"/>
                </a:solidFill>
              </a:rPr>
              <a:t>Problem with deserialization in web browser</a:t>
            </a:r>
          </a:p>
          <a:p>
            <a:endParaRPr lang="en-GB" dirty="0">
              <a:solidFill>
                <a:schemeClr val="bg1"/>
              </a:solidFill>
            </a:endParaRPr>
          </a:p>
        </p:txBody>
      </p:sp>
    </p:spTree>
    <p:extLst>
      <p:ext uri="{BB962C8B-B14F-4D97-AF65-F5344CB8AC3E}">
        <p14:creationId xmlns:p14="http://schemas.microsoft.com/office/powerpoint/2010/main" val="211381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Logo&#10;&#10;Description automatically generated with medium confidence">
            <a:extLst>
              <a:ext uri="{FF2B5EF4-FFF2-40B4-BE49-F238E27FC236}">
                <a16:creationId xmlns:a16="http://schemas.microsoft.com/office/drawing/2014/main" id="{13A5D654-3E86-EA45-A928-4DF5709BEA5B}"/>
              </a:ext>
            </a:extLst>
          </p:cNvPr>
          <p:cNvPicPr>
            <a:picLocks noGrp="1" noChangeAspect="1"/>
          </p:cNvPicPr>
          <p:nvPr>
            <p:ph idx="1"/>
          </p:nvPr>
        </p:nvPicPr>
        <p:blipFill>
          <a:blip r:embed="rId2"/>
          <a:stretch>
            <a:fillRect/>
          </a:stretch>
        </p:blipFill>
        <p:spPr>
          <a:xfrm>
            <a:off x="643467" y="1084410"/>
            <a:ext cx="10905066" cy="4689178"/>
          </a:xfrm>
          <a:prstGeom prst="rect">
            <a:avLst/>
          </a:prstGeom>
        </p:spPr>
      </p:pic>
    </p:spTree>
    <p:extLst>
      <p:ext uri="{BB962C8B-B14F-4D97-AF65-F5344CB8AC3E}">
        <p14:creationId xmlns:p14="http://schemas.microsoft.com/office/powerpoint/2010/main" val="4152029142"/>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Common problem with REST</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a:xfrm>
            <a:off x="838200" y="1360449"/>
            <a:ext cx="10515600" cy="5274527"/>
          </a:xfrm>
        </p:spPr>
        <p:txBody>
          <a:bodyPr>
            <a:normAutofit/>
          </a:bodyPr>
          <a:lstStyle/>
          <a:p>
            <a:r>
              <a:rPr lang="en-GB" dirty="0">
                <a:solidFill>
                  <a:schemeClr val="bg1"/>
                </a:solidFill>
              </a:rPr>
              <a:t>Resources defined by “Endpoints” </a:t>
            </a:r>
          </a:p>
          <a:p>
            <a:r>
              <a:rPr lang="en-GB" dirty="0">
                <a:solidFill>
                  <a:schemeClr val="bg1"/>
                </a:solidFill>
              </a:rPr>
              <a:t>Client calls to many endpoints </a:t>
            </a:r>
          </a:p>
          <a:p>
            <a:r>
              <a:rPr lang="en-GB" dirty="0">
                <a:solidFill>
                  <a:schemeClr val="bg1"/>
                </a:solidFill>
              </a:rPr>
              <a:t>Uses HTTP as a transport </a:t>
            </a:r>
          </a:p>
          <a:p>
            <a:r>
              <a:rPr lang="en-GB" dirty="0">
                <a:solidFill>
                  <a:schemeClr val="bg1"/>
                </a:solidFill>
              </a:rPr>
              <a:t>Simple, but primitive</a:t>
            </a:r>
          </a:p>
        </p:txBody>
      </p:sp>
      <p:pic>
        <p:nvPicPr>
          <p:cNvPr id="4" name="Picture 3" descr="Diagram&#10;&#10;Description automatically generated">
            <a:extLst>
              <a:ext uri="{FF2B5EF4-FFF2-40B4-BE49-F238E27FC236}">
                <a16:creationId xmlns:a16="http://schemas.microsoft.com/office/drawing/2014/main" id="{6927FE11-5131-C049-8554-D4496ABBA90B}"/>
              </a:ext>
            </a:extLst>
          </p:cNvPr>
          <p:cNvPicPr>
            <a:picLocks noChangeAspect="1"/>
          </p:cNvPicPr>
          <p:nvPr/>
        </p:nvPicPr>
        <p:blipFill>
          <a:blip r:embed="rId2"/>
          <a:stretch>
            <a:fillRect/>
          </a:stretch>
        </p:blipFill>
        <p:spPr>
          <a:xfrm>
            <a:off x="7648175" y="0"/>
            <a:ext cx="4723805" cy="6858000"/>
          </a:xfrm>
          <a:prstGeom prst="rect">
            <a:avLst/>
          </a:prstGeom>
        </p:spPr>
      </p:pic>
      <p:sp>
        <p:nvSpPr>
          <p:cNvPr id="7" name="TextBox 6">
            <a:extLst>
              <a:ext uri="{FF2B5EF4-FFF2-40B4-BE49-F238E27FC236}">
                <a16:creationId xmlns:a16="http://schemas.microsoft.com/office/drawing/2014/main" id="{23769707-C9BD-4242-930E-CB6B238C7D56}"/>
              </a:ext>
            </a:extLst>
          </p:cNvPr>
          <p:cNvSpPr txBox="1"/>
          <p:nvPr/>
        </p:nvSpPr>
        <p:spPr>
          <a:xfrm>
            <a:off x="109791" y="6377156"/>
            <a:ext cx="6943183" cy="307777"/>
          </a:xfrm>
          <a:prstGeom prst="rect">
            <a:avLst/>
          </a:prstGeom>
          <a:noFill/>
        </p:spPr>
        <p:txBody>
          <a:bodyPr wrap="none" rtlCol="0">
            <a:spAutoFit/>
          </a:bodyPr>
          <a:lstStyle/>
          <a:p>
            <a:r>
              <a:rPr lang="en-GB" sz="1400" dirty="0">
                <a:solidFill>
                  <a:schemeClr val="bg1"/>
                </a:solidFill>
              </a:rPr>
              <a:t>Source: https://</a:t>
            </a:r>
            <a:r>
              <a:rPr lang="en-GB" sz="1400" dirty="0" err="1">
                <a:solidFill>
                  <a:schemeClr val="bg1"/>
                </a:solidFill>
              </a:rPr>
              <a:t>www.slideshare.net</a:t>
            </a:r>
            <a:r>
              <a:rPr lang="en-GB" sz="1400" dirty="0">
                <a:solidFill>
                  <a:schemeClr val="bg1"/>
                </a:solidFill>
              </a:rPr>
              <a:t>/</a:t>
            </a:r>
            <a:r>
              <a:rPr lang="en-GB" sz="1400" dirty="0" err="1">
                <a:solidFill>
                  <a:schemeClr val="bg1"/>
                </a:solidFill>
              </a:rPr>
              <a:t>AmazonWebServices</a:t>
            </a:r>
            <a:r>
              <a:rPr lang="en-GB" sz="1400" dirty="0">
                <a:solidFill>
                  <a:schemeClr val="bg1"/>
                </a:solidFill>
              </a:rPr>
              <a:t>/introduction-to-graphql-95577414</a:t>
            </a:r>
          </a:p>
        </p:txBody>
      </p:sp>
    </p:spTree>
    <p:extLst>
      <p:ext uri="{BB962C8B-B14F-4D97-AF65-F5344CB8AC3E}">
        <p14:creationId xmlns:p14="http://schemas.microsoft.com/office/powerpoint/2010/main" val="337637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endParaRPr lang="en-GB" b="1" dirty="0">
              <a:solidFill>
                <a:schemeClr val="bg1"/>
              </a:solidFill>
            </a:endParaRP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a:xfrm>
            <a:off x="838200" y="1360449"/>
            <a:ext cx="6320883" cy="5274527"/>
          </a:xfrm>
        </p:spPr>
        <p:txBody>
          <a:bodyPr>
            <a:normAutofit/>
          </a:bodyPr>
          <a:lstStyle/>
          <a:p>
            <a:r>
              <a:rPr lang="en-GB" dirty="0" err="1">
                <a:solidFill>
                  <a:schemeClr val="bg1"/>
                </a:solidFill>
              </a:rPr>
              <a:t>GraphQL</a:t>
            </a:r>
            <a:r>
              <a:rPr lang="en-GB" dirty="0">
                <a:solidFill>
                  <a:schemeClr val="bg1"/>
                </a:solidFill>
              </a:rPr>
              <a:t> is a query language for APIs… </a:t>
            </a:r>
          </a:p>
          <a:p>
            <a:r>
              <a:rPr lang="en-GB" dirty="0">
                <a:solidFill>
                  <a:schemeClr val="bg1"/>
                </a:solidFill>
              </a:rPr>
              <a:t>Resources defined by a </a:t>
            </a:r>
            <a:r>
              <a:rPr lang="en-GB" dirty="0" err="1">
                <a:solidFill>
                  <a:schemeClr val="bg1"/>
                </a:solidFill>
              </a:rPr>
              <a:t>GraphQL</a:t>
            </a:r>
            <a:r>
              <a:rPr lang="en-GB" dirty="0">
                <a:solidFill>
                  <a:schemeClr val="bg1"/>
                </a:solidFill>
              </a:rPr>
              <a:t> Schema</a:t>
            </a:r>
          </a:p>
          <a:p>
            <a:r>
              <a:rPr lang="en-GB" dirty="0">
                <a:solidFill>
                  <a:schemeClr val="bg1"/>
                </a:solidFill>
              </a:rPr>
              <a:t>Client sends query, server orchestrates data</a:t>
            </a:r>
          </a:p>
          <a:p>
            <a:r>
              <a:rPr lang="en-GB" dirty="0" err="1">
                <a:solidFill>
                  <a:schemeClr val="bg1"/>
                </a:solidFill>
              </a:rPr>
              <a:t>Mutiple</a:t>
            </a:r>
            <a:r>
              <a:rPr lang="en-GB" dirty="0">
                <a:solidFill>
                  <a:schemeClr val="bg1"/>
                </a:solidFill>
              </a:rPr>
              <a:t> transports (HTTP, MQTT, </a:t>
            </a:r>
            <a:r>
              <a:rPr lang="en-GB" dirty="0" err="1">
                <a:solidFill>
                  <a:schemeClr val="bg1"/>
                </a:solidFill>
              </a:rPr>
              <a:t>WebSockets</a:t>
            </a:r>
            <a:r>
              <a:rPr lang="en-GB" dirty="0">
                <a:solidFill>
                  <a:schemeClr val="bg1"/>
                </a:solidFill>
              </a:rPr>
              <a:t>)</a:t>
            </a:r>
          </a:p>
          <a:p>
            <a:r>
              <a:rPr lang="en-GB" dirty="0">
                <a:solidFill>
                  <a:schemeClr val="bg1"/>
                </a:solidFill>
              </a:rPr>
              <a:t>Efficient (Network Bandwidth, Dev Time)</a:t>
            </a:r>
          </a:p>
          <a:p>
            <a:r>
              <a:rPr lang="en-GB" dirty="0">
                <a:solidFill>
                  <a:schemeClr val="bg1"/>
                </a:solidFill>
              </a:rPr>
              <a:t>Self Documenting (Introspection w/ Tooling)</a:t>
            </a:r>
          </a:p>
          <a:p>
            <a:r>
              <a:rPr lang="en-GB" dirty="0">
                <a:solidFill>
                  <a:schemeClr val="bg1"/>
                </a:solidFill>
              </a:rPr>
              <a:t>Language Agnostic</a:t>
            </a:r>
          </a:p>
        </p:txBody>
      </p:sp>
      <p:sp>
        <p:nvSpPr>
          <p:cNvPr id="7" name="TextBox 6">
            <a:extLst>
              <a:ext uri="{FF2B5EF4-FFF2-40B4-BE49-F238E27FC236}">
                <a16:creationId xmlns:a16="http://schemas.microsoft.com/office/drawing/2014/main" id="{23769707-C9BD-4242-930E-CB6B238C7D56}"/>
              </a:ext>
            </a:extLst>
          </p:cNvPr>
          <p:cNvSpPr txBox="1"/>
          <p:nvPr/>
        </p:nvSpPr>
        <p:spPr>
          <a:xfrm>
            <a:off x="109791" y="6377156"/>
            <a:ext cx="6943183" cy="307777"/>
          </a:xfrm>
          <a:prstGeom prst="rect">
            <a:avLst/>
          </a:prstGeom>
          <a:noFill/>
        </p:spPr>
        <p:txBody>
          <a:bodyPr wrap="none" rtlCol="0">
            <a:spAutoFit/>
          </a:bodyPr>
          <a:lstStyle/>
          <a:p>
            <a:r>
              <a:rPr lang="en-GB" sz="1400" dirty="0">
                <a:solidFill>
                  <a:schemeClr val="bg1"/>
                </a:solidFill>
              </a:rPr>
              <a:t>Source: https://</a:t>
            </a:r>
            <a:r>
              <a:rPr lang="en-GB" sz="1400" dirty="0" err="1">
                <a:solidFill>
                  <a:schemeClr val="bg1"/>
                </a:solidFill>
              </a:rPr>
              <a:t>www.slideshare.net</a:t>
            </a:r>
            <a:r>
              <a:rPr lang="en-GB" sz="1400" dirty="0">
                <a:solidFill>
                  <a:schemeClr val="bg1"/>
                </a:solidFill>
              </a:rPr>
              <a:t>/</a:t>
            </a:r>
            <a:r>
              <a:rPr lang="en-GB" sz="1400" dirty="0" err="1">
                <a:solidFill>
                  <a:schemeClr val="bg1"/>
                </a:solidFill>
              </a:rPr>
              <a:t>AmazonWebServices</a:t>
            </a:r>
            <a:r>
              <a:rPr lang="en-GB" sz="1400" dirty="0">
                <a:solidFill>
                  <a:schemeClr val="bg1"/>
                </a:solidFill>
              </a:rPr>
              <a:t>/introduction-to-graphql-95577414</a:t>
            </a:r>
          </a:p>
        </p:txBody>
      </p:sp>
      <p:pic>
        <p:nvPicPr>
          <p:cNvPr id="8" name="Picture 7" descr="Diagram&#10;&#10;Description automatically generated">
            <a:extLst>
              <a:ext uri="{FF2B5EF4-FFF2-40B4-BE49-F238E27FC236}">
                <a16:creationId xmlns:a16="http://schemas.microsoft.com/office/drawing/2014/main" id="{EC23EBA5-09A4-424A-928A-C9BAB128E7D2}"/>
              </a:ext>
            </a:extLst>
          </p:cNvPr>
          <p:cNvPicPr>
            <a:picLocks noChangeAspect="1"/>
          </p:cNvPicPr>
          <p:nvPr/>
        </p:nvPicPr>
        <p:blipFill>
          <a:blip r:embed="rId2"/>
          <a:stretch>
            <a:fillRect/>
          </a:stretch>
        </p:blipFill>
        <p:spPr>
          <a:xfrm>
            <a:off x="7334363" y="0"/>
            <a:ext cx="4747846" cy="6858000"/>
          </a:xfrm>
          <a:prstGeom prst="rect">
            <a:avLst/>
          </a:prstGeom>
        </p:spPr>
      </p:pic>
    </p:spTree>
    <p:extLst>
      <p:ext uri="{BB962C8B-B14F-4D97-AF65-F5344CB8AC3E}">
        <p14:creationId xmlns:p14="http://schemas.microsoft.com/office/powerpoint/2010/main" val="413393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endParaRPr lang="en-GB" b="1" dirty="0">
              <a:solidFill>
                <a:schemeClr val="bg1"/>
              </a:solidFill>
            </a:endParaRP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a:xfrm>
            <a:off x="838200" y="1360449"/>
            <a:ext cx="10515600" cy="5274527"/>
          </a:xfrm>
        </p:spPr>
        <p:txBody>
          <a:bodyPr>
            <a:normAutofit/>
          </a:bodyPr>
          <a:lstStyle/>
          <a:p>
            <a:r>
              <a:rPr lang="en-GB" dirty="0">
                <a:solidFill>
                  <a:schemeClr val="bg1"/>
                </a:solidFill>
              </a:rPr>
              <a:t>A data query language</a:t>
            </a:r>
          </a:p>
          <a:p>
            <a:r>
              <a:rPr lang="en-GB" dirty="0">
                <a:solidFill>
                  <a:schemeClr val="bg1"/>
                </a:solidFill>
              </a:rPr>
              <a:t>Developed by Facebook</a:t>
            </a:r>
          </a:p>
          <a:p>
            <a:r>
              <a:rPr lang="en-GB" dirty="0">
                <a:solidFill>
                  <a:schemeClr val="bg1"/>
                </a:solidFill>
              </a:rPr>
              <a:t>Used internally since 2012</a:t>
            </a:r>
          </a:p>
          <a:p>
            <a:r>
              <a:rPr lang="en-GB" dirty="0">
                <a:solidFill>
                  <a:schemeClr val="bg1"/>
                </a:solidFill>
              </a:rPr>
              <a:t>Open source version published in July 2015</a:t>
            </a:r>
          </a:p>
          <a:p>
            <a:r>
              <a:rPr lang="en-GB" dirty="0">
                <a:solidFill>
                  <a:schemeClr val="bg1"/>
                </a:solidFill>
              </a:rPr>
              <a:t>Relay released in August 2015</a:t>
            </a:r>
          </a:p>
          <a:p>
            <a:r>
              <a:rPr lang="en-GB" dirty="0">
                <a:solidFill>
                  <a:schemeClr val="bg1"/>
                </a:solidFill>
              </a:rPr>
              <a:t>Specification: </a:t>
            </a:r>
            <a:r>
              <a:rPr lang="en-GB" dirty="0">
                <a:hlinkClick r:id="rId2"/>
              </a:rPr>
              <a:t>https://facebook.github.io/graphql</a:t>
            </a:r>
            <a:endParaRPr lang="en-GB" dirty="0">
              <a:solidFill>
                <a:schemeClr val="bg1"/>
              </a:solidFill>
            </a:endParaRPr>
          </a:p>
        </p:txBody>
      </p:sp>
    </p:spTree>
    <p:extLst>
      <p:ext uri="{BB962C8B-B14F-4D97-AF65-F5344CB8AC3E}">
        <p14:creationId xmlns:p14="http://schemas.microsoft.com/office/powerpoint/2010/main" val="125757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Module must have everything necessary to provide desired functionality</a:t>
            </a:r>
            <a:endParaRPr lang="en-GB" dirty="0">
              <a:solidFill>
                <a:schemeClr val="bg1"/>
              </a:solidFill>
            </a:endParaRP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8" name="Content Placeholder 7" descr="Text&#10;&#10;Description automatically generated">
            <a:extLst>
              <a:ext uri="{FF2B5EF4-FFF2-40B4-BE49-F238E27FC236}">
                <a16:creationId xmlns:a16="http://schemas.microsoft.com/office/drawing/2014/main" id="{940A3053-79A5-ED4C-AE84-7B510B76F485}"/>
              </a:ext>
            </a:extLst>
          </p:cNvPr>
          <p:cNvPicPr>
            <a:picLocks noGrp="1" noChangeAspect="1"/>
          </p:cNvPicPr>
          <p:nvPr>
            <p:ph idx="1"/>
          </p:nvPr>
        </p:nvPicPr>
        <p:blipFill>
          <a:blip r:embed="rId2"/>
          <a:stretch>
            <a:fillRect/>
          </a:stretch>
        </p:blipFill>
        <p:spPr>
          <a:xfrm>
            <a:off x="1784350" y="2058194"/>
            <a:ext cx="8623300" cy="3886200"/>
          </a:xfrm>
        </p:spPr>
      </p:pic>
    </p:spTree>
    <p:extLst>
      <p:ext uri="{BB962C8B-B14F-4D97-AF65-F5344CB8AC3E}">
        <p14:creationId xmlns:p14="http://schemas.microsoft.com/office/powerpoint/2010/main" val="22942463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Operations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10" name="Content Placeholder 9" descr="A picture containing timeline&#10;&#10;Description automatically generated">
            <a:extLst>
              <a:ext uri="{FF2B5EF4-FFF2-40B4-BE49-F238E27FC236}">
                <a16:creationId xmlns:a16="http://schemas.microsoft.com/office/drawing/2014/main" id="{78994C13-3E04-1943-B89D-2E15A60B5E9A}"/>
              </a:ext>
            </a:extLst>
          </p:cNvPr>
          <p:cNvPicPr>
            <a:picLocks noGrp="1" noChangeAspect="1"/>
          </p:cNvPicPr>
          <p:nvPr>
            <p:ph idx="1"/>
          </p:nvPr>
        </p:nvPicPr>
        <p:blipFill>
          <a:blip r:embed="rId2"/>
          <a:stretch>
            <a:fillRect/>
          </a:stretch>
        </p:blipFill>
        <p:spPr>
          <a:xfrm>
            <a:off x="930565" y="1747566"/>
            <a:ext cx="4395418" cy="4351338"/>
          </a:xfrm>
        </p:spPr>
      </p:pic>
      <p:sp>
        <p:nvSpPr>
          <p:cNvPr id="11" name="TextBox 10">
            <a:extLst>
              <a:ext uri="{FF2B5EF4-FFF2-40B4-BE49-F238E27FC236}">
                <a16:creationId xmlns:a16="http://schemas.microsoft.com/office/drawing/2014/main" id="{FC110D2B-563D-3E48-9D74-B8421F87CBC2}"/>
              </a:ext>
            </a:extLst>
          </p:cNvPr>
          <p:cNvSpPr txBox="1"/>
          <p:nvPr/>
        </p:nvSpPr>
        <p:spPr>
          <a:xfrm>
            <a:off x="5898995" y="1906161"/>
            <a:ext cx="4454104" cy="2677656"/>
          </a:xfrm>
          <a:prstGeom prst="rect">
            <a:avLst/>
          </a:prstGeom>
          <a:noFill/>
        </p:spPr>
        <p:txBody>
          <a:bodyPr wrap="none" rtlCol="0">
            <a:spAutoFit/>
          </a:bodyPr>
          <a:lstStyle/>
          <a:p>
            <a:r>
              <a:rPr lang="en-GB" sz="2800" dirty="0">
                <a:solidFill>
                  <a:schemeClr val="bg1"/>
                </a:solidFill>
              </a:rPr>
              <a:t>There are 3 operations types:</a:t>
            </a:r>
          </a:p>
          <a:p>
            <a:pPr marL="285750" indent="-285750">
              <a:buFont typeface="Arial" panose="020B0604020202020204" pitchFamily="34" charset="0"/>
              <a:buChar char="•"/>
            </a:pPr>
            <a:r>
              <a:rPr lang="en-GB" sz="2800" dirty="0">
                <a:solidFill>
                  <a:schemeClr val="bg1"/>
                </a:solidFill>
              </a:rPr>
              <a:t>Query</a:t>
            </a:r>
          </a:p>
          <a:p>
            <a:pPr marL="285750" indent="-285750">
              <a:buFont typeface="Arial" panose="020B0604020202020204" pitchFamily="34" charset="0"/>
              <a:buChar char="•"/>
            </a:pPr>
            <a:r>
              <a:rPr lang="en-GB" sz="2800" dirty="0">
                <a:solidFill>
                  <a:schemeClr val="bg1"/>
                </a:solidFill>
              </a:rPr>
              <a:t>Subscription</a:t>
            </a:r>
          </a:p>
          <a:p>
            <a:pPr marL="285750" indent="-285750">
              <a:buFont typeface="Arial" panose="020B0604020202020204" pitchFamily="34" charset="0"/>
              <a:buChar char="•"/>
            </a:pPr>
            <a:r>
              <a:rPr lang="en-GB" sz="2800" dirty="0">
                <a:solidFill>
                  <a:schemeClr val="bg1"/>
                </a:solidFill>
              </a:rPr>
              <a:t>Mutation</a:t>
            </a:r>
          </a:p>
          <a:p>
            <a:pPr marL="285750" indent="-285750">
              <a:buFont typeface="Arial" panose="020B0604020202020204" pitchFamily="34" charset="0"/>
              <a:buChar char="•"/>
            </a:pPr>
            <a:endParaRPr lang="en-GB" sz="2800" dirty="0">
              <a:solidFill>
                <a:schemeClr val="bg1"/>
              </a:solidFill>
            </a:endParaRPr>
          </a:p>
          <a:p>
            <a:r>
              <a:rPr lang="en-GB" sz="2800" dirty="0">
                <a:solidFill>
                  <a:schemeClr val="bg1"/>
                </a:solidFill>
              </a:rPr>
              <a:t>Variables are optional</a:t>
            </a:r>
          </a:p>
        </p:txBody>
      </p:sp>
      <p:sp>
        <p:nvSpPr>
          <p:cNvPr id="13" name="TextBox 12">
            <a:extLst>
              <a:ext uri="{FF2B5EF4-FFF2-40B4-BE49-F238E27FC236}">
                <a16:creationId xmlns:a16="http://schemas.microsoft.com/office/drawing/2014/main" id="{4CAEE0E1-B448-F747-A6CD-7068420A4472}"/>
              </a:ext>
            </a:extLst>
          </p:cNvPr>
          <p:cNvSpPr txBox="1"/>
          <p:nvPr/>
        </p:nvSpPr>
        <p:spPr>
          <a:xfrm>
            <a:off x="109791" y="6377156"/>
            <a:ext cx="6943183" cy="307777"/>
          </a:xfrm>
          <a:prstGeom prst="rect">
            <a:avLst/>
          </a:prstGeom>
          <a:noFill/>
        </p:spPr>
        <p:txBody>
          <a:bodyPr wrap="none" rtlCol="0">
            <a:spAutoFit/>
          </a:bodyPr>
          <a:lstStyle/>
          <a:p>
            <a:r>
              <a:rPr lang="en-GB" sz="1400" dirty="0">
                <a:solidFill>
                  <a:schemeClr val="bg1"/>
                </a:solidFill>
              </a:rPr>
              <a:t>Source: https://</a:t>
            </a:r>
            <a:r>
              <a:rPr lang="en-GB" sz="1400" dirty="0" err="1">
                <a:solidFill>
                  <a:schemeClr val="bg1"/>
                </a:solidFill>
              </a:rPr>
              <a:t>www.slideshare.net</a:t>
            </a:r>
            <a:r>
              <a:rPr lang="en-GB" sz="1400" dirty="0">
                <a:solidFill>
                  <a:schemeClr val="bg1"/>
                </a:solidFill>
              </a:rPr>
              <a:t>/</a:t>
            </a:r>
            <a:r>
              <a:rPr lang="en-GB" sz="1400" dirty="0" err="1">
                <a:solidFill>
                  <a:schemeClr val="bg1"/>
                </a:solidFill>
              </a:rPr>
              <a:t>AmazonWebServices</a:t>
            </a:r>
            <a:r>
              <a:rPr lang="en-GB" sz="1400" dirty="0">
                <a:solidFill>
                  <a:schemeClr val="bg1"/>
                </a:solidFill>
              </a:rPr>
              <a:t>/introduction-to-graphql-95577414</a:t>
            </a:r>
          </a:p>
        </p:txBody>
      </p:sp>
    </p:spTree>
    <p:extLst>
      <p:ext uri="{BB962C8B-B14F-4D97-AF65-F5344CB8AC3E}">
        <p14:creationId xmlns:p14="http://schemas.microsoft.com/office/powerpoint/2010/main" val="281015706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Type system</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4" name="Content Placeholder 3" descr="Text, letter&#10;&#10;Description automatically generated">
            <a:extLst>
              <a:ext uri="{FF2B5EF4-FFF2-40B4-BE49-F238E27FC236}">
                <a16:creationId xmlns:a16="http://schemas.microsoft.com/office/drawing/2014/main" id="{AC3AC714-16F7-F94C-892E-0D46B5CA8F08}"/>
              </a:ext>
            </a:extLst>
          </p:cNvPr>
          <p:cNvPicPr>
            <a:picLocks noGrp="1" noChangeAspect="1"/>
          </p:cNvPicPr>
          <p:nvPr>
            <p:ph idx="1"/>
          </p:nvPr>
        </p:nvPicPr>
        <p:blipFill>
          <a:blip r:embed="rId2"/>
          <a:stretch>
            <a:fillRect/>
          </a:stretch>
        </p:blipFill>
        <p:spPr>
          <a:xfrm>
            <a:off x="838200" y="1498260"/>
            <a:ext cx="10515600" cy="4999717"/>
          </a:xfrm>
        </p:spPr>
      </p:pic>
      <p:sp>
        <p:nvSpPr>
          <p:cNvPr id="2" name="TextBox 1">
            <a:extLst>
              <a:ext uri="{FF2B5EF4-FFF2-40B4-BE49-F238E27FC236}">
                <a16:creationId xmlns:a16="http://schemas.microsoft.com/office/drawing/2014/main" id="{DE75E535-26C0-1845-9E45-595E54DB8102}"/>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83821478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Response</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13" name="Content Placeholder 12" descr="Text&#10;&#10;Description automatically generated">
            <a:extLst>
              <a:ext uri="{FF2B5EF4-FFF2-40B4-BE49-F238E27FC236}">
                <a16:creationId xmlns:a16="http://schemas.microsoft.com/office/drawing/2014/main" id="{6F05C3AD-69C5-EF49-90E0-26FF1A729113}"/>
              </a:ext>
            </a:extLst>
          </p:cNvPr>
          <p:cNvPicPr>
            <a:picLocks noGrp="1" noChangeAspect="1"/>
          </p:cNvPicPr>
          <p:nvPr>
            <p:ph idx="1"/>
          </p:nvPr>
        </p:nvPicPr>
        <p:blipFill>
          <a:blip r:embed="rId2"/>
          <a:stretch>
            <a:fillRect/>
          </a:stretch>
        </p:blipFill>
        <p:spPr>
          <a:xfrm>
            <a:off x="838200" y="1947708"/>
            <a:ext cx="10515600" cy="4107172"/>
          </a:xfrm>
        </p:spPr>
      </p:pic>
      <p:sp>
        <p:nvSpPr>
          <p:cNvPr id="14" name="TextBox 13">
            <a:extLst>
              <a:ext uri="{FF2B5EF4-FFF2-40B4-BE49-F238E27FC236}">
                <a16:creationId xmlns:a16="http://schemas.microsoft.com/office/drawing/2014/main" id="{AA49C501-DC59-1547-8A64-1A6EEEC56288}"/>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190338322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field is function</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7" name="Content Placeholder 6" descr="Text&#10;&#10;Description automatically generated">
            <a:extLst>
              <a:ext uri="{FF2B5EF4-FFF2-40B4-BE49-F238E27FC236}">
                <a16:creationId xmlns:a16="http://schemas.microsoft.com/office/drawing/2014/main" id="{90BEFECD-7E4B-264B-BF84-C680C7FE708F}"/>
              </a:ext>
            </a:extLst>
          </p:cNvPr>
          <p:cNvPicPr>
            <a:picLocks noGrp="1" noChangeAspect="1"/>
          </p:cNvPicPr>
          <p:nvPr>
            <p:ph idx="1"/>
          </p:nvPr>
        </p:nvPicPr>
        <p:blipFill>
          <a:blip r:embed="rId2"/>
          <a:stretch>
            <a:fillRect/>
          </a:stretch>
        </p:blipFill>
        <p:spPr>
          <a:xfrm>
            <a:off x="838200" y="1858617"/>
            <a:ext cx="10515600" cy="4285354"/>
          </a:xfrm>
        </p:spPr>
      </p:pic>
      <p:sp>
        <p:nvSpPr>
          <p:cNvPr id="9" name="TextBox 8">
            <a:extLst>
              <a:ext uri="{FF2B5EF4-FFF2-40B4-BE49-F238E27FC236}">
                <a16:creationId xmlns:a16="http://schemas.microsoft.com/office/drawing/2014/main" id="{68399CE0-17F4-1748-9A17-4D409422FA27}"/>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4275468238"/>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Aliases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8" name="Content Placeholder 7" descr="Text&#10;&#10;Description automatically generated">
            <a:extLst>
              <a:ext uri="{FF2B5EF4-FFF2-40B4-BE49-F238E27FC236}">
                <a16:creationId xmlns:a16="http://schemas.microsoft.com/office/drawing/2014/main" id="{744D9E50-02D4-814C-99F8-DF42C01C891A}"/>
              </a:ext>
            </a:extLst>
          </p:cNvPr>
          <p:cNvPicPr>
            <a:picLocks noGrp="1" noChangeAspect="1"/>
          </p:cNvPicPr>
          <p:nvPr>
            <p:ph idx="1"/>
          </p:nvPr>
        </p:nvPicPr>
        <p:blipFill>
          <a:blip r:embed="rId2"/>
          <a:stretch>
            <a:fillRect/>
          </a:stretch>
        </p:blipFill>
        <p:spPr>
          <a:xfrm>
            <a:off x="1166320" y="1825625"/>
            <a:ext cx="9859360" cy="4351338"/>
          </a:xfrm>
        </p:spPr>
      </p:pic>
      <p:sp>
        <p:nvSpPr>
          <p:cNvPr id="9" name="TextBox 8">
            <a:extLst>
              <a:ext uri="{FF2B5EF4-FFF2-40B4-BE49-F238E27FC236}">
                <a16:creationId xmlns:a16="http://schemas.microsoft.com/office/drawing/2014/main" id="{96D750A1-3BF1-1C42-8DF9-0BD9BE694223}"/>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175611112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Mutations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7" name="Content Placeholder 6" descr="Graphical user interface, text, application&#10;&#10;Description automatically generated">
            <a:extLst>
              <a:ext uri="{FF2B5EF4-FFF2-40B4-BE49-F238E27FC236}">
                <a16:creationId xmlns:a16="http://schemas.microsoft.com/office/drawing/2014/main" id="{EB7C8C38-B6DF-F545-9F9E-93256FB012E1}"/>
              </a:ext>
            </a:extLst>
          </p:cNvPr>
          <p:cNvPicPr>
            <a:picLocks noGrp="1" noChangeAspect="1"/>
          </p:cNvPicPr>
          <p:nvPr>
            <p:ph idx="1"/>
          </p:nvPr>
        </p:nvPicPr>
        <p:blipFill>
          <a:blip r:embed="rId2"/>
          <a:stretch>
            <a:fillRect/>
          </a:stretch>
        </p:blipFill>
        <p:spPr>
          <a:xfrm>
            <a:off x="867469" y="1825625"/>
            <a:ext cx="10457061" cy="4351338"/>
          </a:xfrm>
        </p:spPr>
      </p:pic>
      <p:sp>
        <p:nvSpPr>
          <p:cNvPr id="9" name="TextBox 8">
            <a:extLst>
              <a:ext uri="{FF2B5EF4-FFF2-40B4-BE49-F238E27FC236}">
                <a16:creationId xmlns:a16="http://schemas.microsoft.com/office/drawing/2014/main" id="{54AF37C3-6D62-DA48-B087-98D2AA58B016}"/>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288762324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Language Agnostic</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8" name="Content Placeholder 7" descr="Logo, company name&#10;&#10;Description automatically generated">
            <a:extLst>
              <a:ext uri="{FF2B5EF4-FFF2-40B4-BE49-F238E27FC236}">
                <a16:creationId xmlns:a16="http://schemas.microsoft.com/office/drawing/2014/main" id="{314D81A7-2CF4-874D-9536-302E2885C202}"/>
              </a:ext>
            </a:extLst>
          </p:cNvPr>
          <p:cNvPicPr>
            <a:picLocks noGrp="1" noChangeAspect="1"/>
          </p:cNvPicPr>
          <p:nvPr>
            <p:ph idx="1"/>
          </p:nvPr>
        </p:nvPicPr>
        <p:blipFill>
          <a:blip r:embed="rId2"/>
          <a:stretch>
            <a:fillRect/>
          </a:stretch>
        </p:blipFill>
        <p:spPr>
          <a:xfrm>
            <a:off x="1560359" y="1825625"/>
            <a:ext cx="9071281" cy="4351338"/>
          </a:xfrm>
        </p:spPr>
      </p:pic>
      <p:sp>
        <p:nvSpPr>
          <p:cNvPr id="9" name="TextBox 8">
            <a:extLst>
              <a:ext uri="{FF2B5EF4-FFF2-40B4-BE49-F238E27FC236}">
                <a16:creationId xmlns:a16="http://schemas.microsoft.com/office/drawing/2014/main" id="{34ED7135-3230-CA4E-9AEB-875BE5D51F66}"/>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321764909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pros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A0DCE1FF-70A5-6948-A192-B19C0279C1F8}"/>
              </a:ext>
            </a:extLst>
          </p:cNvPr>
          <p:cNvSpPr>
            <a:spLocks noGrp="1"/>
          </p:cNvSpPr>
          <p:nvPr>
            <p:ph idx="1"/>
          </p:nvPr>
        </p:nvSpPr>
        <p:spPr/>
        <p:txBody>
          <a:bodyPr/>
          <a:lstStyle/>
          <a:p>
            <a:r>
              <a:rPr lang="en-GB" dirty="0">
                <a:solidFill>
                  <a:schemeClr val="bg1"/>
                </a:solidFill>
              </a:rPr>
              <a:t>Get only that data where you are interested in </a:t>
            </a:r>
          </a:p>
          <a:p>
            <a:r>
              <a:rPr lang="en-GB" dirty="0">
                <a:solidFill>
                  <a:schemeClr val="bg1"/>
                </a:solidFill>
              </a:rPr>
              <a:t>Reduce response size</a:t>
            </a:r>
          </a:p>
          <a:p>
            <a:r>
              <a:rPr lang="en-GB" dirty="0">
                <a:solidFill>
                  <a:schemeClr val="bg1"/>
                </a:solidFill>
              </a:rPr>
              <a:t>Versioning support</a:t>
            </a:r>
          </a:p>
          <a:p>
            <a:r>
              <a:rPr lang="en-GB" dirty="0">
                <a:solidFill>
                  <a:schemeClr val="bg1"/>
                </a:solidFill>
              </a:rPr>
              <a:t>Better for clients under you control(mobile apps)</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3362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cons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A0DCE1FF-70A5-6948-A192-B19C0279C1F8}"/>
              </a:ext>
            </a:extLst>
          </p:cNvPr>
          <p:cNvSpPr>
            <a:spLocks noGrp="1"/>
          </p:cNvSpPr>
          <p:nvPr>
            <p:ph idx="1"/>
          </p:nvPr>
        </p:nvSpPr>
        <p:spPr/>
        <p:txBody>
          <a:bodyPr/>
          <a:lstStyle/>
          <a:p>
            <a:r>
              <a:rPr lang="en-GB" dirty="0">
                <a:solidFill>
                  <a:schemeClr val="bg1"/>
                </a:solidFill>
              </a:rPr>
              <a:t>Always 200 OK, event when error</a:t>
            </a:r>
          </a:p>
          <a:p>
            <a:r>
              <a:rPr lang="en-GB" dirty="0">
                <a:solidFill>
                  <a:schemeClr val="bg1"/>
                </a:solidFill>
              </a:rPr>
              <a:t>No build-in caching based on the HTTP request headers</a:t>
            </a:r>
          </a:p>
          <a:p>
            <a:r>
              <a:rPr lang="en-GB" dirty="0">
                <a:solidFill>
                  <a:schemeClr val="bg1"/>
                </a:solidFill>
              </a:rPr>
              <a:t>Getting messy quite fast</a:t>
            </a:r>
          </a:p>
          <a:p>
            <a:r>
              <a:rPr lang="en-GB" dirty="0">
                <a:solidFill>
                  <a:schemeClr val="bg1"/>
                </a:solidFill>
              </a:rPr>
              <a:t>Even Facebook is using REST for public API</a:t>
            </a:r>
          </a:p>
          <a:p>
            <a:r>
              <a:rPr lang="en-GB" dirty="0">
                <a:solidFill>
                  <a:schemeClr val="bg1"/>
                </a:solidFill>
              </a:rPr>
              <a:t>We can do easily DDOS</a:t>
            </a:r>
          </a:p>
          <a:p>
            <a:r>
              <a:rPr lang="en-GB" dirty="0">
                <a:solidFill>
                  <a:schemeClr val="bg1"/>
                </a:solidFill>
              </a:rPr>
              <a:t>Monitoring and analytics</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96746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9AA338-5E59-8543-B699-80B143809548}"/>
              </a:ext>
            </a:extLst>
          </p:cNvPr>
          <p:cNvPicPr>
            <a:picLocks noGrp="1" noChangeAspect="1"/>
          </p:cNvPicPr>
          <p:nvPr>
            <p:ph idx="1"/>
          </p:nvPr>
        </p:nvPicPr>
        <p:blipFill rotWithShape="1">
          <a:blip r:embed="rId2"/>
          <a:srcRect b="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GB" sz="3600" dirty="0"/>
              <a:t>RPC</a:t>
            </a:r>
            <a:endParaRPr lang="en-US" sz="3600" dirty="0"/>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0998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Module must have everything necessary to provide desired functionality</a:t>
            </a:r>
            <a:endParaRPr lang="en-GB" dirty="0">
              <a:solidFill>
                <a:schemeClr val="bg1"/>
              </a:solidFill>
            </a:endParaRP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
        <p:nvSpPr>
          <p:cNvPr id="3" name="Content Placeholder 2">
            <a:extLst>
              <a:ext uri="{FF2B5EF4-FFF2-40B4-BE49-F238E27FC236}">
                <a16:creationId xmlns:a16="http://schemas.microsoft.com/office/drawing/2014/main" id="{BB3EDFD4-FDCE-2B4E-A1F0-BF65CEF054BF}"/>
              </a:ext>
            </a:extLst>
          </p:cNvPr>
          <p:cNvSpPr>
            <a:spLocks noGrp="1"/>
          </p:cNvSpPr>
          <p:nvPr>
            <p:ph idx="1"/>
          </p:nvPr>
        </p:nvSpPr>
        <p:spPr/>
        <p:txBody>
          <a:bodyPr/>
          <a:lstStyle/>
          <a:p>
            <a:pPr marL="0" indent="0">
              <a:buNone/>
            </a:pPr>
            <a:endParaRPr lang="en-GB" dirty="0">
              <a:solidFill>
                <a:schemeClr val="bg1"/>
              </a:solidFill>
            </a:endParaRPr>
          </a:p>
          <a:p>
            <a:pPr marL="0" indent="0">
              <a:buNone/>
            </a:pPr>
            <a:r>
              <a:rPr lang="en-GB" dirty="0">
                <a:solidFill>
                  <a:schemeClr val="bg1"/>
                </a:solidFill>
              </a:rPr>
              <a:t>In this way, frequent changes </a:t>
            </a:r>
            <a:r>
              <a:rPr lang="en-GB" b="1" dirty="0">
                <a:solidFill>
                  <a:schemeClr val="bg1"/>
                </a:solidFill>
              </a:rPr>
              <a:t>affect only one module</a:t>
            </a:r>
            <a:r>
              <a:rPr lang="en-GB" dirty="0">
                <a:solidFill>
                  <a:schemeClr val="bg1"/>
                </a:solidFill>
              </a:rPr>
              <a:t> – it becomes more independent, autonomous and is able to provide functionality by itself.</a:t>
            </a:r>
          </a:p>
          <a:p>
            <a:pPr marL="0" indent="0">
              <a:buNone/>
            </a:pPr>
            <a:endParaRPr lang="en-GB" dirty="0">
              <a:solidFill>
                <a:schemeClr val="bg1"/>
              </a:solidFill>
            </a:endParaRPr>
          </a:p>
          <a:p>
            <a:pPr marL="0" indent="0">
              <a:buNone/>
            </a:pPr>
            <a:r>
              <a:rPr lang="en-GB" dirty="0">
                <a:solidFill>
                  <a:schemeClr val="bg1"/>
                </a:solidFill>
              </a:rPr>
              <a:t>We should aim to create modules based on vertical slices</a:t>
            </a:r>
          </a:p>
        </p:txBody>
      </p:sp>
    </p:spTree>
    <p:extLst>
      <p:ext uri="{BB962C8B-B14F-4D97-AF65-F5344CB8AC3E}">
        <p14:creationId xmlns:p14="http://schemas.microsoft.com/office/powerpoint/2010/main" val="233638543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is RPC?</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18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175792"/>
          </a:xfrm>
        </p:spPr>
        <p:txBody>
          <a:bodyPr/>
          <a:lstStyle/>
          <a:p>
            <a:r>
              <a:rPr lang="en-US" b="1" dirty="0">
                <a:solidFill>
                  <a:schemeClr val="bg1"/>
                </a:solidFill>
              </a:rPr>
              <a:t>RPC		</a:t>
            </a:r>
          </a:p>
        </p:txBody>
      </p:sp>
      <p:sp>
        <p:nvSpPr>
          <p:cNvPr id="14" name="Content Placeholder 13"/>
          <p:cNvSpPr>
            <a:spLocks noGrp="1"/>
          </p:cNvSpPr>
          <p:nvPr>
            <p:ph idx="1"/>
          </p:nvPr>
        </p:nvSpPr>
        <p:spPr>
          <a:xfrm>
            <a:off x="1524002" y="1556792"/>
            <a:ext cx="9134391" cy="4896544"/>
          </a:xfrm>
        </p:spPr>
        <p:txBody>
          <a:bodyPr>
            <a:noAutofit/>
          </a:bodyPr>
          <a:lstStyle/>
          <a:p>
            <a:r>
              <a:rPr lang="en-US" sz="3200" dirty="0">
                <a:solidFill>
                  <a:schemeClr val="bg1"/>
                </a:solidFill>
              </a:rPr>
              <a:t>RPC </a:t>
            </a:r>
            <a:r>
              <a:rPr lang="mr-IN" sz="3200" dirty="0">
                <a:solidFill>
                  <a:schemeClr val="bg1"/>
                </a:solidFill>
              </a:rPr>
              <a:t>–</a:t>
            </a:r>
            <a:r>
              <a:rPr lang="en-US" sz="3200" dirty="0">
                <a:solidFill>
                  <a:schemeClr val="bg1"/>
                </a:solidFill>
              </a:rPr>
              <a:t> Remote Procedure Call</a:t>
            </a:r>
          </a:p>
          <a:p>
            <a:r>
              <a:rPr lang="en-US" sz="3200" dirty="0">
                <a:solidFill>
                  <a:schemeClr val="bg1"/>
                </a:solidFill>
              </a:rPr>
              <a:t>Allows client and server to communicate </a:t>
            </a:r>
          </a:p>
          <a:p>
            <a:r>
              <a:rPr lang="en-US" sz="3200" dirty="0">
                <a:solidFill>
                  <a:schemeClr val="bg1"/>
                </a:solidFill>
              </a:rPr>
              <a:t>Used in almost all distributed systems</a:t>
            </a:r>
          </a:p>
          <a:p>
            <a:r>
              <a:rPr lang="en-US" sz="3200" dirty="0">
                <a:solidFill>
                  <a:schemeClr val="bg1"/>
                </a:solidFill>
              </a:rPr>
              <a:t>Solves problems: security, synchronization, and data flow handling </a:t>
            </a:r>
            <a:r>
              <a:rPr lang="en-US" sz="3200" dirty="0" err="1">
                <a:solidFill>
                  <a:schemeClr val="bg1"/>
                </a:solidFill>
              </a:rPr>
              <a:t>etc</a:t>
            </a:r>
            <a:endParaRPr lang="en-US" sz="3200" dirty="0">
              <a:solidFill>
                <a:schemeClr val="bg1"/>
              </a:solidFill>
            </a:endParaRPr>
          </a:p>
          <a:p>
            <a:r>
              <a:rPr lang="en-US" sz="3200" dirty="0">
                <a:solidFill>
                  <a:schemeClr val="bg1"/>
                </a:solidFill>
              </a:rPr>
              <a:t>Examples: NFS, D-Bus, JSON-RPC, SOAP, Apache Thrift, CORBA, Apache Avro, </a:t>
            </a:r>
            <a:r>
              <a:rPr lang="en-US" sz="3200" dirty="0" err="1">
                <a:solidFill>
                  <a:schemeClr val="bg1"/>
                </a:solidFill>
              </a:rPr>
              <a:t>gRPC</a:t>
            </a:r>
            <a:endParaRPr lang="en-US" sz="3200" dirty="0">
              <a:solidFill>
                <a:schemeClr val="bg1"/>
              </a:solidFill>
            </a:endParaRPr>
          </a:p>
          <a:p>
            <a:endParaRPr lang="en-US" sz="3200" dirty="0">
              <a:solidFill>
                <a:schemeClr val="bg1"/>
              </a:solidFill>
            </a:endParaRPr>
          </a:p>
        </p:txBody>
      </p:sp>
    </p:spTree>
    <p:extLst>
      <p:ext uri="{BB962C8B-B14F-4D97-AF65-F5344CB8AC3E}">
        <p14:creationId xmlns:p14="http://schemas.microsoft.com/office/powerpoint/2010/main" val="1619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19737" y="2060848"/>
            <a:ext cx="8692399" cy="2819400"/>
          </a:xfrm>
        </p:spPr>
        <p:txBody>
          <a:bodyPr/>
          <a:lstStyle/>
          <a:p>
            <a:r>
              <a:rPr lang="en-US" dirty="0">
                <a:solidFill>
                  <a:schemeClr val="bg1"/>
                </a:solidFill>
              </a:rPr>
              <a:t>= RPC on steroids </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1049258"/>
            <a:ext cx="7826152" cy="2778284"/>
          </a:xfrm>
          <a:prstGeom prst="rect">
            <a:avLst/>
          </a:prstGeom>
        </p:spPr>
      </p:pic>
    </p:spTree>
    <p:extLst>
      <p:ext uri="{BB962C8B-B14F-4D97-AF65-F5344CB8AC3E}">
        <p14:creationId xmlns:p14="http://schemas.microsoft.com/office/powerpoint/2010/main" val="52351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325" y="-791005"/>
            <a:ext cx="11923088" cy="7649005"/>
          </a:xfrm>
        </p:spPr>
      </p:pic>
      <p:sp>
        <p:nvSpPr>
          <p:cNvPr id="3" name="TextBox 2"/>
          <p:cNvSpPr txBox="1"/>
          <p:nvPr/>
        </p:nvSpPr>
        <p:spPr>
          <a:xfrm>
            <a:off x="6528048" y="6120246"/>
            <a:ext cx="2482474" cy="307777"/>
          </a:xfrm>
          <a:prstGeom prst="rect">
            <a:avLst/>
          </a:prstGeom>
          <a:noFill/>
        </p:spPr>
        <p:txBody>
          <a:bodyPr wrap="none" rtlCol="0">
            <a:spAutoFit/>
          </a:bodyPr>
          <a:lstStyle/>
          <a:p>
            <a:r>
              <a:rPr lang="en-US" sz="1400" dirty="0"/>
              <a:t>Retrieved from: https://</a:t>
            </a:r>
            <a:r>
              <a:rPr lang="en-US" sz="1400" dirty="0" err="1"/>
              <a:t>grpc.io</a:t>
            </a:r>
            <a:r>
              <a:rPr lang="en-US" sz="1400" dirty="0"/>
              <a:t>/</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50942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175792"/>
          </a:xfrm>
        </p:spPr>
        <p:txBody>
          <a:bodyPr/>
          <a:lstStyle/>
          <a:p>
            <a:r>
              <a:rPr lang="en-US" b="1" dirty="0" err="1">
                <a:solidFill>
                  <a:schemeClr val="bg1"/>
                </a:solidFill>
              </a:rPr>
              <a:t>gRPC</a:t>
            </a:r>
            <a:endParaRPr lang="en-US" b="1" dirty="0">
              <a:solidFill>
                <a:schemeClr val="bg1"/>
              </a:solidFill>
            </a:endParaRPr>
          </a:p>
        </p:txBody>
      </p:sp>
      <p:sp>
        <p:nvSpPr>
          <p:cNvPr id="14" name="Content Placeholder 13"/>
          <p:cNvSpPr>
            <a:spLocks noGrp="1"/>
          </p:cNvSpPr>
          <p:nvPr>
            <p:ph idx="1"/>
          </p:nvPr>
        </p:nvSpPr>
        <p:spPr>
          <a:xfrm>
            <a:off x="1524002" y="1556792"/>
            <a:ext cx="9134391" cy="4896544"/>
          </a:xfrm>
        </p:spPr>
        <p:txBody>
          <a:bodyPr>
            <a:noAutofit/>
          </a:bodyPr>
          <a:lstStyle/>
          <a:p>
            <a:r>
              <a:rPr lang="en-US" dirty="0">
                <a:solidFill>
                  <a:schemeClr val="bg1"/>
                </a:solidFill>
              </a:rPr>
              <a:t>RPC framework</a:t>
            </a:r>
          </a:p>
          <a:p>
            <a:r>
              <a:rPr lang="en-US" dirty="0">
                <a:solidFill>
                  <a:schemeClr val="bg1"/>
                </a:solidFill>
              </a:rPr>
              <a:t>classic RPC and streaming RPC</a:t>
            </a:r>
          </a:p>
          <a:p>
            <a:r>
              <a:rPr lang="en-US" dirty="0">
                <a:solidFill>
                  <a:schemeClr val="bg1"/>
                </a:solidFill>
              </a:rPr>
              <a:t>Multi-language: </a:t>
            </a:r>
            <a:r>
              <a:rPr lang="en-US" b="1" dirty="0">
                <a:solidFill>
                  <a:schemeClr val="bg1"/>
                </a:solidFill>
              </a:rPr>
              <a:t>Java</a:t>
            </a:r>
            <a:r>
              <a:rPr lang="en-US" dirty="0">
                <a:solidFill>
                  <a:schemeClr val="bg1"/>
                </a:solidFill>
              </a:rPr>
              <a:t>, </a:t>
            </a:r>
            <a:r>
              <a:rPr lang="en-US" b="1" dirty="0">
                <a:solidFill>
                  <a:schemeClr val="bg1"/>
                </a:solidFill>
              </a:rPr>
              <a:t>Go</a:t>
            </a:r>
            <a:r>
              <a:rPr lang="en-US" dirty="0">
                <a:solidFill>
                  <a:schemeClr val="bg1"/>
                </a:solidFill>
              </a:rPr>
              <a:t>, </a:t>
            </a:r>
            <a:r>
              <a:rPr lang="en-US" b="1" dirty="0">
                <a:solidFill>
                  <a:schemeClr val="bg1"/>
                </a:solidFill>
              </a:rPr>
              <a:t>C</a:t>
            </a:r>
            <a:r>
              <a:rPr lang="en-US" dirty="0">
                <a:solidFill>
                  <a:schemeClr val="bg1"/>
                </a:solidFill>
              </a:rPr>
              <a:t>, C++, </a:t>
            </a:r>
            <a:r>
              <a:rPr lang="en-US" dirty="0" err="1">
                <a:solidFill>
                  <a:schemeClr val="bg1"/>
                </a:solidFill>
              </a:rPr>
              <a:t>Node.js</a:t>
            </a:r>
            <a:r>
              <a:rPr lang="en-US" dirty="0">
                <a:solidFill>
                  <a:schemeClr val="bg1"/>
                </a:solidFill>
              </a:rPr>
              <a:t>, Python, Ruby, Objective-C, PHP and C#</a:t>
            </a:r>
          </a:p>
          <a:p>
            <a:r>
              <a:rPr lang="en-US" dirty="0">
                <a:solidFill>
                  <a:schemeClr val="bg1"/>
                </a:solidFill>
              </a:rPr>
              <a:t>IDL: </a:t>
            </a:r>
            <a:r>
              <a:rPr lang="en-US" b="1" dirty="0">
                <a:solidFill>
                  <a:schemeClr val="bg1"/>
                </a:solidFill>
              </a:rPr>
              <a:t>Protocol</a:t>
            </a:r>
            <a:r>
              <a:rPr lang="en-US" dirty="0">
                <a:solidFill>
                  <a:schemeClr val="bg1"/>
                </a:solidFill>
              </a:rPr>
              <a:t> </a:t>
            </a:r>
            <a:r>
              <a:rPr lang="en-US" b="1" dirty="0">
                <a:solidFill>
                  <a:schemeClr val="bg1"/>
                </a:solidFill>
              </a:rPr>
              <a:t>Buffers</a:t>
            </a:r>
            <a:r>
              <a:rPr lang="en-US" dirty="0">
                <a:solidFill>
                  <a:schemeClr val="bg1"/>
                </a:solidFill>
              </a:rPr>
              <a:t> </a:t>
            </a:r>
            <a:r>
              <a:rPr lang="en-US" b="1" dirty="0">
                <a:solidFill>
                  <a:schemeClr val="bg1"/>
                </a:solidFill>
              </a:rPr>
              <a:t>3, </a:t>
            </a:r>
            <a:r>
              <a:rPr lang="en-US" b="1" dirty="0" err="1">
                <a:solidFill>
                  <a:schemeClr val="bg1"/>
                </a:solidFill>
              </a:rPr>
              <a:t>Flatbuffers</a:t>
            </a:r>
            <a:endParaRPr lang="en-US" b="1" dirty="0">
              <a:solidFill>
                <a:schemeClr val="bg1"/>
              </a:solidFill>
            </a:endParaRPr>
          </a:p>
          <a:p>
            <a:r>
              <a:rPr lang="en-US" dirty="0">
                <a:solidFill>
                  <a:schemeClr val="bg1"/>
                </a:solidFill>
              </a:rPr>
              <a:t>Transport: </a:t>
            </a:r>
            <a:r>
              <a:rPr lang="en-US" b="1" dirty="0">
                <a:solidFill>
                  <a:schemeClr val="bg1"/>
                </a:solidFill>
              </a:rPr>
              <a:t>HTTP2</a:t>
            </a:r>
            <a:endParaRPr lang="en-US" dirty="0">
              <a:solidFill>
                <a:schemeClr val="bg1"/>
              </a:solidFill>
            </a:endParaRPr>
          </a:p>
          <a:p>
            <a:r>
              <a:rPr lang="en-US" dirty="0" err="1">
                <a:solidFill>
                  <a:schemeClr val="bg1"/>
                </a:solidFill>
              </a:rPr>
              <a:t>Auth</a:t>
            </a:r>
            <a:r>
              <a:rPr lang="en-US" dirty="0">
                <a:solidFill>
                  <a:schemeClr val="bg1"/>
                </a:solidFill>
              </a:rPr>
              <a:t>: </a:t>
            </a:r>
            <a:r>
              <a:rPr lang="en-US" b="1" dirty="0">
                <a:solidFill>
                  <a:schemeClr val="bg1"/>
                </a:solidFill>
              </a:rPr>
              <a:t>SSL/TLS</a:t>
            </a:r>
          </a:p>
          <a:p>
            <a:r>
              <a:rPr lang="en-US" dirty="0">
                <a:solidFill>
                  <a:schemeClr val="bg1"/>
                </a:solidFill>
              </a:rPr>
              <a:t>Open sourced: </a:t>
            </a:r>
            <a:r>
              <a:rPr lang="en-US" b="1" dirty="0" err="1">
                <a:solidFill>
                  <a:schemeClr val="bg1"/>
                </a:solidFill>
              </a:rPr>
              <a:t>github.com</a:t>
            </a:r>
            <a:r>
              <a:rPr lang="en-US" b="1" dirty="0">
                <a:solidFill>
                  <a:schemeClr val="bg1"/>
                </a:solidFill>
              </a:rPr>
              <a:t>/</a:t>
            </a:r>
            <a:r>
              <a:rPr lang="en-US" b="1" dirty="0" err="1">
                <a:solidFill>
                  <a:schemeClr val="bg1"/>
                </a:solidFill>
              </a:rPr>
              <a:t>grpc</a:t>
            </a:r>
            <a:r>
              <a:rPr lang="en-US" b="1" dirty="0">
                <a:solidFill>
                  <a:schemeClr val="bg1"/>
                </a:solidFill>
              </a:rPr>
              <a:t>/</a:t>
            </a:r>
          </a:p>
          <a:p>
            <a:pPr marL="0" indent="0">
              <a:buNone/>
            </a:pPr>
            <a:endParaRPr lang="en-US" dirty="0">
              <a:solidFill>
                <a:schemeClr val="bg1"/>
              </a:solidFill>
            </a:endParaRPr>
          </a:p>
        </p:txBody>
      </p:sp>
    </p:spTree>
    <p:extLst>
      <p:ext uri="{BB962C8B-B14F-4D97-AF65-F5344CB8AC3E}">
        <p14:creationId xmlns:p14="http://schemas.microsoft.com/office/powerpoint/2010/main" val="42873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0"/>
            <a:ext cx="9144001" cy="1584176"/>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main usage scenarios</a:t>
            </a:r>
          </a:p>
        </p:txBody>
      </p:sp>
      <p:sp>
        <p:nvSpPr>
          <p:cNvPr id="3" name="TextBox 2"/>
          <p:cNvSpPr txBox="1"/>
          <p:nvPr/>
        </p:nvSpPr>
        <p:spPr>
          <a:xfrm>
            <a:off x="6528048" y="6120246"/>
            <a:ext cx="2482474" cy="307777"/>
          </a:xfrm>
          <a:prstGeom prst="rect">
            <a:avLst/>
          </a:prstGeom>
          <a:noFill/>
        </p:spPr>
        <p:txBody>
          <a:bodyPr wrap="none" rtlCol="0">
            <a:spAutoFit/>
          </a:bodyPr>
          <a:lstStyle/>
          <a:p>
            <a:r>
              <a:rPr lang="en-US" sz="1400" dirty="0">
                <a:solidFill>
                  <a:schemeClr val="bg1"/>
                </a:solidFill>
              </a:rPr>
              <a:t>Retrieved from: https://</a:t>
            </a:r>
            <a:r>
              <a:rPr lang="en-US" sz="1400" dirty="0" err="1">
                <a:solidFill>
                  <a:schemeClr val="bg1"/>
                </a:solidFill>
              </a:rPr>
              <a:t>grpc.io</a:t>
            </a:r>
            <a:r>
              <a:rPr lang="en-US" sz="1400" dirty="0">
                <a:solidFill>
                  <a:schemeClr val="bg1"/>
                </a:solidFill>
              </a:rPr>
              <a:t>/</a:t>
            </a:r>
          </a:p>
        </p:txBody>
      </p:sp>
      <p:sp>
        <p:nvSpPr>
          <p:cNvPr id="4" name="Content Placeholder 3"/>
          <p:cNvSpPr>
            <a:spLocks noGrp="1"/>
          </p:cNvSpPr>
          <p:nvPr>
            <p:ph idx="1"/>
          </p:nvPr>
        </p:nvSpPr>
        <p:spPr>
          <a:xfrm>
            <a:off x="1524002" y="1811993"/>
            <a:ext cx="10404647" cy="5040560"/>
          </a:xfrm>
        </p:spPr>
        <p:txBody>
          <a:bodyPr>
            <a:noAutofit/>
          </a:bodyPr>
          <a:lstStyle/>
          <a:p>
            <a:pPr fontAlgn="base"/>
            <a:r>
              <a:rPr lang="en-US" sz="3200" dirty="0">
                <a:solidFill>
                  <a:schemeClr val="bg1"/>
                </a:solidFill>
              </a:rPr>
              <a:t>Efficiently connecting polyglot services in </a:t>
            </a:r>
            <a:r>
              <a:rPr lang="en-US" sz="3200" dirty="0" err="1">
                <a:solidFill>
                  <a:schemeClr val="bg1"/>
                </a:solidFill>
              </a:rPr>
              <a:t>microservices</a:t>
            </a:r>
            <a:r>
              <a:rPr lang="en-US" sz="3200" dirty="0">
                <a:solidFill>
                  <a:schemeClr val="bg1"/>
                </a:solidFill>
              </a:rPr>
              <a:t> style architecture</a:t>
            </a:r>
          </a:p>
          <a:p>
            <a:pPr fontAlgn="base"/>
            <a:r>
              <a:rPr lang="en-US" sz="3200" dirty="0">
                <a:solidFill>
                  <a:schemeClr val="bg1"/>
                </a:solidFill>
              </a:rPr>
              <a:t>Connecting mobile devices, browser clients to backend services</a:t>
            </a:r>
          </a:p>
          <a:p>
            <a:pPr fontAlgn="base"/>
            <a:r>
              <a:rPr lang="en-US" sz="3200" dirty="0">
                <a:solidFill>
                  <a:schemeClr val="bg1"/>
                </a:solidFill>
              </a:rPr>
              <a:t>Generating efficient client libraries</a:t>
            </a:r>
          </a:p>
          <a:p>
            <a:pPr fontAlgn="base"/>
            <a:r>
              <a:rPr lang="en-US" sz="3200" dirty="0">
                <a:solidFill>
                  <a:schemeClr val="bg1"/>
                </a:solidFill>
              </a:rPr>
              <a:t>Low latency, highly scalable, distributed systems.</a:t>
            </a:r>
          </a:p>
        </p:txBody>
      </p:sp>
    </p:spTree>
    <p:extLst>
      <p:ext uri="{BB962C8B-B14F-4D97-AF65-F5344CB8AC3E}">
        <p14:creationId xmlns:p14="http://schemas.microsoft.com/office/powerpoint/2010/main" val="4484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175792"/>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powered by</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0622" y="2996952"/>
            <a:ext cx="3635895" cy="1514956"/>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3" y="2289454"/>
            <a:ext cx="3430147" cy="13257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276" y="3919768"/>
            <a:ext cx="2926928" cy="219519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872" y="5240465"/>
            <a:ext cx="3206948" cy="86382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1771" y="1621821"/>
            <a:ext cx="5391150" cy="8445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1735" y="4524786"/>
            <a:ext cx="3446006" cy="181949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2257" y="2769762"/>
            <a:ext cx="3125484" cy="845444"/>
          </a:xfrm>
          <a:prstGeom prst="rect">
            <a:avLst/>
          </a:prstGeom>
        </p:spPr>
      </p:pic>
    </p:spTree>
    <p:extLst>
      <p:ext uri="{BB962C8B-B14F-4D97-AF65-F5344CB8AC3E}">
        <p14:creationId xmlns:p14="http://schemas.microsoft.com/office/powerpoint/2010/main" val="3888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031776"/>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Go tools</a:t>
            </a:r>
          </a:p>
        </p:txBody>
      </p:sp>
      <p:sp>
        <p:nvSpPr>
          <p:cNvPr id="14" name="Content Placeholder 13"/>
          <p:cNvSpPr>
            <a:spLocks noGrp="1"/>
          </p:cNvSpPr>
          <p:nvPr>
            <p:ph idx="1"/>
          </p:nvPr>
        </p:nvSpPr>
        <p:spPr>
          <a:xfrm>
            <a:off x="1524002" y="1556792"/>
            <a:ext cx="9134391" cy="4896544"/>
          </a:xfrm>
        </p:spPr>
        <p:txBody>
          <a:bodyPr>
            <a:noAutofit/>
          </a:bodyPr>
          <a:lstStyle/>
          <a:p>
            <a:r>
              <a:rPr lang="en-US" dirty="0">
                <a:hlinkClick r:id="rId2"/>
              </a:rPr>
              <a:t>Docker</a:t>
            </a:r>
            <a:r>
              <a:rPr lang="en-US" dirty="0"/>
              <a:t> </a:t>
            </a:r>
          </a:p>
          <a:p>
            <a:endParaRPr lang="en-US" dirty="0"/>
          </a:p>
          <a:p>
            <a:r>
              <a:rPr lang="en-US" dirty="0">
                <a:hlinkClick r:id="rId3"/>
              </a:rPr>
              <a:t>CockroachDB</a:t>
            </a:r>
            <a:r>
              <a:rPr lang="en-US" dirty="0"/>
              <a:t> </a:t>
            </a:r>
            <a:r>
              <a:rPr lang="en-US" dirty="0">
                <a:solidFill>
                  <a:schemeClr val="bg1"/>
                </a:solidFill>
              </a:rPr>
              <a:t>- Super stable distributed DB </a:t>
            </a:r>
            <a:br>
              <a:rPr lang="en-US" dirty="0"/>
            </a:br>
            <a:endParaRPr lang="en-US" dirty="0"/>
          </a:p>
          <a:p>
            <a:r>
              <a:rPr lang="en-US" dirty="0">
                <a:hlinkClick r:id="rId4"/>
              </a:rPr>
              <a:t>CoreOS/Etcd</a:t>
            </a:r>
            <a:r>
              <a:rPr lang="en-US" dirty="0"/>
              <a:t> </a:t>
            </a:r>
            <a:r>
              <a:rPr lang="en-US" dirty="0">
                <a:solidFill>
                  <a:schemeClr val="bg1"/>
                </a:solidFill>
              </a:rPr>
              <a:t>- Distributed consistent key-value store </a:t>
            </a:r>
            <a:br>
              <a:rPr lang="en-US" dirty="0"/>
            </a:br>
            <a:endParaRPr lang="en-US" dirty="0"/>
          </a:p>
          <a:p>
            <a:r>
              <a:rPr lang="en-US" dirty="0">
                <a:hlinkClick r:id="rId5"/>
              </a:rPr>
              <a:t>Google Cloud Bigtable</a:t>
            </a:r>
            <a:r>
              <a:rPr lang="en-US" dirty="0"/>
              <a:t> </a:t>
            </a:r>
            <a:r>
              <a:rPr lang="en-US" dirty="0">
                <a:solidFill>
                  <a:schemeClr val="bg1"/>
                </a:solidFill>
              </a:rPr>
              <a:t>- Sparse table storage </a:t>
            </a:r>
            <a:br>
              <a:rPr lang="en-US" dirty="0"/>
            </a:br>
            <a:endParaRPr lang="en-US" dirty="0"/>
          </a:p>
          <a:p>
            <a:r>
              <a:rPr lang="en-US" dirty="0">
                <a:hlinkClick r:id="rId6"/>
              </a:rPr>
              <a:t>YouTube/Vitess</a:t>
            </a:r>
            <a:r>
              <a:rPr lang="en-US" dirty="0"/>
              <a:t> </a:t>
            </a:r>
            <a:r>
              <a:rPr lang="en-US" dirty="0">
                <a:solidFill>
                  <a:schemeClr val="bg1"/>
                </a:solidFill>
              </a:rPr>
              <a:t>- Storage platform for scaling MySQL </a:t>
            </a:r>
          </a:p>
          <a:p>
            <a:endParaRPr lang="en-US" dirty="0"/>
          </a:p>
        </p:txBody>
      </p:sp>
    </p:spTree>
    <p:extLst>
      <p:ext uri="{BB962C8B-B14F-4D97-AF65-F5344CB8AC3E}">
        <p14:creationId xmlns:p14="http://schemas.microsoft.com/office/powerpoint/2010/main" val="87999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031776"/>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Java tools</a:t>
            </a:r>
          </a:p>
        </p:txBody>
      </p:sp>
      <p:sp>
        <p:nvSpPr>
          <p:cNvPr id="14" name="Content Placeholder 13"/>
          <p:cNvSpPr>
            <a:spLocks noGrp="1"/>
          </p:cNvSpPr>
          <p:nvPr>
            <p:ph idx="1"/>
          </p:nvPr>
        </p:nvSpPr>
        <p:spPr>
          <a:xfrm>
            <a:off x="1524002" y="1556792"/>
            <a:ext cx="9134391" cy="4896544"/>
          </a:xfrm>
        </p:spPr>
        <p:txBody>
          <a:bodyPr>
            <a:noAutofit/>
          </a:bodyPr>
          <a:lstStyle/>
          <a:p>
            <a:endParaRPr lang="en-US" dirty="0">
              <a:hlinkClick r:id="" action="ppaction://noaction"/>
            </a:endParaRPr>
          </a:p>
          <a:p>
            <a:r>
              <a:rPr lang="en-US" dirty="0">
                <a:hlinkClick r:id="" action="ppaction://noaction"/>
              </a:rPr>
              <a:t>GCE </a:t>
            </a:r>
            <a:r>
              <a:rPr lang="en-US" dirty="0">
                <a:hlinkClick r:id="rId2"/>
              </a:rPr>
              <a:t>pub/sub</a:t>
            </a:r>
            <a:r>
              <a:rPr lang="en-US" dirty="0"/>
              <a:t> </a:t>
            </a:r>
            <a:r>
              <a:rPr lang="en-US" dirty="0">
                <a:solidFill>
                  <a:schemeClr val="bg1"/>
                </a:solidFill>
              </a:rPr>
              <a:t>- Google Cloud Engine Pub/Sub client </a:t>
            </a:r>
          </a:p>
          <a:p>
            <a:endParaRPr lang="en-US" dirty="0">
              <a:solidFill>
                <a:schemeClr val="bg1"/>
              </a:solidFill>
              <a:hlinkClick r:id="" action="ppaction://noaction">
                <a:extLst>
                  <a:ext uri="{A12FA001-AC4F-418D-AE19-62706E023703}">
                    <ahyp:hlinkClr xmlns:ahyp="http://schemas.microsoft.com/office/drawing/2018/hyperlinkcolor" val="tx"/>
                  </a:ext>
                </a:extLst>
              </a:hlinkClick>
            </a:endParaRPr>
          </a:p>
          <a:p>
            <a:r>
              <a:rPr lang="en-US" dirty="0">
                <a:solidFill>
                  <a:srgbClr val="0563C1"/>
                </a:solidFill>
                <a:hlinkClick r:id="" action="ppaction://noaction">
                  <a:extLst>
                    <a:ext uri="{A12FA001-AC4F-418D-AE19-62706E023703}">
                      <ahyp:hlinkClr xmlns:ahyp="http://schemas.microsoft.com/office/drawing/2018/hyperlinkcolor" val="tx"/>
                    </a:ext>
                  </a:extLst>
                </a:hlinkClick>
              </a:rPr>
              <a:t>GCE Speech</a:t>
            </a:r>
            <a:r>
              <a:rPr lang="en-US" dirty="0"/>
              <a:t> </a:t>
            </a:r>
            <a:r>
              <a:rPr lang="en-US" dirty="0">
                <a:solidFill>
                  <a:schemeClr val="bg1"/>
                </a:solidFill>
              </a:rPr>
              <a:t>- Google Cloud Engine Speech client </a:t>
            </a:r>
            <a:br>
              <a:rPr lang="en-US" dirty="0"/>
            </a:br>
            <a:endParaRPr lang="en-US" dirty="0"/>
          </a:p>
          <a:p>
            <a:r>
              <a:rPr lang="en-US" dirty="0">
                <a:hlinkClick r:id="rId3"/>
              </a:rPr>
              <a:t>Netflix Ribbon</a:t>
            </a:r>
            <a:r>
              <a:rPr lang="en-US" dirty="0"/>
              <a:t> </a:t>
            </a:r>
            <a:r>
              <a:rPr lang="en-US" dirty="0">
                <a:solidFill>
                  <a:schemeClr val="bg1"/>
                </a:solidFill>
              </a:rPr>
              <a:t>- Inter Process Communication library </a:t>
            </a:r>
            <a:br>
              <a:rPr lang="en-US" dirty="0"/>
            </a:br>
            <a:endParaRPr lang="en-US" dirty="0"/>
          </a:p>
          <a:p>
            <a:r>
              <a:rPr lang="en-US" dirty="0">
                <a:hlinkClick r:id="rId4"/>
              </a:rPr>
              <a:t>Tensorflow</a:t>
            </a:r>
            <a:r>
              <a:rPr lang="en-US" dirty="0"/>
              <a:t> </a:t>
            </a:r>
            <a:r>
              <a:rPr lang="en-US" dirty="0">
                <a:solidFill>
                  <a:schemeClr val="bg1"/>
                </a:solidFill>
              </a:rPr>
              <a:t>- Scalable machine learning framework</a:t>
            </a:r>
          </a:p>
          <a:p>
            <a:endParaRPr lang="en-US" dirty="0"/>
          </a:p>
        </p:txBody>
      </p:sp>
    </p:spTree>
    <p:extLst>
      <p:ext uri="{BB962C8B-B14F-4D97-AF65-F5344CB8AC3E}">
        <p14:creationId xmlns:p14="http://schemas.microsoft.com/office/powerpoint/2010/main" val="62741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260648"/>
            <a:ext cx="9144001" cy="1296144"/>
          </a:xfrm>
        </p:spPr>
        <p:txBody>
          <a:bodyPr>
            <a:normAutofit fontScale="90000"/>
          </a:bodyPr>
          <a:lstStyle/>
          <a:p>
            <a:r>
              <a:rPr lang="en-US" dirty="0">
                <a:solidFill>
                  <a:schemeClr val="bg1"/>
                </a:solidFill>
              </a:rPr>
              <a:t>You need to be this tall to use [micro] services:</a:t>
            </a:r>
            <a:br>
              <a:rPr lang="en-US" dirty="0">
                <a:solidFill>
                  <a:schemeClr val="bg1"/>
                </a:solidFill>
              </a:rPr>
            </a:br>
            <a:endParaRPr lang="en-US" dirty="0">
              <a:solidFill>
                <a:schemeClr val="bg1"/>
              </a:solidFill>
            </a:endParaRPr>
          </a:p>
        </p:txBody>
      </p:sp>
      <p:sp>
        <p:nvSpPr>
          <p:cNvPr id="14" name="Content Placeholder 13"/>
          <p:cNvSpPr>
            <a:spLocks noGrp="1"/>
          </p:cNvSpPr>
          <p:nvPr>
            <p:ph idx="1"/>
          </p:nvPr>
        </p:nvSpPr>
        <p:spPr>
          <a:xfrm>
            <a:off x="1524002" y="1556792"/>
            <a:ext cx="9134391" cy="4896544"/>
          </a:xfrm>
        </p:spPr>
        <p:txBody>
          <a:bodyPr>
            <a:noAutofit/>
          </a:bodyPr>
          <a:lstStyle/>
          <a:p>
            <a:pPr>
              <a:spcBef>
                <a:spcPts val="1200"/>
              </a:spcBef>
            </a:pPr>
            <a:r>
              <a:rPr lang="en-US" sz="1000" dirty="0">
                <a:solidFill>
                  <a:schemeClr val="bg1"/>
                </a:solidFill>
              </a:rPr>
              <a:t>Distributed logging, tracing</a:t>
            </a:r>
          </a:p>
          <a:p>
            <a:pPr>
              <a:spcBef>
                <a:spcPts val="1200"/>
              </a:spcBef>
            </a:pPr>
            <a:r>
              <a:rPr lang="en-US" sz="1000" dirty="0">
                <a:solidFill>
                  <a:schemeClr val="bg1"/>
                </a:solidFill>
              </a:rPr>
              <a:t>Know how to build, expose and maintain good APIs and contracts</a:t>
            </a:r>
          </a:p>
          <a:p>
            <a:pPr>
              <a:spcBef>
                <a:spcPts val="1200"/>
              </a:spcBef>
            </a:pPr>
            <a:r>
              <a:rPr lang="en-US" sz="1000" dirty="0">
                <a:solidFill>
                  <a:schemeClr val="bg1"/>
                </a:solidFill>
              </a:rPr>
              <a:t>Ready to honor backward and forward compatibility, even if you're the same person consuming this service on the other side</a:t>
            </a:r>
          </a:p>
          <a:p>
            <a:pPr>
              <a:spcBef>
                <a:spcPts val="1200"/>
              </a:spcBef>
            </a:pPr>
            <a:r>
              <a:rPr lang="en-US" sz="1000" dirty="0">
                <a:solidFill>
                  <a:schemeClr val="bg1"/>
                </a:solidFill>
              </a:rPr>
              <a:t>Provide Quality of service(</a:t>
            </a:r>
            <a:r>
              <a:rPr lang="en-US" sz="1000" dirty="0" err="1">
                <a:solidFill>
                  <a:schemeClr val="bg1"/>
                </a:solidFill>
              </a:rPr>
              <a:t>QoS</a:t>
            </a:r>
            <a:r>
              <a:rPr lang="en-US" sz="1000" dirty="0">
                <a:solidFill>
                  <a:schemeClr val="bg1"/>
                </a:solidFill>
              </a:rPr>
              <a:t>) - request deadline even if it's propagated to many different services</a:t>
            </a:r>
          </a:p>
          <a:p>
            <a:pPr>
              <a:spcBef>
                <a:spcPts val="1200"/>
              </a:spcBef>
            </a:pPr>
            <a:r>
              <a:rPr lang="en-US" sz="1000" dirty="0">
                <a:solidFill>
                  <a:schemeClr val="bg1"/>
                </a:solidFill>
              </a:rPr>
              <a:t>Provide request propagations/cancellations - stop cascading failures</a:t>
            </a:r>
          </a:p>
          <a:p>
            <a:pPr>
              <a:spcBef>
                <a:spcPts val="1200"/>
              </a:spcBef>
            </a:pPr>
            <a:r>
              <a:rPr lang="en-US" sz="1000" dirty="0">
                <a:solidFill>
                  <a:schemeClr val="bg1"/>
                </a:solidFill>
              </a:rPr>
              <a:t>Basic Monitoring, instrumentation, health checks</a:t>
            </a:r>
          </a:p>
          <a:p>
            <a:pPr>
              <a:spcBef>
                <a:spcPts val="1200"/>
              </a:spcBef>
            </a:pPr>
            <a:r>
              <a:rPr lang="en-US" sz="1000" dirty="0">
                <a:solidFill>
                  <a:schemeClr val="bg1"/>
                </a:solidFill>
              </a:rPr>
              <a:t>Ready to isolate not just code, but whole </a:t>
            </a:r>
            <a:r>
              <a:rPr lang="en-US" sz="1000" dirty="0" err="1">
                <a:solidFill>
                  <a:schemeClr val="bg1"/>
                </a:solidFill>
              </a:rPr>
              <a:t>build+test+package+promote</a:t>
            </a:r>
            <a:r>
              <a:rPr lang="en-US" sz="1000" dirty="0">
                <a:solidFill>
                  <a:schemeClr val="bg1"/>
                </a:solidFill>
              </a:rPr>
              <a:t> for every service</a:t>
            </a:r>
          </a:p>
          <a:p>
            <a:pPr>
              <a:spcBef>
                <a:spcPts val="1200"/>
              </a:spcBef>
            </a:pPr>
            <a:r>
              <a:rPr lang="en-US" sz="1000" dirty="0">
                <a:solidFill>
                  <a:schemeClr val="bg1"/>
                </a:solidFill>
              </a:rPr>
              <a:t>Can define upstream/downstream/compile-time/runtime dependencies clearly for each service</a:t>
            </a:r>
          </a:p>
          <a:p>
            <a:pPr>
              <a:spcBef>
                <a:spcPts val="1200"/>
              </a:spcBef>
            </a:pPr>
            <a:r>
              <a:rPr lang="en-US" sz="1000" dirty="0">
                <a:solidFill>
                  <a:schemeClr val="bg1"/>
                </a:solidFill>
              </a:rPr>
              <a:t>Good unit testing skills and readiness to do more (as you add more </a:t>
            </a:r>
            <a:r>
              <a:rPr lang="en-US" sz="1000" dirty="0" err="1">
                <a:solidFill>
                  <a:schemeClr val="bg1"/>
                </a:solidFill>
              </a:rPr>
              <a:t>microservices</a:t>
            </a:r>
            <a:r>
              <a:rPr lang="en-US" sz="1000" dirty="0">
                <a:solidFill>
                  <a:schemeClr val="bg1"/>
                </a:solidFill>
              </a:rPr>
              <a:t> it gets harder to bring everything up, hence more unit/contract/</a:t>
            </a:r>
            <a:r>
              <a:rPr lang="en-US" sz="1000" dirty="0" err="1">
                <a:solidFill>
                  <a:schemeClr val="bg1"/>
                </a:solidFill>
              </a:rPr>
              <a:t>api</a:t>
            </a:r>
            <a:r>
              <a:rPr lang="en-US" sz="1000" dirty="0">
                <a:solidFill>
                  <a:schemeClr val="bg1"/>
                </a:solidFill>
              </a:rPr>
              <a:t> test driven and lesser e2e driven)</a:t>
            </a:r>
          </a:p>
          <a:p>
            <a:pPr>
              <a:spcBef>
                <a:spcPts val="1200"/>
              </a:spcBef>
            </a:pPr>
            <a:r>
              <a:rPr lang="en-US" sz="1000" dirty="0">
                <a:solidFill>
                  <a:schemeClr val="bg1"/>
                </a:solidFill>
              </a:rPr>
              <a:t>Aware of [micro] service vs modules vs libraries, distributed monolith, coordinated releases, database-driven integration, </a:t>
            </a:r>
            <a:r>
              <a:rPr lang="en-US" sz="1000" dirty="0" err="1">
                <a:solidFill>
                  <a:schemeClr val="bg1"/>
                </a:solidFill>
              </a:rPr>
              <a:t>etc</a:t>
            </a:r>
            <a:endParaRPr lang="en-US" sz="1000" dirty="0">
              <a:solidFill>
                <a:schemeClr val="bg1"/>
              </a:solidFill>
            </a:endParaRPr>
          </a:p>
          <a:p>
            <a:pPr>
              <a:spcBef>
                <a:spcPts val="1200"/>
              </a:spcBef>
            </a:pPr>
            <a:r>
              <a:rPr lang="en-US" sz="1000" dirty="0">
                <a:solidFill>
                  <a:schemeClr val="bg1"/>
                </a:solidFill>
              </a:rPr>
              <a:t>Know infrastructure automation (you'll need more of it)</a:t>
            </a:r>
          </a:p>
          <a:p>
            <a:pPr>
              <a:spcBef>
                <a:spcPts val="1200"/>
              </a:spcBef>
            </a:pPr>
            <a:r>
              <a:rPr lang="en-US" sz="1000" dirty="0">
                <a:solidFill>
                  <a:schemeClr val="bg1"/>
                </a:solidFill>
              </a:rPr>
              <a:t>Have working CI/CD infrastructure</a:t>
            </a:r>
          </a:p>
          <a:p>
            <a:pPr>
              <a:spcBef>
                <a:spcPts val="1200"/>
              </a:spcBef>
            </a:pPr>
            <a:r>
              <a:rPr lang="en-US" sz="1000" dirty="0">
                <a:solidFill>
                  <a:schemeClr val="bg1"/>
                </a:solidFill>
              </a:rPr>
              <a:t>Have or ready to invest in development tooling, shared libraries, internal artifact registries, </a:t>
            </a:r>
            <a:r>
              <a:rPr lang="en-US" sz="1000" dirty="0" err="1">
                <a:solidFill>
                  <a:schemeClr val="bg1"/>
                </a:solidFill>
              </a:rPr>
              <a:t>etc</a:t>
            </a:r>
            <a:endParaRPr lang="en-US" sz="1000" dirty="0">
              <a:solidFill>
                <a:schemeClr val="bg1"/>
              </a:solidFill>
            </a:endParaRPr>
          </a:p>
          <a:p>
            <a:pPr>
              <a:spcBef>
                <a:spcPts val="1200"/>
              </a:spcBef>
            </a:pPr>
            <a:r>
              <a:rPr lang="en-US" sz="1000" dirty="0">
                <a:solidFill>
                  <a:schemeClr val="bg1"/>
                </a:solidFill>
              </a:rPr>
              <a:t>Have engineering methodologies and process-tools to split down features and develop/track/release them across multiple services (</a:t>
            </a:r>
            <a:r>
              <a:rPr lang="en-US" sz="1000" dirty="0" err="1">
                <a:solidFill>
                  <a:schemeClr val="bg1"/>
                </a:solidFill>
              </a:rPr>
              <a:t>xp</a:t>
            </a:r>
            <a:r>
              <a:rPr lang="en-US" sz="1000" dirty="0">
                <a:solidFill>
                  <a:schemeClr val="bg1"/>
                </a:solidFill>
              </a:rPr>
              <a:t>, pivotal, scrum, </a:t>
            </a:r>
            <a:r>
              <a:rPr lang="en-US" sz="1000" dirty="0" err="1">
                <a:solidFill>
                  <a:schemeClr val="bg1"/>
                </a:solidFill>
              </a:rPr>
              <a:t>etc</a:t>
            </a:r>
            <a:r>
              <a:rPr lang="en-US" sz="1000" dirty="0">
                <a:solidFill>
                  <a:schemeClr val="bg1"/>
                </a:solidFill>
              </a:rPr>
              <a:t>)</a:t>
            </a:r>
          </a:p>
          <a:p>
            <a:pPr>
              <a:spcBef>
                <a:spcPts val="1200"/>
              </a:spcBef>
            </a:pPr>
            <a:endParaRPr lang="en-US" sz="1000" dirty="0">
              <a:solidFill>
                <a:schemeClr val="bg1"/>
              </a:solidFill>
            </a:endParaRPr>
          </a:p>
        </p:txBody>
      </p:sp>
      <p:sp>
        <p:nvSpPr>
          <p:cNvPr id="2" name="Left Brace 1"/>
          <p:cNvSpPr/>
          <p:nvPr/>
        </p:nvSpPr>
        <p:spPr>
          <a:xfrm>
            <a:off x="1271465" y="1556792"/>
            <a:ext cx="252537" cy="12961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4569" y="1556793"/>
            <a:ext cx="961995" cy="1384995"/>
          </a:xfrm>
          <a:prstGeom prst="rect">
            <a:avLst/>
          </a:prstGeom>
          <a:noFill/>
        </p:spPr>
        <p:txBody>
          <a:bodyPr wrap="none" rtlCol="0">
            <a:spAutoFit/>
          </a:bodyPr>
          <a:lstStyle/>
          <a:p>
            <a:r>
              <a:rPr lang="en-US" sz="2800" dirty="0">
                <a:solidFill>
                  <a:schemeClr val="bg1"/>
                </a:solidFill>
              </a:rPr>
              <a:t>here</a:t>
            </a:r>
          </a:p>
          <a:p>
            <a:r>
              <a:rPr lang="en-US" sz="2800" dirty="0" err="1">
                <a:solidFill>
                  <a:schemeClr val="bg1"/>
                </a:solidFill>
              </a:rPr>
              <a:t>gRPC</a:t>
            </a:r>
            <a:endParaRPr lang="en-US" sz="2800" dirty="0">
              <a:solidFill>
                <a:schemeClr val="bg1"/>
              </a:solidFill>
            </a:endParaRPr>
          </a:p>
          <a:p>
            <a:r>
              <a:rPr lang="en-US" sz="2800" dirty="0">
                <a:solidFill>
                  <a:schemeClr val="bg1"/>
                </a:solidFill>
              </a:rPr>
              <a:t>helps</a:t>
            </a:r>
          </a:p>
        </p:txBody>
      </p:sp>
      <p:sp>
        <p:nvSpPr>
          <p:cNvPr id="4" name="TextBox 3"/>
          <p:cNvSpPr txBox="1"/>
          <p:nvPr/>
        </p:nvSpPr>
        <p:spPr>
          <a:xfrm>
            <a:off x="5519936" y="6182343"/>
            <a:ext cx="5255798" cy="276999"/>
          </a:xfrm>
          <a:prstGeom prst="rect">
            <a:avLst/>
          </a:prstGeom>
          <a:noFill/>
        </p:spPr>
        <p:txBody>
          <a:bodyPr wrap="none" rtlCol="0">
            <a:spAutoFit/>
          </a:bodyPr>
          <a:lstStyle/>
          <a:p>
            <a:r>
              <a:rPr lang="en-US" sz="1200" dirty="0">
                <a:solidFill>
                  <a:schemeClr val="bg1"/>
                </a:solidFill>
              </a:rPr>
              <a:t>Retrieved from: </a:t>
            </a:r>
            <a:r>
              <a:rPr lang="en-US" sz="1200" dirty="0" err="1">
                <a:solidFill>
                  <a:schemeClr val="bg1"/>
                </a:solidFill>
              </a:rPr>
              <a:t>HackerNews</a:t>
            </a:r>
            <a:r>
              <a:rPr lang="en-US" sz="1200" dirty="0">
                <a:solidFill>
                  <a:schemeClr val="bg1"/>
                </a:solidFill>
              </a:rPr>
              <a:t> - https://</a:t>
            </a:r>
            <a:r>
              <a:rPr lang="en-US" sz="1200" dirty="0" err="1">
                <a:solidFill>
                  <a:schemeClr val="bg1"/>
                </a:solidFill>
              </a:rPr>
              <a:t>news.ycombinator.com</a:t>
            </a:r>
            <a:r>
              <a:rPr lang="en-US" sz="1200" dirty="0">
                <a:solidFill>
                  <a:schemeClr val="bg1"/>
                </a:solidFill>
              </a:rPr>
              <a:t>/</a:t>
            </a:r>
            <a:r>
              <a:rPr lang="en-US" sz="1200" dirty="0" err="1">
                <a:solidFill>
                  <a:schemeClr val="bg1"/>
                </a:solidFill>
              </a:rPr>
              <a:t>item?id</a:t>
            </a:r>
            <a:r>
              <a:rPr lang="en-US" sz="1200" dirty="0">
                <a:solidFill>
                  <a:schemeClr val="bg1"/>
                </a:solidFill>
              </a:rPr>
              <a:t>=12508655</a:t>
            </a:r>
          </a:p>
        </p:txBody>
      </p:sp>
    </p:spTree>
    <p:extLst>
      <p:ext uri="{BB962C8B-B14F-4D97-AF65-F5344CB8AC3E}">
        <p14:creationId xmlns:p14="http://schemas.microsoft.com/office/powerpoint/2010/main" val="52708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must have defined interface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10" name="Content Placeholder 9" descr="Diagram&#10;&#10;Description automatically generated">
            <a:extLst>
              <a:ext uri="{FF2B5EF4-FFF2-40B4-BE49-F238E27FC236}">
                <a16:creationId xmlns:a16="http://schemas.microsoft.com/office/drawing/2014/main" id="{22E07273-9B63-5E4F-9884-D28D4BF2BFE5}"/>
              </a:ext>
            </a:extLst>
          </p:cNvPr>
          <p:cNvPicPr>
            <a:picLocks noGrp="1" noChangeAspect="1"/>
          </p:cNvPicPr>
          <p:nvPr>
            <p:ph idx="1"/>
          </p:nvPr>
        </p:nvPicPr>
        <p:blipFill>
          <a:blip r:embed="rId2"/>
          <a:stretch>
            <a:fillRect/>
          </a:stretch>
        </p:blipFill>
        <p:spPr>
          <a:xfrm>
            <a:off x="2367069" y="1825625"/>
            <a:ext cx="7457862" cy="4351338"/>
          </a:xfrm>
        </p:spPr>
      </p:pic>
    </p:spTree>
    <p:extLst>
      <p:ext uri="{BB962C8B-B14F-4D97-AF65-F5344CB8AC3E}">
        <p14:creationId xmlns:p14="http://schemas.microsoft.com/office/powerpoint/2010/main" val="42527693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2" y="381000"/>
            <a:ext cx="9144001" cy="887760"/>
          </a:xfrm>
        </p:spPr>
        <p:txBody>
          <a:bodyPr>
            <a:normAutofit/>
          </a:bodyPr>
          <a:lstStyle/>
          <a:p>
            <a:pPr>
              <a:spcBef>
                <a:spcPts val="1200"/>
              </a:spcBef>
            </a:pPr>
            <a:r>
              <a:rPr lang="en-US" dirty="0">
                <a:solidFill>
                  <a:schemeClr val="bg1"/>
                </a:solidFill>
              </a:rPr>
              <a:t>Search Engine</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692" y="1700808"/>
            <a:ext cx="11020619" cy="3924556"/>
          </a:xfrm>
        </p:spPr>
      </p:pic>
    </p:spTree>
    <p:extLst>
      <p:ext uri="{BB962C8B-B14F-4D97-AF65-F5344CB8AC3E}">
        <p14:creationId xmlns:p14="http://schemas.microsoft.com/office/powerpoint/2010/main" val="176893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2" y="381000"/>
            <a:ext cx="9144001" cy="743744"/>
          </a:xfrm>
        </p:spPr>
        <p:txBody>
          <a:bodyPr>
            <a:normAutofit/>
          </a:bodyPr>
          <a:lstStyle/>
          <a:p>
            <a:pPr>
              <a:spcBef>
                <a:spcPts val="1200"/>
              </a:spcBef>
            </a:pPr>
            <a:r>
              <a:rPr lang="en-US" dirty="0">
                <a:solidFill>
                  <a:schemeClr val="bg1"/>
                </a:solidFill>
              </a:rPr>
              <a:t>Search Engine </a:t>
            </a:r>
            <a:r>
              <a:rPr lang="mr-IN" dirty="0">
                <a:solidFill>
                  <a:schemeClr val="bg1"/>
                </a:solidFill>
              </a:rPr>
              <a:t>–</a:t>
            </a:r>
            <a:r>
              <a:rPr lang="en-US" dirty="0">
                <a:solidFill>
                  <a:schemeClr val="bg1"/>
                </a:solidFill>
              </a:rPr>
              <a:t> timeline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772816"/>
            <a:ext cx="9897282" cy="4012034"/>
          </a:xfrm>
        </p:spPr>
      </p:pic>
    </p:spTree>
    <p:extLst>
      <p:ext uri="{BB962C8B-B14F-4D97-AF65-F5344CB8AC3E}">
        <p14:creationId xmlns:p14="http://schemas.microsoft.com/office/powerpoint/2010/main" val="142668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Protocol Buffers definition file</a:t>
            </a:r>
          </a:p>
        </p:txBody>
      </p:sp>
      <p:sp>
        <p:nvSpPr>
          <p:cNvPr id="2" name="Content Placeholder 1"/>
          <p:cNvSpPr>
            <a:spLocks noGrp="1"/>
          </p:cNvSpPr>
          <p:nvPr>
            <p:ph idx="1"/>
          </p:nvPr>
        </p:nvSpPr>
        <p:spPr>
          <a:xfrm>
            <a:off x="1507210" y="1412776"/>
            <a:ext cx="9134391" cy="5040560"/>
          </a:xfrm>
          <a:solidFill>
            <a:schemeClr val="bg1">
              <a:lumMod val="75000"/>
              <a:lumOff val="25000"/>
            </a:schemeClr>
          </a:solidFill>
        </p:spPr>
        <p:txBody>
          <a:bodyPr>
            <a:noAutofit/>
          </a:bodyPr>
          <a:lstStyle/>
          <a:p>
            <a:pPr marL="0" indent="0">
              <a:lnSpc>
                <a:spcPct val="120000"/>
              </a:lnSpc>
              <a:buNone/>
            </a:pPr>
            <a:r>
              <a:rPr lang="en-US" sz="1400" b="1" dirty="0">
                <a:solidFill>
                  <a:srgbClr val="CC7832"/>
                </a:solidFill>
              </a:rPr>
              <a:t> syntax </a:t>
            </a:r>
            <a:r>
              <a:rPr lang="en-US" sz="1400" dirty="0"/>
              <a:t>= </a:t>
            </a:r>
            <a:r>
              <a:rPr lang="en-US" sz="1400" dirty="0">
                <a:solidFill>
                  <a:srgbClr val="6A8759"/>
                </a:solidFill>
              </a:rPr>
              <a:t>"proto3"</a:t>
            </a:r>
            <a:r>
              <a:rPr lang="en-US" sz="1400" dirty="0"/>
              <a:t>;</a:t>
            </a:r>
            <a:br>
              <a:rPr lang="en-US" sz="1400" dirty="0"/>
            </a:br>
            <a:r>
              <a:rPr lang="en-US" sz="1400" b="1" dirty="0">
                <a:solidFill>
                  <a:srgbClr val="CC7832"/>
                </a:solidFill>
              </a:rPr>
              <a:t> option </a:t>
            </a:r>
            <a:r>
              <a:rPr lang="en-US" sz="1400" dirty="0" err="1"/>
              <a:t>java_multiple_files</a:t>
            </a:r>
            <a:r>
              <a:rPr lang="en-US" sz="1400" dirty="0"/>
              <a:t> = true;</a:t>
            </a:r>
            <a:br>
              <a:rPr lang="en-US" sz="1400" dirty="0"/>
            </a:br>
            <a:r>
              <a:rPr lang="en-US" sz="1400" b="1" dirty="0">
                <a:solidFill>
                  <a:srgbClr val="CC7832"/>
                </a:solidFill>
              </a:rPr>
              <a:t> option </a:t>
            </a:r>
            <a:r>
              <a:rPr lang="en-US" sz="1400" dirty="0" err="1"/>
              <a:t>java_package</a:t>
            </a:r>
            <a:r>
              <a:rPr lang="en-US" sz="1400" dirty="0"/>
              <a:t> = </a:t>
            </a:r>
            <a:r>
              <a:rPr lang="en-US" sz="1400" dirty="0">
                <a:solidFill>
                  <a:srgbClr val="6A8759"/>
                </a:solidFill>
              </a:rPr>
              <a:t>"</a:t>
            </a:r>
            <a:r>
              <a:rPr lang="en-US" sz="1400" dirty="0" err="1">
                <a:solidFill>
                  <a:srgbClr val="6A8759"/>
                </a:solidFill>
              </a:rPr>
              <a:t>com.grpc.search</a:t>
            </a:r>
            <a:r>
              <a:rPr lang="en-US" sz="1400" dirty="0">
                <a:solidFill>
                  <a:srgbClr val="6A8759"/>
                </a:solidFill>
              </a:rPr>
              <a:t>"</a:t>
            </a:r>
            <a:r>
              <a:rPr lang="en-US" sz="1400" dirty="0"/>
              <a:t>;</a:t>
            </a:r>
            <a:br>
              <a:rPr lang="en-US" sz="1400" dirty="0"/>
            </a:br>
            <a:r>
              <a:rPr lang="en-US" sz="1400" b="1" dirty="0">
                <a:solidFill>
                  <a:srgbClr val="CC7832"/>
                </a:solidFill>
              </a:rPr>
              <a:t> option </a:t>
            </a:r>
            <a:r>
              <a:rPr lang="en-US" sz="1400" dirty="0" err="1"/>
              <a:t>java_outer_classname</a:t>
            </a:r>
            <a:r>
              <a:rPr lang="en-US" sz="1400" dirty="0"/>
              <a:t> = </a:t>
            </a:r>
            <a:r>
              <a:rPr lang="en-US" sz="1400" dirty="0">
                <a:solidFill>
                  <a:srgbClr val="6A8759"/>
                </a:solidFill>
              </a:rPr>
              <a:t>"</a:t>
            </a:r>
            <a:r>
              <a:rPr lang="en-US" sz="1400" dirty="0" err="1">
                <a:solidFill>
                  <a:srgbClr val="6A8759"/>
                </a:solidFill>
              </a:rPr>
              <a:t>SearchProto</a:t>
            </a:r>
            <a:r>
              <a:rPr lang="en-US" sz="1400" dirty="0">
                <a:solidFill>
                  <a:srgbClr val="6A8759"/>
                </a:solidFill>
              </a:rPr>
              <a:t>"</a:t>
            </a:r>
            <a:r>
              <a:rPr lang="en-US" sz="1400" dirty="0"/>
              <a:t>;</a:t>
            </a:r>
            <a:br>
              <a:rPr lang="en-US" sz="1400" dirty="0"/>
            </a:br>
            <a:r>
              <a:rPr lang="en-US" sz="1400" b="1" dirty="0">
                <a:solidFill>
                  <a:srgbClr val="CC7832"/>
                </a:solidFill>
              </a:rPr>
              <a:t> option </a:t>
            </a:r>
            <a:r>
              <a:rPr lang="en-US" sz="1400" dirty="0" err="1"/>
              <a:t>objc_class_prefix</a:t>
            </a:r>
            <a:r>
              <a:rPr lang="en-US" sz="1400" dirty="0"/>
              <a:t> = </a:t>
            </a:r>
            <a:r>
              <a:rPr lang="en-US" sz="1400" dirty="0">
                <a:solidFill>
                  <a:srgbClr val="6A8759"/>
                </a:solidFill>
              </a:rPr>
              <a:t>"GGL"</a:t>
            </a:r>
            <a:r>
              <a:rPr lang="en-US" sz="1400" dirty="0"/>
              <a:t>;</a:t>
            </a:r>
            <a:br>
              <a:rPr lang="en-US" sz="1400" dirty="0"/>
            </a:br>
            <a:r>
              <a:rPr lang="en-US" sz="1400" b="1" dirty="0">
                <a:solidFill>
                  <a:srgbClr val="CC7832"/>
                </a:solidFill>
              </a:rPr>
              <a:t> package </a:t>
            </a:r>
            <a:r>
              <a:rPr lang="en-US" sz="1400" dirty="0"/>
              <a:t>search;</a:t>
            </a:r>
            <a:br>
              <a:rPr lang="en-US" sz="1400" dirty="0"/>
            </a:br>
            <a:r>
              <a:rPr lang="en-US" sz="1400" b="1" dirty="0">
                <a:solidFill>
                  <a:srgbClr val="CC7832"/>
                </a:solidFill>
              </a:rPr>
              <a:t> </a:t>
            </a:r>
            <a:br>
              <a:rPr lang="en-US" sz="1400" dirty="0"/>
            </a:br>
            <a:r>
              <a:rPr lang="en-US" sz="1400" b="1" dirty="0">
                <a:solidFill>
                  <a:srgbClr val="CC7832"/>
                </a:solidFill>
              </a:rPr>
              <a:t> service </a:t>
            </a:r>
            <a:r>
              <a:rPr lang="en-US" sz="1400" dirty="0"/>
              <a:t>Google {</a:t>
            </a:r>
            <a:br>
              <a:rPr lang="en-US" sz="1400" dirty="0"/>
            </a:br>
            <a:r>
              <a:rPr lang="en-US" sz="1400" dirty="0"/>
              <a:t>   </a:t>
            </a:r>
            <a:r>
              <a:rPr lang="en-US" sz="1400" dirty="0">
                <a:solidFill>
                  <a:srgbClr val="808080"/>
                </a:solidFill>
              </a:rPr>
              <a:t>// Search returns a Search Engine result for the query.</a:t>
            </a:r>
            <a:br>
              <a:rPr lang="en-US" sz="1400" dirty="0">
                <a:solidFill>
                  <a:srgbClr val="808080"/>
                </a:solidFill>
              </a:rPr>
            </a:br>
            <a:r>
              <a:rPr lang="en-US" sz="1400" dirty="0">
                <a:solidFill>
                  <a:srgbClr val="808080"/>
                </a:solidFill>
              </a:rPr>
              <a:t>   </a:t>
            </a:r>
            <a:r>
              <a:rPr lang="en-US" sz="1400" dirty="0" err="1"/>
              <a:t>rpc</a:t>
            </a:r>
            <a:r>
              <a:rPr lang="en-US" sz="1400" dirty="0"/>
              <a:t> </a:t>
            </a:r>
            <a:r>
              <a:rPr lang="en-US" sz="1400" dirty="0">
                <a:solidFill>
                  <a:srgbClr val="FFC66D"/>
                </a:solidFill>
              </a:rPr>
              <a:t>Search</a:t>
            </a:r>
            <a:r>
              <a:rPr lang="en-US" sz="1400" dirty="0"/>
              <a:t>(Request) </a:t>
            </a:r>
            <a:r>
              <a:rPr lang="en-US" sz="1400" b="1" dirty="0">
                <a:solidFill>
                  <a:srgbClr val="CC7832"/>
                </a:solidFill>
              </a:rPr>
              <a:t>returns </a:t>
            </a:r>
            <a:r>
              <a:rPr lang="en-US" sz="1400" dirty="0"/>
              <a:t>(Result) {}</a:t>
            </a:r>
            <a:br>
              <a:rPr lang="en-US" sz="1400" dirty="0"/>
            </a:br>
            <a:r>
              <a:rPr lang="en-US" sz="1400" dirty="0"/>
              <a:t>}</a:t>
            </a:r>
            <a:br>
              <a:rPr lang="en-US" sz="1400" dirty="0"/>
            </a:br>
            <a:r>
              <a:rPr lang="en-US" sz="1400" b="1" dirty="0">
                <a:solidFill>
                  <a:srgbClr val="CC7832"/>
                </a:solidFill>
              </a:rPr>
              <a:t> message </a:t>
            </a:r>
            <a:r>
              <a:rPr lang="en-US" sz="1400" dirty="0"/>
              <a:t>Request {</a:t>
            </a:r>
            <a:br>
              <a:rPr lang="en-US" sz="1400" dirty="0"/>
            </a:br>
            <a:r>
              <a:rPr lang="en-US" sz="1400" dirty="0"/>
              <a:t>   </a:t>
            </a:r>
            <a:r>
              <a:rPr lang="en-US" sz="1400" dirty="0">
                <a:solidFill>
                  <a:srgbClr val="769AA5"/>
                </a:solidFill>
              </a:rPr>
              <a:t>string </a:t>
            </a:r>
            <a:r>
              <a:rPr lang="en-US" sz="1400" dirty="0"/>
              <a:t>query = </a:t>
            </a:r>
            <a:r>
              <a:rPr lang="en-US" sz="1400" dirty="0">
                <a:solidFill>
                  <a:srgbClr val="6897BB"/>
                </a:solidFill>
              </a:rPr>
              <a:t>1</a:t>
            </a:r>
            <a:r>
              <a:rPr lang="en-US" sz="1400" dirty="0"/>
              <a:t>;</a:t>
            </a:r>
            <a:br>
              <a:rPr lang="en-US" sz="1400" dirty="0"/>
            </a:br>
            <a:r>
              <a:rPr lang="en-US" sz="1400" dirty="0"/>
              <a:t>}</a:t>
            </a:r>
            <a:br>
              <a:rPr lang="en-US" sz="1400" dirty="0"/>
            </a:br>
            <a:r>
              <a:rPr lang="en-US" sz="1400" b="1" dirty="0">
                <a:solidFill>
                  <a:srgbClr val="CC7832"/>
                </a:solidFill>
              </a:rPr>
              <a:t> message </a:t>
            </a:r>
            <a:r>
              <a:rPr lang="en-US" sz="1400" dirty="0"/>
              <a:t>Result {</a:t>
            </a:r>
            <a:br>
              <a:rPr lang="en-US" sz="1400" dirty="0"/>
            </a:br>
            <a:r>
              <a:rPr lang="en-US" sz="1400" dirty="0"/>
              <a:t>   </a:t>
            </a:r>
            <a:r>
              <a:rPr lang="en-US" sz="1400" dirty="0">
                <a:solidFill>
                  <a:srgbClr val="769AA5"/>
                </a:solidFill>
              </a:rPr>
              <a:t>string </a:t>
            </a:r>
            <a:r>
              <a:rPr lang="en-US" sz="1400" dirty="0"/>
              <a:t>title = </a:t>
            </a:r>
            <a:r>
              <a:rPr lang="en-US" sz="1400" dirty="0">
                <a:solidFill>
                  <a:srgbClr val="6897BB"/>
                </a:solidFill>
              </a:rPr>
              <a:t>1</a:t>
            </a:r>
            <a:r>
              <a:rPr lang="en-US" sz="1400" dirty="0"/>
              <a:t>;</a:t>
            </a:r>
            <a:br>
              <a:rPr lang="en-US" sz="1400" dirty="0"/>
            </a:br>
            <a:r>
              <a:rPr lang="en-US" sz="1400" dirty="0"/>
              <a:t>   </a:t>
            </a:r>
            <a:r>
              <a:rPr lang="en-US" sz="1400" dirty="0">
                <a:solidFill>
                  <a:srgbClr val="769AA5"/>
                </a:solidFill>
              </a:rPr>
              <a:t>string </a:t>
            </a:r>
            <a:r>
              <a:rPr lang="en-US" sz="1400" dirty="0" err="1"/>
              <a:t>url</a:t>
            </a:r>
            <a:r>
              <a:rPr lang="en-US" sz="1400" dirty="0"/>
              <a:t> = </a:t>
            </a:r>
            <a:r>
              <a:rPr lang="en-US" sz="1400" dirty="0">
                <a:solidFill>
                  <a:srgbClr val="6897BB"/>
                </a:solidFill>
              </a:rPr>
              <a:t>2</a:t>
            </a:r>
            <a:r>
              <a:rPr lang="en-US" sz="1400" dirty="0"/>
              <a:t>;</a:t>
            </a:r>
            <a:br>
              <a:rPr lang="en-US" sz="1400" dirty="0"/>
            </a:br>
            <a:r>
              <a:rPr lang="en-US" sz="1400" dirty="0"/>
              <a:t>   </a:t>
            </a:r>
            <a:r>
              <a:rPr lang="en-US" sz="1400" dirty="0">
                <a:solidFill>
                  <a:srgbClr val="769AA5"/>
                </a:solidFill>
              </a:rPr>
              <a:t>string </a:t>
            </a:r>
            <a:r>
              <a:rPr lang="en-US" sz="1400" dirty="0"/>
              <a:t>snippet = </a:t>
            </a:r>
            <a:r>
              <a:rPr lang="en-US" sz="1400" dirty="0">
                <a:solidFill>
                  <a:srgbClr val="6897BB"/>
                </a:solidFill>
              </a:rPr>
              <a:t>3</a:t>
            </a:r>
            <a:r>
              <a:rPr lang="en-US" sz="1400" dirty="0"/>
              <a:t>;</a:t>
            </a:r>
            <a:br>
              <a:rPr lang="en-US" sz="1400" dirty="0"/>
            </a:br>
            <a:r>
              <a:rPr lang="en-US" sz="1400" dirty="0"/>
              <a:t>}</a:t>
            </a:r>
            <a:br>
              <a:rPr lang="en-US" sz="1400" dirty="0"/>
            </a:br>
            <a:endParaRPr lang="en-US" sz="1400" dirty="0"/>
          </a:p>
        </p:txBody>
      </p:sp>
    </p:spTree>
    <p:extLst>
      <p:ext uri="{BB962C8B-B14F-4D97-AF65-F5344CB8AC3E}">
        <p14:creationId xmlns:p14="http://schemas.microsoft.com/office/powerpoint/2010/main" val="172705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How to generate code </a:t>
            </a:r>
            <a:r>
              <a:rPr lang="mr-IN" dirty="0">
                <a:solidFill>
                  <a:schemeClr val="bg1"/>
                </a:solidFill>
              </a:rPr>
              <a:t>–</a:t>
            </a:r>
            <a:r>
              <a:rPr lang="en-US" dirty="0">
                <a:solidFill>
                  <a:schemeClr val="bg1"/>
                </a:solidFill>
              </a:rPr>
              <a:t> Go</a:t>
            </a:r>
          </a:p>
        </p:txBody>
      </p:sp>
      <p:sp>
        <p:nvSpPr>
          <p:cNvPr id="5" name="Content Placeholder 1"/>
          <p:cNvSpPr txBox="1">
            <a:spLocks/>
          </p:cNvSpPr>
          <p:nvPr/>
        </p:nvSpPr>
        <p:spPr>
          <a:xfrm>
            <a:off x="1524002" y="1340768"/>
            <a:ext cx="9134391" cy="460702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3200" dirty="0">
                <a:solidFill>
                  <a:schemeClr val="bg1"/>
                </a:solidFill>
              </a:rPr>
              <a:t>Requirements:</a:t>
            </a:r>
          </a:p>
          <a:p>
            <a:pPr>
              <a:lnSpc>
                <a:spcPct val="100000"/>
              </a:lnSpc>
              <a:spcBef>
                <a:spcPts val="600"/>
              </a:spcBef>
            </a:pPr>
            <a:r>
              <a:rPr lang="en-US" sz="3200" dirty="0" err="1">
                <a:solidFill>
                  <a:schemeClr val="bg1"/>
                </a:solidFill>
              </a:rPr>
              <a:t>Protobuf</a:t>
            </a:r>
            <a:r>
              <a:rPr lang="en-US" sz="3200" dirty="0">
                <a:solidFill>
                  <a:schemeClr val="bg1"/>
                </a:solidFill>
              </a:rPr>
              <a:t> </a:t>
            </a:r>
            <a:r>
              <a:rPr lang="en-US" sz="3200" dirty="0" err="1">
                <a:solidFill>
                  <a:schemeClr val="bg1"/>
                </a:solidFill>
              </a:rPr>
              <a:t>github.com</a:t>
            </a:r>
            <a:r>
              <a:rPr lang="en-US" sz="3200" dirty="0">
                <a:solidFill>
                  <a:schemeClr val="bg1"/>
                </a:solidFill>
              </a:rPr>
              <a:t>/google/</a:t>
            </a:r>
            <a:r>
              <a:rPr lang="en-US" sz="3200" dirty="0" err="1">
                <a:solidFill>
                  <a:schemeClr val="bg1"/>
                </a:solidFill>
              </a:rPr>
              <a:t>protobuf</a:t>
            </a:r>
            <a:r>
              <a:rPr lang="en-US" sz="3200" dirty="0">
                <a:solidFill>
                  <a:schemeClr val="bg1"/>
                </a:solidFill>
              </a:rPr>
              <a:t> </a:t>
            </a:r>
          </a:p>
          <a:p>
            <a:pPr>
              <a:lnSpc>
                <a:spcPct val="100000"/>
              </a:lnSpc>
              <a:spcBef>
                <a:spcPts val="600"/>
              </a:spcBef>
            </a:pPr>
            <a:r>
              <a:rPr lang="en-US" sz="3200" dirty="0" err="1">
                <a:solidFill>
                  <a:schemeClr val="bg1"/>
                </a:solidFill>
              </a:rPr>
              <a:t>Golang</a:t>
            </a:r>
            <a:r>
              <a:rPr lang="en-US" sz="3200" dirty="0">
                <a:solidFill>
                  <a:schemeClr val="bg1"/>
                </a:solidFill>
              </a:rPr>
              <a:t> </a:t>
            </a:r>
            <a:r>
              <a:rPr lang="en-US" sz="3200" dirty="0" err="1">
                <a:solidFill>
                  <a:schemeClr val="bg1"/>
                </a:solidFill>
              </a:rPr>
              <a:t>protoc</a:t>
            </a:r>
            <a:r>
              <a:rPr lang="en-US" sz="3200" dirty="0">
                <a:solidFill>
                  <a:schemeClr val="bg1"/>
                </a:solidFill>
              </a:rPr>
              <a:t> wrapper: </a:t>
            </a:r>
          </a:p>
          <a:p>
            <a:pPr lvl="1">
              <a:lnSpc>
                <a:spcPct val="100000"/>
              </a:lnSpc>
              <a:spcBef>
                <a:spcPts val="600"/>
              </a:spcBef>
            </a:pPr>
            <a:r>
              <a:rPr lang="en-US" sz="2800" dirty="0">
                <a:solidFill>
                  <a:schemeClr val="bg1"/>
                </a:solidFill>
              </a:rPr>
              <a:t>go get </a:t>
            </a:r>
            <a:r>
              <a:rPr lang="en-US" sz="2800" dirty="0" err="1">
                <a:solidFill>
                  <a:schemeClr val="bg1"/>
                </a:solidFill>
              </a:rPr>
              <a:t>github.com</a:t>
            </a:r>
            <a:r>
              <a:rPr lang="en-US" sz="2800" dirty="0">
                <a:solidFill>
                  <a:schemeClr val="bg1"/>
                </a:solidFill>
              </a:rPr>
              <a:t>/</a:t>
            </a:r>
            <a:r>
              <a:rPr lang="en-US" sz="2800" dirty="0" err="1">
                <a:solidFill>
                  <a:schemeClr val="bg1"/>
                </a:solidFill>
              </a:rPr>
              <a:t>golang</a:t>
            </a:r>
            <a:r>
              <a:rPr lang="en-US" sz="2800" dirty="0">
                <a:solidFill>
                  <a:schemeClr val="bg1"/>
                </a:solidFill>
              </a:rPr>
              <a:t>/</a:t>
            </a:r>
            <a:r>
              <a:rPr lang="en-US" sz="2800" dirty="0" err="1">
                <a:solidFill>
                  <a:schemeClr val="bg1"/>
                </a:solidFill>
              </a:rPr>
              <a:t>protobuf</a:t>
            </a:r>
            <a:r>
              <a:rPr lang="en-US" sz="2800" dirty="0">
                <a:solidFill>
                  <a:schemeClr val="bg1"/>
                </a:solidFill>
              </a:rPr>
              <a:t>/</a:t>
            </a:r>
            <a:r>
              <a:rPr lang="en-US" sz="2800" dirty="0" err="1">
                <a:solidFill>
                  <a:schemeClr val="bg1"/>
                </a:solidFill>
              </a:rPr>
              <a:t>protoc</a:t>
            </a:r>
            <a:r>
              <a:rPr lang="en-US" sz="2800" dirty="0">
                <a:solidFill>
                  <a:schemeClr val="bg1"/>
                </a:solidFill>
              </a:rPr>
              <a:t>-gen-go</a:t>
            </a:r>
          </a:p>
          <a:p>
            <a:endParaRPr lang="en-US" sz="3200" dirty="0">
              <a:solidFill>
                <a:schemeClr val="bg1"/>
              </a:solidFill>
            </a:endParaRPr>
          </a:p>
          <a:p>
            <a:endParaRPr lang="en-US" sz="3200" dirty="0">
              <a:solidFill>
                <a:schemeClr val="bg1"/>
              </a:solidFill>
            </a:endParaRPr>
          </a:p>
        </p:txBody>
      </p:sp>
      <p:sp>
        <p:nvSpPr>
          <p:cNvPr id="6" name="Content Placeholder 1"/>
          <p:cNvSpPr txBox="1">
            <a:spLocks/>
          </p:cNvSpPr>
          <p:nvPr/>
        </p:nvSpPr>
        <p:spPr>
          <a:xfrm>
            <a:off x="1507210" y="4509120"/>
            <a:ext cx="9684567" cy="777142"/>
          </a:xfrm>
          <a:prstGeom prst="rect">
            <a:avLst/>
          </a:prstGeom>
          <a:solidFill>
            <a:schemeClr val="bg1">
              <a:lumMod val="75000"/>
              <a:lumOff val="25000"/>
            </a:schemeClr>
          </a:solidFill>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2800"/>
              <a:t> </a:t>
            </a:r>
            <a:r>
              <a:rPr lang="en-US" sz="2800">
                <a:solidFill>
                  <a:srgbClr val="FFC000"/>
                </a:solidFill>
              </a:rPr>
              <a:t>&gt;</a:t>
            </a:r>
            <a:r>
              <a:rPr lang="en-US" sz="2800"/>
              <a:t> </a:t>
            </a:r>
            <a:r>
              <a:rPr lang="en-US" sz="2800" dirty="0" err="1"/>
              <a:t>protoc</a:t>
            </a:r>
            <a:r>
              <a:rPr lang="en-US" sz="2800" dirty="0"/>
              <a:t> ./</a:t>
            </a:r>
            <a:r>
              <a:rPr lang="en-US" sz="2800" dirty="0" err="1"/>
              <a:t>search.proto</a:t>
            </a:r>
            <a:r>
              <a:rPr lang="en-US" sz="2800" dirty="0"/>
              <a:t> --</a:t>
            </a:r>
            <a:r>
              <a:rPr lang="en-US" sz="2800" dirty="0" err="1"/>
              <a:t>go_out</a:t>
            </a:r>
            <a:r>
              <a:rPr lang="en-US" sz="2800" dirty="0"/>
              <a:t>=plugins=</a:t>
            </a:r>
            <a:r>
              <a:rPr lang="en-US" sz="2800" dirty="0" err="1"/>
              <a:t>grpc</a:t>
            </a:r>
            <a:r>
              <a:rPr lang="en-US" sz="2800" dirty="0"/>
              <a:t>:../</a:t>
            </a:r>
            <a:r>
              <a:rPr lang="en-US" sz="2800" dirty="0" err="1"/>
              <a:t>golang</a:t>
            </a:r>
            <a:r>
              <a:rPr lang="en-US" sz="2800" dirty="0"/>
              <a:t>/search</a:t>
            </a:r>
          </a:p>
        </p:txBody>
      </p:sp>
    </p:spTree>
    <p:extLst>
      <p:ext uri="{BB962C8B-B14F-4D97-AF65-F5344CB8AC3E}">
        <p14:creationId xmlns:p14="http://schemas.microsoft.com/office/powerpoint/2010/main" val="83013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How to generate code </a:t>
            </a:r>
            <a:r>
              <a:rPr lang="mr-IN" dirty="0">
                <a:solidFill>
                  <a:schemeClr val="bg1"/>
                </a:solidFill>
              </a:rPr>
              <a:t>–</a:t>
            </a:r>
            <a:r>
              <a:rPr lang="en-US" dirty="0">
                <a:solidFill>
                  <a:schemeClr val="bg1"/>
                </a:solidFill>
              </a:rPr>
              <a:t> Java</a:t>
            </a:r>
          </a:p>
        </p:txBody>
      </p:sp>
      <p:sp>
        <p:nvSpPr>
          <p:cNvPr id="2" name="Content Placeholder 1"/>
          <p:cNvSpPr>
            <a:spLocks noGrp="1"/>
          </p:cNvSpPr>
          <p:nvPr>
            <p:ph idx="1"/>
          </p:nvPr>
        </p:nvSpPr>
        <p:spPr>
          <a:xfrm>
            <a:off x="1527347" y="4200872"/>
            <a:ext cx="9134391" cy="1460377"/>
          </a:xfrm>
          <a:solidFill>
            <a:schemeClr val="bg1">
              <a:lumMod val="75000"/>
              <a:lumOff val="25000"/>
            </a:schemeClr>
          </a:solidFill>
        </p:spPr>
        <p:txBody>
          <a:bodyPr>
            <a:noAutofit/>
          </a:bodyPr>
          <a:lstStyle/>
          <a:p>
            <a:pPr marL="0" indent="0">
              <a:lnSpc>
                <a:spcPct val="120000"/>
              </a:lnSpc>
              <a:buNone/>
            </a:pPr>
            <a:r>
              <a:rPr lang="en-US" dirty="0">
                <a:solidFill>
                  <a:srgbClr val="FFC000"/>
                </a:solidFill>
              </a:rPr>
              <a:t>&gt;</a:t>
            </a:r>
            <a:r>
              <a:rPr lang="en-US" dirty="0"/>
              <a:t> </a:t>
            </a:r>
            <a:r>
              <a:rPr lang="en-US" dirty="0" err="1"/>
              <a:t>gradle</a:t>
            </a:r>
            <a:r>
              <a:rPr lang="en-US" dirty="0"/>
              <a:t> </a:t>
            </a:r>
            <a:r>
              <a:rPr lang="en-US" dirty="0" err="1"/>
              <a:t>generateProto</a:t>
            </a:r>
            <a:endParaRPr lang="en-US" dirty="0"/>
          </a:p>
          <a:p>
            <a:pPr marL="0" indent="0">
              <a:lnSpc>
                <a:spcPct val="120000"/>
              </a:lnSpc>
              <a:buNone/>
            </a:pPr>
            <a:r>
              <a:rPr lang="en-US" dirty="0">
                <a:solidFill>
                  <a:srgbClr val="FFC000"/>
                </a:solidFill>
              </a:rPr>
              <a:t>&gt;</a:t>
            </a:r>
            <a:r>
              <a:rPr lang="en-US" dirty="0"/>
              <a:t> </a:t>
            </a:r>
            <a:r>
              <a:rPr lang="en-US" dirty="0" err="1"/>
              <a:t>mvn</a:t>
            </a:r>
            <a:r>
              <a:rPr lang="en-US" dirty="0"/>
              <a:t> </a:t>
            </a:r>
            <a:r>
              <a:rPr lang="en-US" dirty="0" err="1"/>
              <a:t>protobuf:compile</a:t>
            </a:r>
            <a:endParaRPr lang="en-US" dirty="0"/>
          </a:p>
        </p:txBody>
      </p:sp>
      <p:sp>
        <p:nvSpPr>
          <p:cNvPr id="5" name="Content Placeholder 1"/>
          <p:cNvSpPr txBox="1">
            <a:spLocks/>
          </p:cNvSpPr>
          <p:nvPr/>
        </p:nvSpPr>
        <p:spPr>
          <a:xfrm>
            <a:off x="1524002" y="1340768"/>
            <a:ext cx="9134391" cy="460702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2800" dirty="0">
                <a:solidFill>
                  <a:schemeClr val="bg1"/>
                </a:solidFill>
              </a:rPr>
              <a:t>Requirements:</a:t>
            </a:r>
          </a:p>
          <a:p>
            <a:pPr>
              <a:lnSpc>
                <a:spcPct val="120000"/>
              </a:lnSpc>
              <a:spcBef>
                <a:spcPts val="600"/>
              </a:spcBef>
            </a:pPr>
            <a:r>
              <a:rPr lang="en-US" sz="2800" dirty="0" err="1">
                <a:solidFill>
                  <a:schemeClr val="bg1"/>
                </a:solidFill>
              </a:rPr>
              <a:t>Gradle</a:t>
            </a:r>
            <a:r>
              <a:rPr lang="en-US" sz="2800" dirty="0">
                <a:solidFill>
                  <a:schemeClr val="bg1"/>
                </a:solidFill>
              </a:rPr>
              <a:t>/Maven </a:t>
            </a:r>
          </a:p>
          <a:p>
            <a:pPr>
              <a:lnSpc>
                <a:spcPct val="120000"/>
              </a:lnSpc>
              <a:spcBef>
                <a:spcPts val="600"/>
              </a:spcBef>
            </a:pPr>
            <a:r>
              <a:rPr lang="en-US" sz="2800" dirty="0" err="1">
                <a:solidFill>
                  <a:schemeClr val="bg1"/>
                </a:solidFill>
              </a:rPr>
              <a:t>protobuf</a:t>
            </a:r>
            <a:r>
              <a:rPr lang="en-US" sz="2800" dirty="0">
                <a:solidFill>
                  <a:schemeClr val="bg1"/>
                </a:solidFill>
              </a:rPr>
              <a:t>-</a:t>
            </a:r>
            <a:r>
              <a:rPr lang="en-US" sz="2800" dirty="0" err="1">
                <a:solidFill>
                  <a:schemeClr val="bg1"/>
                </a:solidFill>
              </a:rPr>
              <a:t>gradle</a:t>
            </a:r>
            <a:r>
              <a:rPr lang="en-US" sz="2800" dirty="0">
                <a:solidFill>
                  <a:schemeClr val="bg1"/>
                </a:solidFill>
              </a:rPr>
              <a:t>-plugin/</a:t>
            </a:r>
            <a:r>
              <a:rPr lang="en-US" sz="2800" dirty="0" err="1">
                <a:solidFill>
                  <a:schemeClr val="bg1"/>
                </a:solidFill>
              </a:rPr>
              <a:t>protobuf</a:t>
            </a:r>
            <a:r>
              <a:rPr lang="en-US" sz="2800" dirty="0">
                <a:solidFill>
                  <a:schemeClr val="bg1"/>
                </a:solidFill>
              </a:rPr>
              <a:t>-maven-plugin </a:t>
            </a:r>
          </a:p>
          <a:p>
            <a:endParaRPr lang="en-US" sz="2800" dirty="0">
              <a:solidFill>
                <a:schemeClr val="bg1"/>
              </a:solidFill>
            </a:endParaRPr>
          </a:p>
        </p:txBody>
      </p:sp>
    </p:spTree>
    <p:extLst>
      <p:ext uri="{BB962C8B-B14F-4D97-AF65-F5344CB8AC3E}">
        <p14:creationId xmlns:p14="http://schemas.microsoft.com/office/powerpoint/2010/main" val="4176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Generated code - </a:t>
            </a:r>
            <a:r>
              <a:rPr lang="en-US" dirty="0" err="1">
                <a:solidFill>
                  <a:schemeClr val="bg1"/>
                </a:solidFill>
              </a:rPr>
              <a:t>Golang</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7" name="Content Placeholder 1"/>
          <p:cNvSpPr txBox="1">
            <a:spLocks/>
          </p:cNvSpPr>
          <p:nvPr/>
        </p:nvSpPr>
        <p:spPr>
          <a:xfrm>
            <a:off x="1507210" y="1412776"/>
            <a:ext cx="9134391" cy="5040560"/>
          </a:xfrm>
          <a:prstGeom prst="rect">
            <a:avLst/>
          </a:prstGeom>
          <a:solidFill>
            <a:schemeClr val="bg1">
              <a:lumMod val="75000"/>
              <a:lumOff val="25000"/>
            </a:schemeClr>
          </a:solidFill>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1400" b="1" dirty="0">
                <a:solidFill>
                  <a:srgbClr val="CC7832"/>
                </a:solidFill>
              </a:rPr>
              <a:t>type </a:t>
            </a:r>
            <a:r>
              <a:rPr lang="en-US" sz="1400" dirty="0" err="1"/>
              <a:t>SearchEngineServer</a:t>
            </a:r>
            <a:r>
              <a:rPr lang="en-US" sz="1400" dirty="0"/>
              <a:t> </a:t>
            </a:r>
            <a:r>
              <a:rPr lang="en-US" sz="1400" b="1" dirty="0">
                <a:solidFill>
                  <a:srgbClr val="CC7832"/>
                </a:solidFill>
              </a:rPr>
              <a:t>interface </a:t>
            </a:r>
            <a:r>
              <a:rPr lang="en-US" sz="1400" dirty="0"/>
              <a:t>{</a:t>
            </a:r>
            <a:br>
              <a:rPr lang="en-US" sz="1400" dirty="0"/>
            </a:br>
            <a:r>
              <a:rPr lang="en-US" sz="1400" dirty="0"/>
              <a:t>   </a:t>
            </a:r>
            <a:r>
              <a:rPr lang="en-US" sz="1400" dirty="0">
                <a:solidFill>
                  <a:srgbClr val="808080"/>
                </a:solidFill>
              </a:rPr>
              <a:t>// Search returns a Search Engine result for the query.</a:t>
            </a:r>
            <a:br>
              <a:rPr lang="en-US" sz="1400" dirty="0">
                <a:solidFill>
                  <a:srgbClr val="808080"/>
                </a:solidFill>
              </a:rPr>
            </a:br>
            <a:r>
              <a:rPr lang="en-US" sz="1400" dirty="0">
                <a:solidFill>
                  <a:srgbClr val="808080"/>
                </a:solidFill>
              </a:rPr>
              <a:t>   </a:t>
            </a:r>
            <a:r>
              <a:rPr lang="en-US" sz="1400" dirty="0">
                <a:solidFill>
                  <a:srgbClr val="FFC66D"/>
                </a:solidFill>
              </a:rPr>
              <a:t>Search</a:t>
            </a:r>
            <a:r>
              <a:rPr lang="en-US" sz="1400" dirty="0"/>
              <a:t>(</a:t>
            </a:r>
            <a:r>
              <a:rPr lang="en-US" sz="1400" dirty="0" err="1"/>
              <a:t>context.Context</a:t>
            </a:r>
            <a:r>
              <a:rPr lang="en-US" sz="1400" dirty="0">
                <a:solidFill>
                  <a:srgbClr val="CC7832"/>
                </a:solidFill>
              </a:rPr>
              <a:t>, </a:t>
            </a:r>
            <a:r>
              <a:rPr lang="en-US" sz="1400" dirty="0"/>
              <a:t>*Request) (*Result</a:t>
            </a:r>
            <a:r>
              <a:rPr lang="en-US" sz="1400" dirty="0">
                <a:solidFill>
                  <a:srgbClr val="CC7832"/>
                </a:solidFill>
              </a:rPr>
              <a:t>, </a:t>
            </a:r>
            <a:r>
              <a:rPr lang="en-US" sz="1400" dirty="0">
                <a:solidFill>
                  <a:srgbClr val="769AA5"/>
                </a:solidFill>
              </a:rPr>
              <a:t>error</a:t>
            </a:r>
            <a:r>
              <a:rPr lang="en-US" sz="1400" dirty="0"/>
              <a:t>)</a:t>
            </a:r>
            <a:br>
              <a:rPr lang="en-US" sz="1400" dirty="0">
                <a:solidFill>
                  <a:srgbClr val="769AA5"/>
                </a:solidFill>
              </a:rPr>
            </a:br>
            <a:r>
              <a:rPr lang="en-US" sz="1400" dirty="0"/>
              <a:t>}</a:t>
            </a:r>
            <a:endParaRPr lang="en-US" sz="1400" b="1" dirty="0">
              <a:solidFill>
                <a:srgbClr val="CC7832"/>
              </a:solidFill>
            </a:endParaRPr>
          </a:p>
          <a:p>
            <a:pPr marL="0" indent="0">
              <a:lnSpc>
                <a:spcPct val="120000"/>
              </a:lnSpc>
              <a:buNone/>
            </a:pPr>
            <a:r>
              <a:rPr lang="en-US" sz="1400" b="1" dirty="0">
                <a:solidFill>
                  <a:srgbClr val="CC7832"/>
                </a:solidFill>
              </a:rPr>
              <a:t>type </a:t>
            </a:r>
            <a:r>
              <a:rPr lang="en-US" sz="1400" dirty="0" err="1"/>
              <a:t>SearchEngineClient</a:t>
            </a:r>
            <a:r>
              <a:rPr lang="en-US" sz="1400" dirty="0"/>
              <a:t> </a:t>
            </a:r>
            <a:r>
              <a:rPr lang="en-US" sz="1400" b="1" dirty="0">
                <a:solidFill>
                  <a:srgbClr val="CC7832"/>
                </a:solidFill>
              </a:rPr>
              <a:t>interface </a:t>
            </a:r>
            <a:r>
              <a:rPr lang="en-US" sz="1400" dirty="0"/>
              <a:t>{</a:t>
            </a:r>
            <a:br>
              <a:rPr lang="en-US" sz="1400" dirty="0"/>
            </a:br>
            <a:r>
              <a:rPr lang="en-US" sz="1400" dirty="0"/>
              <a:t>   </a:t>
            </a:r>
            <a:r>
              <a:rPr lang="en-US" sz="1400" dirty="0">
                <a:solidFill>
                  <a:srgbClr val="808080"/>
                </a:solidFill>
              </a:rPr>
              <a:t>// Search returns a Search Engine result for the query.</a:t>
            </a:r>
            <a:br>
              <a:rPr lang="en-US" sz="1400" dirty="0">
                <a:solidFill>
                  <a:srgbClr val="808080"/>
                </a:solidFill>
              </a:rPr>
            </a:br>
            <a:r>
              <a:rPr lang="en-US" sz="1400" dirty="0">
                <a:solidFill>
                  <a:srgbClr val="808080"/>
                </a:solidFill>
              </a:rPr>
              <a:t>   </a:t>
            </a:r>
            <a:r>
              <a:rPr lang="en-US" sz="1400" dirty="0">
                <a:solidFill>
                  <a:srgbClr val="FFC66D"/>
                </a:solidFill>
              </a:rPr>
              <a:t>Search</a:t>
            </a:r>
            <a:r>
              <a:rPr lang="en-US" sz="1400" dirty="0"/>
              <a:t>(</a:t>
            </a:r>
            <a:r>
              <a:rPr lang="en-US" sz="1400" dirty="0" err="1"/>
              <a:t>ctx</a:t>
            </a:r>
            <a:r>
              <a:rPr lang="en-US" sz="1400" dirty="0"/>
              <a:t> </a:t>
            </a:r>
            <a:r>
              <a:rPr lang="en-US" sz="1400" dirty="0" err="1"/>
              <a:t>context.Context</a:t>
            </a:r>
            <a:r>
              <a:rPr lang="en-US" sz="1400" dirty="0">
                <a:solidFill>
                  <a:srgbClr val="CC7832"/>
                </a:solidFill>
              </a:rPr>
              <a:t>, </a:t>
            </a:r>
            <a:r>
              <a:rPr lang="en-US" sz="1400" dirty="0"/>
              <a:t>in *Request</a:t>
            </a:r>
            <a:r>
              <a:rPr lang="en-US" sz="1400" dirty="0">
                <a:solidFill>
                  <a:srgbClr val="CC7832"/>
                </a:solidFill>
              </a:rPr>
              <a:t>, </a:t>
            </a:r>
            <a:r>
              <a:rPr lang="en-US" sz="1400" dirty="0"/>
              <a:t>opts ...</a:t>
            </a:r>
            <a:r>
              <a:rPr lang="en-US" sz="1400" dirty="0" err="1"/>
              <a:t>grpc.CallOption</a:t>
            </a:r>
            <a:r>
              <a:rPr lang="en-US" sz="1400" dirty="0"/>
              <a:t>) (*Result</a:t>
            </a:r>
            <a:r>
              <a:rPr lang="en-US" sz="1400" dirty="0">
                <a:solidFill>
                  <a:srgbClr val="CC7832"/>
                </a:solidFill>
              </a:rPr>
              <a:t>, </a:t>
            </a:r>
            <a:r>
              <a:rPr lang="en-US" sz="1400" dirty="0">
                <a:solidFill>
                  <a:srgbClr val="769AA5"/>
                </a:solidFill>
              </a:rPr>
              <a:t>error</a:t>
            </a:r>
            <a:r>
              <a:rPr lang="en-US" sz="1400" dirty="0"/>
              <a:t>)</a:t>
            </a:r>
            <a:br>
              <a:rPr lang="en-US" sz="1400" dirty="0"/>
            </a:br>
            <a:r>
              <a:rPr lang="en-US" sz="1400" dirty="0"/>
              <a:t>}</a:t>
            </a:r>
            <a:endParaRPr lang="en-US" sz="1400" b="1" dirty="0">
              <a:solidFill>
                <a:srgbClr val="CC7832"/>
              </a:solidFill>
            </a:endParaRPr>
          </a:p>
          <a:p>
            <a:pPr marL="0" indent="0">
              <a:lnSpc>
                <a:spcPct val="120000"/>
              </a:lnSpc>
              <a:buNone/>
            </a:pPr>
            <a:r>
              <a:rPr lang="en-US" sz="1400" b="1" dirty="0">
                <a:solidFill>
                  <a:srgbClr val="CC7832"/>
                </a:solidFill>
              </a:rPr>
              <a:t>type </a:t>
            </a:r>
            <a:r>
              <a:rPr lang="en-US" sz="1400" dirty="0"/>
              <a:t>Request </a:t>
            </a:r>
            <a:r>
              <a:rPr lang="en-US" sz="1400" b="1" dirty="0" err="1">
                <a:solidFill>
                  <a:srgbClr val="CC7832"/>
                </a:solidFill>
              </a:rPr>
              <a:t>struct</a:t>
            </a:r>
            <a:r>
              <a:rPr lang="en-US" sz="1400" b="1" dirty="0">
                <a:solidFill>
                  <a:srgbClr val="CC7832"/>
                </a:solidFill>
              </a:rPr>
              <a:t> </a:t>
            </a:r>
            <a:r>
              <a:rPr lang="en-US" sz="1400" dirty="0"/>
              <a:t>{</a:t>
            </a:r>
            <a:br>
              <a:rPr lang="en-US" sz="1400" dirty="0"/>
            </a:br>
            <a:r>
              <a:rPr lang="en-US" sz="1400" dirty="0"/>
              <a:t>   Query </a:t>
            </a:r>
            <a:r>
              <a:rPr lang="en-US" sz="1400" dirty="0">
                <a:solidFill>
                  <a:srgbClr val="769AA5"/>
                </a:solidFill>
              </a:rPr>
              <a:t>string </a:t>
            </a:r>
            <a:r>
              <a:rPr lang="en-US" sz="1400" dirty="0">
                <a:solidFill>
                  <a:srgbClr val="6A8759"/>
                </a:solidFill>
              </a:rPr>
              <a:t>`protobuf:"bytes,1,opt,name=query" </a:t>
            </a:r>
            <a:r>
              <a:rPr lang="en-US" sz="1400" dirty="0" err="1">
                <a:solidFill>
                  <a:srgbClr val="6A8759"/>
                </a:solidFill>
              </a:rPr>
              <a:t>json</a:t>
            </a:r>
            <a:r>
              <a:rPr lang="en-US" sz="1400" dirty="0">
                <a:solidFill>
                  <a:srgbClr val="6A8759"/>
                </a:solidFill>
              </a:rPr>
              <a:t>:"</a:t>
            </a:r>
            <a:r>
              <a:rPr lang="en-US" sz="1400" dirty="0" err="1">
                <a:solidFill>
                  <a:srgbClr val="6A8759"/>
                </a:solidFill>
              </a:rPr>
              <a:t>query,omitempty</a:t>
            </a:r>
            <a:r>
              <a:rPr lang="en-US" sz="1400" dirty="0">
                <a:solidFill>
                  <a:srgbClr val="6A8759"/>
                </a:solidFill>
              </a:rPr>
              <a:t>"`</a:t>
            </a:r>
            <a:br>
              <a:rPr lang="en-US" sz="1400" dirty="0">
                <a:solidFill>
                  <a:srgbClr val="6A8759"/>
                </a:solidFill>
              </a:rPr>
            </a:br>
            <a:r>
              <a:rPr lang="en-US" sz="1400" dirty="0"/>
              <a:t>}</a:t>
            </a:r>
            <a:endParaRPr lang="en-US" sz="1400" b="1" dirty="0">
              <a:solidFill>
                <a:srgbClr val="CC7832"/>
              </a:solidFill>
            </a:endParaRPr>
          </a:p>
          <a:p>
            <a:pPr marL="0" indent="0">
              <a:lnSpc>
                <a:spcPct val="120000"/>
              </a:lnSpc>
              <a:buNone/>
            </a:pPr>
            <a:r>
              <a:rPr lang="en-US" sz="1400" b="1" dirty="0">
                <a:solidFill>
                  <a:srgbClr val="CC7832"/>
                </a:solidFill>
              </a:rPr>
              <a:t>type </a:t>
            </a:r>
            <a:r>
              <a:rPr lang="en-US" sz="1400" dirty="0"/>
              <a:t>Result </a:t>
            </a:r>
            <a:r>
              <a:rPr lang="en-US" sz="1400" b="1" dirty="0" err="1">
                <a:solidFill>
                  <a:srgbClr val="CC7832"/>
                </a:solidFill>
              </a:rPr>
              <a:t>struct</a:t>
            </a:r>
            <a:r>
              <a:rPr lang="en-US" sz="1400" b="1" dirty="0">
                <a:solidFill>
                  <a:srgbClr val="CC7832"/>
                </a:solidFill>
              </a:rPr>
              <a:t> </a:t>
            </a:r>
            <a:r>
              <a:rPr lang="en-US" sz="1400" dirty="0"/>
              <a:t>{</a:t>
            </a:r>
            <a:br>
              <a:rPr lang="en-US" sz="1400" dirty="0"/>
            </a:br>
            <a:r>
              <a:rPr lang="en-US" sz="1400" dirty="0"/>
              <a:t>   Title   </a:t>
            </a:r>
            <a:r>
              <a:rPr lang="en-US" sz="1400" dirty="0">
                <a:solidFill>
                  <a:srgbClr val="769AA5"/>
                </a:solidFill>
              </a:rPr>
              <a:t>string </a:t>
            </a:r>
            <a:r>
              <a:rPr lang="en-US" sz="1400" dirty="0">
                <a:solidFill>
                  <a:srgbClr val="6A8759"/>
                </a:solidFill>
              </a:rPr>
              <a:t>`protobuf:"bytes,1,opt,name=title" </a:t>
            </a:r>
            <a:r>
              <a:rPr lang="en-US" sz="1400" dirty="0" err="1">
                <a:solidFill>
                  <a:srgbClr val="6A8759"/>
                </a:solidFill>
              </a:rPr>
              <a:t>json</a:t>
            </a:r>
            <a:r>
              <a:rPr lang="en-US" sz="1400" dirty="0">
                <a:solidFill>
                  <a:srgbClr val="6A8759"/>
                </a:solidFill>
              </a:rPr>
              <a:t>:"</a:t>
            </a:r>
            <a:r>
              <a:rPr lang="en-US" sz="1400" dirty="0" err="1">
                <a:solidFill>
                  <a:srgbClr val="6A8759"/>
                </a:solidFill>
              </a:rPr>
              <a:t>title,omitempty</a:t>
            </a:r>
            <a:r>
              <a:rPr lang="en-US" sz="1400" dirty="0">
                <a:solidFill>
                  <a:srgbClr val="6A8759"/>
                </a:solidFill>
              </a:rPr>
              <a:t>"`</a:t>
            </a:r>
            <a:br>
              <a:rPr lang="en-US" sz="1400" dirty="0">
                <a:solidFill>
                  <a:srgbClr val="6A8759"/>
                </a:solidFill>
              </a:rPr>
            </a:br>
            <a:r>
              <a:rPr lang="en-US" sz="1400" dirty="0">
                <a:solidFill>
                  <a:srgbClr val="6A8759"/>
                </a:solidFill>
              </a:rPr>
              <a:t>   </a:t>
            </a:r>
            <a:r>
              <a:rPr lang="en-US" sz="1400" dirty="0" err="1"/>
              <a:t>Url</a:t>
            </a:r>
            <a:r>
              <a:rPr lang="en-US" sz="1400" dirty="0"/>
              <a:t>     </a:t>
            </a:r>
            <a:r>
              <a:rPr lang="en-US" sz="1400" dirty="0">
                <a:solidFill>
                  <a:srgbClr val="769AA5"/>
                </a:solidFill>
              </a:rPr>
              <a:t>string </a:t>
            </a:r>
            <a:r>
              <a:rPr lang="en-US" sz="1400" dirty="0">
                <a:solidFill>
                  <a:srgbClr val="6A8759"/>
                </a:solidFill>
              </a:rPr>
              <a:t>`protobuf:"bytes,2,opt,name=</a:t>
            </a:r>
            <a:r>
              <a:rPr lang="en-US" sz="1400" dirty="0" err="1">
                <a:solidFill>
                  <a:srgbClr val="6A8759"/>
                </a:solidFill>
              </a:rPr>
              <a:t>url</a:t>
            </a:r>
            <a:r>
              <a:rPr lang="en-US" sz="1400" dirty="0">
                <a:solidFill>
                  <a:srgbClr val="6A8759"/>
                </a:solidFill>
              </a:rPr>
              <a:t>" </a:t>
            </a:r>
            <a:r>
              <a:rPr lang="en-US" sz="1400" dirty="0" err="1">
                <a:solidFill>
                  <a:srgbClr val="6A8759"/>
                </a:solidFill>
              </a:rPr>
              <a:t>json</a:t>
            </a:r>
            <a:r>
              <a:rPr lang="en-US" sz="1400" dirty="0">
                <a:solidFill>
                  <a:srgbClr val="6A8759"/>
                </a:solidFill>
              </a:rPr>
              <a:t>:"</a:t>
            </a:r>
            <a:r>
              <a:rPr lang="en-US" sz="1400" dirty="0" err="1">
                <a:solidFill>
                  <a:srgbClr val="6A8759"/>
                </a:solidFill>
              </a:rPr>
              <a:t>url,omitempty</a:t>
            </a:r>
            <a:r>
              <a:rPr lang="en-US" sz="1400" dirty="0">
                <a:solidFill>
                  <a:srgbClr val="6A8759"/>
                </a:solidFill>
              </a:rPr>
              <a:t>"`</a:t>
            </a:r>
            <a:br>
              <a:rPr lang="en-US" sz="1400" dirty="0">
                <a:solidFill>
                  <a:srgbClr val="6A8759"/>
                </a:solidFill>
              </a:rPr>
            </a:br>
            <a:r>
              <a:rPr lang="en-US" sz="1400" dirty="0">
                <a:solidFill>
                  <a:srgbClr val="6A8759"/>
                </a:solidFill>
              </a:rPr>
              <a:t>   </a:t>
            </a:r>
            <a:r>
              <a:rPr lang="en-US" sz="1400" dirty="0"/>
              <a:t>Snippet </a:t>
            </a:r>
            <a:r>
              <a:rPr lang="en-US" sz="1400" dirty="0">
                <a:solidFill>
                  <a:srgbClr val="769AA5"/>
                </a:solidFill>
              </a:rPr>
              <a:t>string </a:t>
            </a:r>
            <a:r>
              <a:rPr lang="en-US" sz="1400" dirty="0">
                <a:solidFill>
                  <a:srgbClr val="6A8759"/>
                </a:solidFill>
              </a:rPr>
              <a:t>`protobuf:"bytes,3,opt,name=snippet" </a:t>
            </a:r>
            <a:r>
              <a:rPr lang="en-US" sz="1400" dirty="0" err="1">
                <a:solidFill>
                  <a:srgbClr val="6A8759"/>
                </a:solidFill>
              </a:rPr>
              <a:t>json</a:t>
            </a:r>
            <a:r>
              <a:rPr lang="en-US" sz="1400" dirty="0">
                <a:solidFill>
                  <a:srgbClr val="6A8759"/>
                </a:solidFill>
              </a:rPr>
              <a:t>:"</a:t>
            </a:r>
            <a:r>
              <a:rPr lang="en-US" sz="1400" dirty="0" err="1">
                <a:solidFill>
                  <a:srgbClr val="6A8759"/>
                </a:solidFill>
              </a:rPr>
              <a:t>snippet,omitempty</a:t>
            </a:r>
            <a:r>
              <a:rPr lang="en-US" sz="1400" dirty="0">
                <a:solidFill>
                  <a:srgbClr val="6A8759"/>
                </a:solidFill>
              </a:rPr>
              <a:t>"`</a:t>
            </a:r>
            <a:br>
              <a:rPr lang="en-US" sz="1400" dirty="0">
                <a:solidFill>
                  <a:srgbClr val="6A8759"/>
                </a:solidFill>
              </a:rPr>
            </a:br>
            <a:r>
              <a:rPr lang="en-US" sz="1400" dirty="0"/>
              <a:t>} </a:t>
            </a:r>
            <a:br>
              <a:rPr lang="en-US" sz="1400" dirty="0"/>
            </a:br>
            <a:endParaRPr lang="en-US" sz="1400" dirty="0"/>
          </a:p>
        </p:txBody>
      </p:sp>
    </p:spTree>
    <p:extLst>
      <p:ext uri="{BB962C8B-B14F-4D97-AF65-F5344CB8AC3E}">
        <p14:creationId xmlns:p14="http://schemas.microsoft.com/office/powerpoint/2010/main" val="109640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spcBef>
                <a:spcPts val="1200"/>
              </a:spcBef>
            </a:pPr>
            <a:r>
              <a:rPr lang="en-US" dirty="0">
                <a:solidFill>
                  <a:schemeClr val="bg1"/>
                </a:solidFill>
              </a:rPr>
              <a:t>Streaming Search Engine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732" y="1988841"/>
            <a:ext cx="9896538" cy="3664911"/>
          </a:xfrm>
        </p:spPr>
      </p:pic>
    </p:spTree>
    <p:extLst>
      <p:ext uri="{BB962C8B-B14F-4D97-AF65-F5344CB8AC3E}">
        <p14:creationId xmlns:p14="http://schemas.microsoft.com/office/powerpoint/2010/main" val="11764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Protocol Buffers definition file</a:t>
            </a:r>
          </a:p>
        </p:txBody>
      </p:sp>
      <p:sp>
        <p:nvSpPr>
          <p:cNvPr id="2" name="Content Placeholder 1"/>
          <p:cNvSpPr>
            <a:spLocks noGrp="1"/>
          </p:cNvSpPr>
          <p:nvPr>
            <p:ph idx="1"/>
          </p:nvPr>
        </p:nvSpPr>
        <p:spPr>
          <a:xfrm>
            <a:off x="1507210" y="1412776"/>
            <a:ext cx="9134391" cy="5040560"/>
          </a:xfrm>
          <a:solidFill>
            <a:schemeClr val="bg1">
              <a:lumMod val="75000"/>
              <a:lumOff val="25000"/>
            </a:schemeClr>
          </a:solidFill>
        </p:spPr>
        <p:txBody>
          <a:bodyPr>
            <a:noAutofit/>
          </a:bodyPr>
          <a:lstStyle/>
          <a:p>
            <a:pPr marL="0" indent="0">
              <a:lnSpc>
                <a:spcPct val="120000"/>
              </a:lnSpc>
              <a:buNone/>
            </a:pPr>
            <a:r>
              <a:rPr lang="en-US" sz="1200" b="1" dirty="0">
                <a:solidFill>
                  <a:srgbClr val="CC7832"/>
                </a:solidFill>
              </a:rPr>
              <a:t> syntax </a:t>
            </a:r>
            <a:r>
              <a:rPr lang="en-US" sz="1200" dirty="0"/>
              <a:t>= </a:t>
            </a:r>
            <a:r>
              <a:rPr lang="en-US" sz="1200" dirty="0">
                <a:solidFill>
                  <a:srgbClr val="6A8759"/>
                </a:solidFill>
              </a:rPr>
              <a:t>"proto3"</a:t>
            </a:r>
            <a:r>
              <a:rPr lang="en-US" sz="1200" dirty="0"/>
              <a:t>;</a:t>
            </a:r>
            <a:br>
              <a:rPr lang="en-US" sz="1200" dirty="0"/>
            </a:br>
            <a:r>
              <a:rPr lang="en-US" sz="1200" b="1" dirty="0">
                <a:solidFill>
                  <a:srgbClr val="CC7832"/>
                </a:solidFill>
              </a:rPr>
              <a:t> option </a:t>
            </a:r>
            <a:r>
              <a:rPr lang="en-US" sz="1200" dirty="0" err="1"/>
              <a:t>java_multiple_files</a:t>
            </a:r>
            <a:r>
              <a:rPr lang="en-US" sz="1200" dirty="0"/>
              <a:t> = true;</a:t>
            </a:r>
            <a:br>
              <a:rPr lang="en-US" sz="1200" dirty="0"/>
            </a:br>
            <a:r>
              <a:rPr lang="en-US" sz="1200" b="1" dirty="0">
                <a:solidFill>
                  <a:srgbClr val="CC7832"/>
                </a:solidFill>
              </a:rPr>
              <a:t> option </a:t>
            </a:r>
            <a:r>
              <a:rPr lang="en-US" sz="1200" dirty="0" err="1"/>
              <a:t>java_package</a:t>
            </a:r>
            <a:r>
              <a:rPr lang="en-US" sz="1200" dirty="0"/>
              <a:t> = </a:t>
            </a:r>
            <a:r>
              <a:rPr lang="en-US" sz="1200" dirty="0">
                <a:solidFill>
                  <a:srgbClr val="6A8759"/>
                </a:solidFill>
              </a:rPr>
              <a:t>"</a:t>
            </a:r>
            <a:r>
              <a:rPr lang="en-US" sz="1200" dirty="0" err="1">
                <a:solidFill>
                  <a:srgbClr val="6A8759"/>
                </a:solidFill>
              </a:rPr>
              <a:t>com.grpc.search</a:t>
            </a:r>
            <a:r>
              <a:rPr lang="en-US" sz="1200" dirty="0">
                <a:solidFill>
                  <a:srgbClr val="6A8759"/>
                </a:solidFill>
              </a:rPr>
              <a:t>"</a:t>
            </a:r>
            <a:r>
              <a:rPr lang="en-US" sz="1200" dirty="0"/>
              <a:t>;</a:t>
            </a:r>
            <a:br>
              <a:rPr lang="en-US" sz="1200" dirty="0"/>
            </a:br>
            <a:r>
              <a:rPr lang="en-US" sz="1200" b="1" dirty="0">
                <a:solidFill>
                  <a:srgbClr val="CC7832"/>
                </a:solidFill>
              </a:rPr>
              <a:t> option </a:t>
            </a:r>
            <a:r>
              <a:rPr lang="en-US" sz="1200" dirty="0" err="1"/>
              <a:t>java_outer_classname</a:t>
            </a:r>
            <a:r>
              <a:rPr lang="en-US" sz="1200" dirty="0"/>
              <a:t> = </a:t>
            </a:r>
            <a:r>
              <a:rPr lang="en-US" sz="1200" dirty="0">
                <a:solidFill>
                  <a:srgbClr val="6A8759"/>
                </a:solidFill>
              </a:rPr>
              <a:t>"</a:t>
            </a:r>
            <a:r>
              <a:rPr lang="en-US" sz="1200" dirty="0" err="1">
                <a:solidFill>
                  <a:srgbClr val="6A8759"/>
                </a:solidFill>
              </a:rPr>
              <a:t>SearchProto</a:t>
            </a:r>
            <a:r>
              <a:rPr lang="en-US" sz="1200" dirty="0">
                <a:solidFill>
                  <a:srgbClr val="6A8759"/>
                </a:solidFill>
              </a:rPr>
              <a:t>"</a:t>
            </a:r>
            <a:r>
              <a:rPr lang="en-US" sz="1200" dirty="0"/>
              <a:t>;</a:t>
            </a:r>
            <a:br>
              <a:rPr lang="en-US" sz="1200" dirty="0"/>
            </a:br>
            <a:r>
              <a:rPr lang="en-US" sz="1200" b="1" dirty="0">
                <a:solidFill>
                  <a:srgbClr val="CC7832"/>
                </a:solidFill>
              </a:rPr>
              <a:t> option </a:t>
            </a:r>
            <a:r>
              <a:rPr lang="en-US" sz="1200" dirty="0" err="1"/>
              <a:t>objc_class_prefix</a:t>
            </a:r>
            <a:r>
              <a:rPr lang="en-US" sz="1200" dirty="0"/>
              <a:t> = </a:t>
            </a:r>
            <a:r>
              <a:rPr lang="en-US" sz="1200" dirty="0">
                <a:solidFill>
                  <a:srgbClr val="6A8759"/>
                </a:solidFill>
              </a:rPr>
              <a:t>"GGL"</a:t>
            </a:r>
            <a:r>
              <a:rPr lang="en-US" sz="1200" dirty="0"/>
              <a:t>;</a:t>
            </a:r>
            <a:br>
              <a:rPr lang="en-US" sz="1200" dirty="0"/>
            </a:br>
            <a:r>
              <a:rPr lang="en-US" sz="1200" b="1" dirty="0">
                <a:solidFill>
                  <a:srgbClr val="CC7832"/>
                </a:solidFill>
              </a:rPr>
              <a:t> package </a:t>
            </a:r>
            <a:r>
              <a:rPr lang="en-US" sz="1200" dirty="0"/>
              <a:t>search;</a:t>
            </a:r>
            <a:br>
              <a:rPr lang="en-US" sz="1200" dirty="0"/>
            </a:br>
            <a:r>
              <a:rPr lang="en-US" sz="1200" b="1" dirty="0">
                <a:solidFill>
                  <a:srgbClr val="CC7832"/>
                </a:solidFill>
              </a:rPr>
              <a:t> </a:t>
            </a:r>
            <a:br>
              <a:rPr lang="en-US" sz="1200" dirty="0"/>
            </a:br>
            <a:r>
              <a:rPr lang="en-US" sz="1200" b="1" dirty="0">
                <a:solidFill>
                  <a:srgbClr val="CC7832"/>
                </a:solidFill>
              </a:rPr>
              <a:t> service </a:t>
            </a:r>
            <a:r>
              <a:rPr lang="en-US" sz="1200" dirty="0"/>
              <a:t>Google {</a:t>
            </a:r>
            <a:br>
              <a:rPr lang="en-US" sz="1200" dirty="0"/>
            </a:br>
            <a:r>
              <a:rPr lang="en-US" sz="1200" dirty="0"/>
              <a:t>   </a:t>
            </a:r>
            <a:r>
              <a:rPr lang="en-US" sz="1200" dirty="0">
                <a:solidFill>
                  <a:srgbClr val="808080"/>
                </a:solidFill>
              </a:rPr>
              <a:t>// Search returns a Search Engine result for the query.</a:t>
            </a:r>
            <a:br>
              <a:rPr lang="en-US" sz="1200" dirty="0">
                <a:solidFill>
                  <a:srgbClr val="808080"/>
                </a:solidFill>
              </a:rPr>
            </a:br>
            <a:r>
              <a:rPr lang="en-US" sz="1200" dirty="0">
                <a:solidFill>
                  <a:srgbClr val="808080"/>
                </a:solidFill>
              </a:rPr>
              <a:t>   </a:t>
            </a:r>
            <a:r>
              <a:rPr lang="en-US" sz="1200" dirty="0" err="1"/>
              <a:t>rpc</a:t>
            </a:r>
            <a:r>
              <a:rPr lang="en-US" sz="1200" dirty="0"/>
              <a:t> </a:t>
            </a:r>
            <a:r>
              <a:rPr lang="en-US" sz="1200" dirty="0">
                <a:solidFill>
                  <a:srgbClr val="FFC66D"/>
                </a:solidFill>
              </a:rPr>
              <a:t>Search</a:t>
            </a:r>
            <a:r>
              <a:rPr lang="en-US" sz="1200" dirty="0"/>
              <a:t>(Request) </a:t>
            </a:r>
            <a:r>
              <a:rPr lang="en-US" sz="1200" b="1" dirty="0">
                <a:solidFill>
                  <a:srgbClr val="CC7832"/>
                </a:solidFill>
              </a:rPr>
              <a:t>returns </a:t>
            </a:r>
            <a:r>
              <a:rPr lang="en-US" sz="1200" dirty="0"/>
              <a:t>(Result) {}</a:t>
            </a:r>
          </a:p>
          <a:p>
            <a:pPr marL="0" indent="0">
              <a:lnSpc>
                <a:spcPct val="120000"/>
              </a:lnSpc>
              <a:buNone/>
            </a:pPr>
            <a:r>
              <a:rPr lang="en-US" sz="1200" dirty="0">
                <a:solidFill>
                  <a:srgbClr val="808080"/>
                </a:solidFill>
              </a:rPr>
              <a:t>  // Watch returns a stream of Search Engine results for the query.</a:t>
            </a:r>
            <a:br>
              <a:rPr lang="en-US" sz="1200" dirty="0">
                <a:solidFill>
                  <a:srgbClr val="808080"/>
                </a:solidFill>
              </a:rPr>
            </a:br>
            <a:r>
              <a:rPr lang="en-US" sz="1200" dirty="0">
                <a:solidFill>
                  <a:srgbClr val="808080"/>
                </a:solidFill>
              </a:rPr>
              <a:t>  </a:t>
            </a:r>
            <a:r>
              <a:rPr lang="en-US" sz="1200" dirty="0" err="1"/>
              <a:t>rpc</a:t>
            </a:r>
            <a:r>
              <a:rPr lang="en-US" sz="1200" dirty="0"/>
              <a:t> </a:t>
            </a:r>
            <a:r>
              <a:rPr lang="en-US" sz="1200" dirty="0">
                <a:solidFill>
                  <a:srgbClr val="FFC66D"/>
                </a:solidFill>
              </a:rPr>
              <a:t>Watch</a:t>
            </a:r>
            <a:r>
              <a:rPr lang="en-US" sz="1200" dirty="0"/>
              <a:t>(Request) </a:t>
            </a:r>
            <a:r>
              <a:rPr lang="en-US" sz="1200" b="1" dirty="0">
                <a:solidFill>
                  <a:srgbClr val="CC7832"/>
                </a:solidFill>
              </a:rPr>
              <a:t>returns </a:t>
            </a:r>
            <a:r>
              <a:rPr lang="en-US" sz="1200" dirty="0"/>
              <a:t>(stream Result) {}</a:t>
            </a:r>
            <a:br>
              <a:rPr lang="en-US" sz="1200" dirty="0"/>
            </a:br>
            <a:r>
              <a:rPr lang="en-US" sz="1200" dirty="0"/>
              <a:t>}</a:t>
            </a:r>
            <a:br>
              <a:rPr lang="en-US" sz="1200" dirty="0"/>
            </a:br>
            <a:r>
              <a:rPr lang="en-US" sz="1200" b="1" dirty="0">
                <a:solidFill>
                  <a:srgbClr val="CC7832"/>
                </a:solidFill>
              </a:rPr>
              <a:t> message </a:t>
            </a:r>
            <a:r>
              <a:rPr lang="en-US" sz="1200" dirty="0"/>
              <a:t>Request {</a:t>
            </a:r>
            <a:br>
              <a:rPr lang="en-US" sz="1200" dirty="0"/>
            </a:br>
            <a:r>
              <a:rPr lang="en-US" sz="1200" dirty="0"/>
              <a:t>   </a:t>
            </a:r>
            <a:r>
              <a:rPr lang="en-US" sz="1200" dirty="0">
                <a:solidFill>
                  <a:srgbClr val="769AA5"/>
                </a:solidFill>
              </a:rPr>
              <a:t>string </a:t>
            </a:r>
            <a:r>
              <a:rPr lang="en-US" sz="1200" dirty="0"/>
              <a:t>query = </a:t>
            </a:r>
            <a:r>
              <a:rPr lang="en-US" sz="1200" dirty="0">
                <a:solidFill>
                  <a:srgbClr val="6897BB"/>
                </a:solidFill>
              </a:rPr>
              <a:t>1</a:t>
            </a:r>
            <a:r>
              <a:rPr lang="en-US" sz="1200" dirty="0"/>
              <a:t>;</a:t>
            </a:r>
            <a:br>
              <a:rPr lang="en-US" sz="1200" dirty="0"/>
            </a:br>
            <a:r>
              <a:rPr lang="en-US" sz="1200" dirty="0"/>
              <a:t>}</a:t>
            </a:r>
            <a:br>
              <a:rPr lang="en-US" sz="1200" dirty="0"/>
            </a:br>
            <a:r>
              <a:rPr lang="en-US" sz="1200" b="1" dirty="0">
                <a:solidFill>
                  <a:srgbClr val="CC7832"/>
                </a:solidFill>
              </a:rPr>
              <a:t> message </a:t>
            </a:r>
            <a:r>
              <a:rPr lang="en-US" sz="1200" dirty="0"/>
              <a:t>Result {</a:t>
            </a:r>
            <a:br>
              <a:rPr lang="en-US" sz="1200" dirty="0"/>
            </a:br>
            <a:r>
              <a:rPr lang="en-US" sz="1200" dirty="0"/>
              <a:t>   </a:t>
            </a:r>
            <a:r>
              <a:rPr lang="en-US" sz="1200" dirty="0">
                <a:solidFill>
                  <a:srgbClr val="769AA5"/>
                </a:solidFill>
              </a:rPr>
              <a:t>string </a:t>
            </a:r>
            <a:r>
              <a:rPr lang="en-US" sz="1200" dirty="0"/>
              <a:t>title = </a:t>
            </a:r>
            <a:r>
              <a:rPr lang="en-US" sz="1200" dirty="0">
                <a:solidFill>
                  <a:srgbClr val="6897BB"/>
                </a:solidFill>
              </a:rPr>
              <a:t>1</a:t>
            </a:r>
            <a:r>
              <a:rPr lang="en-US" sz="1200" dirty="0"/>
              <a:t>;</a:t>
            </a:r>
            <a:br>
              <a:rPr lang="en-US" sz="1200" dirty="0"/>
            </a:br>
            <a:r>
              <a:rPr lang="en-US" sz="1200" dirty="0"/>
              <a:t>   </a:t>
            </a:r>
            <a:r>
              <a:rPr lang="en-US" sz="1200" dirty="0">
                <a:solidFill>
                  <a:srgbClr val="769AA5"/>
                </a:solidFill>
              </a:rPr>
              <a:t>string </a:t>
            </a:r>
            <a:r>
              <a:rPr lang="en-US" sz="1200" dirty="0" err="1"/>
              <a:t>url</a:t>
            </a:r>
            <a:r>
              <a:rPr lang="en-US" sz="1200" dirty="0"/>
              <a:t> = </a:t>
            </a:r>
            <a:r>
              <a:rPr lang="en-US" sz="1200" dirty="0">
                <a:solidFill>
                  <a:srgbClr val="6897BB"/>
                </a:solidFill>
              </a:rPr>
              <a:t>2</a:t>
            </a:r>
            <a:r>
              <a:rPr lang="en-US" sz="1200" dirty="0"/>
              <a:t>;</a:t>
            </a:r>
            <a:br>
              <a:rPr lang="en-US" sz="1200" dirty="0"/>
            </a:br>
            <a:r>
              <a:rPr lang="en-US" sz="1200" dirty="0"/>
              <a:t>   </a:t>
            </a:r>
            <a:r>
              <a:rPr lang="en-US" sz="1200" dirty="0">
                <a:solidFill>
                  <a:srgbClr val="769AA5"/>
                </a:solidFill>
              </a:rPr>
              <a:t>string </a:t>
            </a:r>
            <a:r>
              <a:rPr lang="en-US" sz="1200" dirty="0"/>
              <a:t>snippet = </a:t>
            </a:r>
            <a:r>
              <a:rPr lang="en-US" sz="1200" dirty="0">
                <a:solidFill>
                  <a:srgbClr val="6897BB"/>
                </a:solidFill>
              </a:rPr>
              <a:t>3</a:t>
            </a:r>
            <a:r>
              <a:rPr lang="en-US" sz="1200" dirty="0"/>
              <a:t>;</a:t>
            </a:r>
            <a:br>
              <a:rPr lang="en-US" sz="1200" dirty="0"/>
            </a:br>
            <a:r>
              <a:rPr lang="en-US" sz="1200" dirty="0"/>
              <a:t>}</a:t>
            </a:r>
            <a:br>
              <a:rPr lang="en-US" sz="1200" dirty="0"/>
            </a:br>
            <a:endParaRPr lang="en-US" sz="1200" dirty="0"/>
          </a:p>
        </p:txBody>
      </p:sp>
      <p:sp>
        <p:nvSpPr>
          <p:cNvPr id="3" name="TextBox 2"/>
          <p:cNvSpPr txBox="1"/>
          <p:nvPr/>
        </p:nvSpPr>
        <p:spPr>
          <a:xfrm>
            <a:off x="1588" y="3963813"/>
            <a:ext cx="1593706" cy="369332"/>
          </a:xfrm>
          <a:prstGeom prst="rect">
            <a:avLst/>
          </a:prstGeom>
          <a:noFill/>
        </p:spPr>
        <p:txBody>
          <a:bodyPr wrap="none" rtlCol="0">
            <a:spAutoFit/>
          </a:bodyPr>
          <a:lstStyle/>
          <a:p>
            <a:r>
              <a:rPr lang="en-US" dirty="0">
                <a:solidFill>
                  <a:schemeClr val="bg1"/>
                </a:solidFill>
              </a:rPr>
              <a:t>New method &gt;</a:t>
            </a:r>
          </a:p>
        </p:txBody>
      </p:sp>
    </p:spTree>
    <p:extLst>
      <p:ext uri="{BB962C8B-B14F-4D97-AF65-F5344CB8AC3E}">
        <p14:creationId xmlns:p14="http://schemas.microsoft.com/office/powerpoint/2010/main" val="121050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solidFill>
                  <a:schemeClr val="bg1"/>
                </a:solidFill>
              </a:rPr>
              <a:t>gRPC</a:t>
            </a:r>
            <a:r>
              <a:rPr lang="pl-PL" dirty="0">
                <a:solidFill>
                  <a:schemeClr val="bg1"/>
                </a:solidFill>
              </a:rPr>
              <a:t> </a:t>
            </a:r>
            <a:r>
              <a:rPr lang="mr-IN" dirty="0">
                <a:solidFill>
                  <a:schemeClr val="bg1"/>
                </a:solidFill>
              </a:rPr>
              <a:t>–</a:t>
            </a:r>
            <a:r>
              <a:rPr lang="pl-PL" dirty="0">
                <a:solidFill>
                  <a:schemeClr val="bg1"/>
                </a:solidFill>
              </a:rPr>
              <a:t> </a:t>
            </a:r>
            <a:r>
              <a:rPr lang="pl-PL" dirty="0" err="1">
                <a:solidFill>
                  <a:schemeClr val="bg1"/>
                </a:solidFill>
              </a:rPr>
              <a:t>ecosystem</a:t>
            </a:r>
            <a:r>
              <a:rPr lang="pl-PL" dirty="0">
                <a:solidFill>
                  <a:schemeClr val="bg1"/>
                </a:solidFill>
              </a:rPr>
              <a:t> </a:t>
            </a:r>
            <a:endParaRPr lang="en-US" dirty="0">
              <a:solidFill>
                <a:schemeClr val="bg1"/>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67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err="1">
                <a:solidFill>
                  <a:schemeClr val="bg1"/>
                </a:solidFill>
              </a:rPr>
              <a:t>gRPC</a:t>
            </a:r>
            <a:r>
              <a:rPr lang="en-US" dirty="0">
                <a:solidFill>
                  <a:schemeClr val="bg1"/>
                </a:solidFill>
              </a:rPr>
              <a:t> - ecosystem</a:t>
            </a:r>
          </a:p>
        </p:txBody>
      </p:sp>
      <p:sp>
        <p:nvSpPr>
          <p:cNvPr id="3" name="Content Placeholder 2"/>
          <p:cNvSpPr>
            <a:spLocks noGrp="1"/>
          </p:cNvSpPr>
          <p:nvPr>
            <p:ph idx="1"/>
          </p:nvPr>
        </p:nvSpPr>
        <p:spPr>
          <a:xfrm>
            <a:off x="1512009" y="1556792"/>
            <a:ext cx="9386928" cy="4463008"/>
          </a:xfrm>
        </p:spPr>
        <p:txBody>
          <a:bodyPr>
            <a:noAutofit/>
          </a:bodyPr>
          <a:lstStyle/>
          <a:p>
            <a:r>
              <a:rPr lang="en-US" b="1" dirty="0">
                <a:hlinkClick r:id="rId2"/>
              </a:rPr>
              <a:t>grpc-gateway</a:t>
            </a:r>
            <a:r>
              <a:rPr lang="en-US" b="1" dirty="0"/>
              <a:t> </a:t>
            </a:r>
            <a:r>
              <a:rPr lang="en-US" b="1" dirty="0">
                <a:solidFill>
                  <a:schemeClr val="bg1"/>
                </a:solidFill>
              </a:rPr>
              <a:t>- </a:t>
            </a:r>
            <a:r>
              <a:rPr lang="en-US" dirty="0" err="1">
                <a:solidFill>
                  <a:schemeClr val="bg1"/>
                </a:solidFill>
              </a:rPr>
              <a:t>gRPC</a:t>
            </a:r>
            <a:r>
              <a:rPr lang="en-US" dirty="0">
                <a:solidFill>
                  <a:schemeClr val="bg1"/>
                </a:solidFill>
              </a:rPr>
              <a:t> to JSON proxy generator following the </a:t>
            </a:r>
            <a:r>
              <a:rPr lang="en-US" dirty="0" err="1">
                <a:solidFill>
                  <a:schemeClr val="bg1"/>
                </a:solidFill>
              </a:rPr>
              <a:t>gRPC</a:t>
            </a:r>
            <a:r>
              <a:rPr lang="en-US" dirty="0">
                <a:solidFill>
                  <a:schemeClr val="bg1"/>
                </a:solidFill>
              </a:rPr>
              <a:t> HTTP spec</a:t>
            </a:r>
            <a:endParaRPr lang="en-US" b="1" dirty="0">
              <a:solidFill>
                <a:schemeClr val="bg1"/>
              </a:solidFill>
            </a:endParaRPr>
          </a:p>
          <a:p>
            <a:r>
              <a:rPr lang="en-US" b="1" u="sng" dirty="0">
                <a:hlinkClick r:id="rId3"/>
              </a:rPr>
              <a:t>grpc-prometheus</a:t>
            </a:r>
            <a:r>
              <a:rPr lang="en-US" b="1" dirty="0"/>
              <a:t> </a:t>
            </a:r>
            <a:r>
              <a:rPr lang="en-US" b="1" dirty="0">
                <a:solidFill>
                  <a:schemeClr val="bg1"/>
                </a:solidFill>
              </a:rPr>
              <a:t>- </a:t>
            </a:r>
            <a:r>
              <a:rPr lang="en-US" dirty="0">
                <a:solidFill>
                  <a:schemeClr val="bg1"/>
                </a:solidFill>
              </a:rPr>
              <a:t>Prometheus monitoring for your </a:t>
            </a:r>
            <a:r>
              <a:rPr lang="en-US" dirty="0" err="1">
                <a:solidFill>
                  <a:schemeClr val="bg1"/>
                </a:solidFill>
              </a:rPr>
              <a:t>gRPC</a:t>
            </a:r>
            <a:r>
              <a:rPr lang="en-US" dirty="0">
                <a:solidFill>
                  <a:schemeClr val="bg1"/>
                </a:solidFill>
              </a:rPr>
              <a:t> servers.</a:t>
            </a:r>
            <a:endParaRPr lang="en-US" b="1" dirty="0">
              <a:solidFill>
                <a:schemeClr val="bg1"/>
              </a:solidFill>
            </a:endParaRPr>
          </a:p>
          <a:p>
            <a:r>
              <a:rPr lang="en-US" b="1" u="sng" dirty="0">
                <a:hlinkClick r:id="rId4"/>
              </a:rPr>
              <a:t>go-grpc-middleware</a:t>
            </a:r>
            <a:r>
              <a:rPr lang="en-US" b="1" dirty="0"/>
              <a:t>  </a:t>
            </a:r>
            <a:r>
              <a:rPr lang="en-US" b="1" dirty="0">
                <a:solidFill>
                  <a:schemeClr val="bg1"/>
                </a:solidFill>
              </a:rPr>
              <a:t>- </a:t>
            </a:r>
            <a:r>
              <a:rPr lang="en-US" dirty="0" err="1">
                <a:solidFill>
                  <a:schemeClr val="bg1"/>
                </a:solidFill>
              </a:rPr>
              <a:t>Golang</a:t>
            </a:r>
            <a:r>
              <a:rPr lang="en-US" dirty="0">
                <a:solidFill>
                  <a:schemeClr val="bg1"/>
                </a:solidFill>
              </a:rPr>
              <a:t> </a:t>
            </a:r>
            <a:r>
              <a:rPr lang="en-US" dirty="0" err="1">
                <a:solidFill>
                  <a:schemeClr val="bg1"/>
                </a:solidFill>
              </a:rPr>
              <a:t>gRPC</a:t>
            </a:r>
            <a:r>
              <a:rPr lang="en-US" dirty="0">
                <a:solidFill>
                  <a:schemeClr val="bg1"/>
                </a:solidFill>
              </a:rPr>
              <a:t> </a:t>
            </a:r>
            <a:r>
              <a:rPr lang="en-US" dirty="0" err="1">
                <a:solidFill>
                  <a:schemeClr val="bg1"/>
                </a:solidFill>
              </a:rPr>
              <a:t>Middlewares</a:t>
            </a:r>
            <a:r>
              <a:rPr lang="en-US" dirty="0">
                <a:solidFill>
                  <a:schemeClr val="bg1"/>
                </a:solidFill>
              </a:rPr>
              <a:t>: interceptor chaining, </a:t>
            </a:r>
            <a:r>
              <a:rPr lang="en-US" dirty="0" err="1">
                <a:solidFill>
                  <a:schemeClr val="bg1"/>
                </a:solidFill>
              </a:rPr>
              <a:t>auth</a:t>
            </a:r>
            <a:r>
              <a:rPr lang="en-US" dirty="0">
                <a:solidFill>
                  <a:schemeClr val="bg1"/>
                </a:solidFill>
              </a:rPr>
              <a:t>, logging, retries and more.</a:t>
            </a:r>
            <a:endParaRPr lang="en-US" b="1" dirty="0">
              <a:solidFill>
                <a:schemeClr val="bg1"/>
              </a:solidFill>
            </a:endParaRPr>
          </a:p>
          <a:p>
            <a:r>
              <a:rPr lang="en-US" b="1" u="sng" dirty="0">
                <a:hlinkClick r:id="rId5"/>
              </a:rPr>
              <a:t>grpc-opentracing</a:t>
            </a:r>
            <a:r>
              <a:rPr lang="en-US" b="1" dirty="0"/>
              <a:t> </a:t>
            </a:r>
            <a:r>
              <a:rPr lang="en-US" b="1" dirty="0">
                <a:solidFill>
                  <a:schemeClr val="bg1"/>
                </a:solidFill>
              </a:rPr>
              <a:t>- </a:t>
            </a:r>
            <a:r>
              <a:rPr lang="en-US" dirty="0" err="1">
                <a:solidFill>
                  <a:schemeClr val="bg1"/>
                </a:solidFill>
              </a:rPr>
              <a:t>OpenTracing</a:t>
            </a:r>
            <a:r>
              <a:rPr lang="en-US" dirty="0">
                <a:solidFill>
                  <a:schemeClr val="bg1"/>
                </a:solidFill>
              </a:rPr>
              <a:t> is a set of consistent, expressive, vendor-neutral APIs for distributed tracing and context propagation</a:t>
            </a:r>
            <a:endParaRPr lang="en-US" b="1" dirty="0">
              <a:solidFill>
                <a:schemeClr val="bg1"/>
              </a:solidFill>
            </a:endParaRPr>
          </a:p>
          <a:p>
            <a:r>
              <a:rPr lang="en-US" b="1" u="sng" dirty="0">
                <a:hlinkClick r:id="rId6"/>
              </a:rPr>
              <a:t>Polyglot</a:t>
            </a:r>
            <a:r>
              <a:rPr lang="en-US" b="1" dirty="0"/>
              <a:t> </a:t>
            </a:r>
            <a:r>
              <a:rPr lang="en-US" b="1" dirty="0">
                <a:solidFill>
                  <a:schemeClr val="bg1"/>
                </a:solidFill>
              </a:rPr>
              <a:t>- </a:t>
            </a:r>
            <a:r>
              <a:rPr lang="en-US" dirty="0">
                <a:solidFill>
                  <a:schemeClr val="bg1"/>
                </a:solidFill>
              </a:rPr>
              <a:t>A universal </a:t>
            </a:r>
            <a:r>
              <a:rPr lang="en-US" dirty="0" err="1">
                <a:solidFill>
                  <a:schemeClr val="bg1"/>
                </a:solidFill>
              </a:rPr>
              <a:t>grpc</a:t>
            </a:r>
            <a:r>
              <a:rPr lang="en-US" dirty="0">
                <a:solidFill>
                  <a:schemeClr val="bg1"/>
                </a:solidFill>
              </a:rPr>
              <a:t> command line client</a:t>
            </a:r>
            <a:endParaRPr lang="en-US" b="1" dirty="0">
              <a:solidFill>
                <a:schemeClr val="bg1"/>
              </a:solidFill>
            </a:endParaRPr>
          </a:p>
          <a:p>
            <a:endParaRPr lang="en-US" dirty="0"/>
          </a:p>
          <a:p>
            <a:endParaRPr lang="en-US" dirty="0"/>
          </a:p>
        </p:txBody>
      </p:sp>
    </p:spTree>
    <p:extLst>
      <p:ext uri="{BB962C8B-B14F-4D97-AF65-F5344CB8AC3E}">
        <p14:creationId xmlns:p14="http://schemas.microsoft.com/office/powerpoint/2010/main" val="69092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7" y="1690688"/>
            <a:ext cx="6979024" cy="4802187"/>
          </a:xfrm>
        </p:spPr>
        <p:txBody>
          <a:bodyPr>
            <a:normAutofit/>
          </a:bodyPr>
          <a:lstStyle/>
          <a:p>
            <a:pPr>
              <a:buClr>
                <a:schemeClr val="accent1"/>
              </a:buClr>
            </a:pPr>
            <a:r>
              <a:rPr lang="en-GB" sz="3200" dirty="0">
                <a:solidFill>
                  <a:schemeClr val="bg1"/>
                </a:solidFill>
              </a:rPr>
              <a:t>System Architecture Patterns</a:t>
            </a:r>
          </a:p>
          <a:p>
            <a:pPr>
              <a:buClr>
                <a:schemeClr val="accent1"/>
              </a:buClr>
            </a:pPr>
            <a:r>
              <a:rPr lang="en-GB" sz="3200" dirty="0">
                <a:solidFill>
                  <a:schemeClr val="bg1"/>
                </a:solidFill>
              </a:rPr>
              <a:t>Application Architectures</a:t>
            </a:r>
          </a:p>
          <a:p>
            <a:pPr>
              <a:buClr>
                <a:schemeClr val="accent1"/>
              </a:buClr>
            </a:pPr>
            <a:r>
              <a:rPr lang="en-GB" sz="3200" dirty="0">
                <a:solidFill>
                  <a:schemeClr val="bg1"/>
                </a:solidFill>
              </a:rPr>
              <a:t>Concepts independent from the application architecture</a:t>
            </a:r>
          </a:p>
          <a:p>
            <a:pPr>
              <a:buClr>
                <a:schemeClr val="accent1"/>
              </a:buClr>
            </a:pPr>
            <a:r>
              <a:rPr lang="en-GB" sz="3200" dirty="0">
                <a:solidFill>
                  <a:schemeClr val="bg1"/>
                </a:solidFill>
              </a:rPr>
              <a:t>Communication</a:t>
            </a:r>
          </a:p>
          <a:p>
            <a:pPr>
              <a:buClr>
                <a:schemeClr val="accent1"/>
              </a:buClr>
            </a:pPr>
            <a:r>
              <a:rPr lang="en-GB" sz="3200" dirty="0">
                <a:solidFill>
                  <a:schemeClr val="bg1"/>
                </a:solidFill>
              </a:rPr>
              <a:t>Testing</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Agenda</a:t>
            </a:r>
          </a:p>
        </p:txBody>
      </p:sp>
    </p:spTree>
    <p:extLst>
      <p:ext uri="{BB962C8B-B14F-4D97-AF65-F5344CB8AC3E}">
        <p14:creationId xmlns:p14="http://schemas.microsoft.com/office/powerpoint/2010/main" val="2960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must have defined interface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4" name="Content Placeholder 3" descr="Diagram&#10;&#10;Description automatically generated">
            <a:extLst>
              <a:ext uri="{FF2B5EF4-FFF2-40B4-BE49-F238E27FC236}">
                <a16:creationId xmlns:a16="http://schemas.microsoft.com/office/drawing/2014/main" id="{DD56C9B4-3A93-B948-98BF-F6A84E62086E}"/>
              </a:ext>
            </a:extLst>
          </p:cNvPr>
          <p:cNvPicPr>
            <a:picLocks noGrp="1" noChangeAspect="1"/>
          </p:cNvPicPr>
          <p:nvPr>
            <p:ph idx="1"/>
          </p:nvPr>
        </p:nvPicPr>
        <p:blipFill>
          <a:blip r:embed="rId2"/>
          <a:stretch>
            <a:fillRect/>
          </a:stretch>
        </p:blipFill>
        <p:spPr>
          <a:xfrm>
            <a:off x="2335516" y="1825625"/>
            <a:ext cx="7520967" cy="4351338"/>
          </a:xfrm>
        </p:spPr>
      </p:pic>
    </p:spTree>
    <p:extLst>
      <p:ext uri="{BB962C8B-B14F-4D97-AF65-F5344CB8AC3E}">
        <p14:creationId xmlns:p14="http://schemas.microsoft.com/office/powerpoint/2010/main" val="5038359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Content Placeholder 3"/>
          <p:cNvSpPr>
            <a:spLocks noGrp="1"/>
          </p:cNvSpPr>
          <p:nvPr>
            <p:ph idx="1"/>
          </p:nvPr>
        </p:nvSpPr>
        <p:spPr>
          <a:xfrm>
            <a:off x="1524002" y="1556792"/>
            <a:ext cx="9134391" cy="4824536"/>
          </a:xfrm>
        </p:spPr>
        <p:txBody>
          <a:bodyPr>
            <a:noAutofit/>
          </a:bodyPr>
          <a:lstStyle/>
          <a:p>
            <a:pPr fontAlgn="base"/>
            <a:r>
              <a:rPr lang="en-US" sz="3200" dirty="0">
                <a:solidFill>
                  <a:schemeClr val="bg1"/>
                </a:solidFill>
              </a:rPr>
              <a:t>Hard to debug</a:t>
            </a:r>
          </a:p>
          <a:p>
            <a:pPr fontAlgn="base"/>
            <a:r>
              <a:rPr lang="en-US" sz="3200" dirty="0">
                <a:solidFill>
                  <a:schemeClr val="bg1"/>
                </a:solidFill>
              </a:rPr>
              <a:t>Hard to trace</a:t>
            </a:r>
          </a:p>
          <a:p>
            <a:pPr fontAlgn="base"/>
            <a:r>
              <a:rPr lang="en-US" sz="3200" dirty="0">
                <a:solidFill>
                  <a:schemeClr val="bg1"/>
                </a:solidFill>
              </a:rPr>
              <a:t>No easy sniffing like in JSON</a:t>
            </a:r>
          </a:p>
          <a:p>
            <a:pPr fontAlgn="base"/>
            <a:r>
              <a:rPr lang="en-US" sz="3200" dirty="0">
                <a:solidFill>
                  <a:schemeClr val="bg1"/>
                </a:solidFill>
              </a:rPr>
              <a:t>Required great CI to automate code generation</a:t>
            </a:r>
          </a:p>
          <a:p>
            <a:pPr fontAlgn="base"/>
            <a:r>
              <a:rPr lang="en-US" sz="3200" dirty="0">
                <a:solidFill>
                  <a:schemeClr val="bg1"/>
                </a:solidFill>
              </a:rPr>
              <a:t>Hard to load balance</a:t>
            </a:r>
          </a:p>
          <a:p>
            <a:pPr fontAlgn="base"/>
            <a:r>
              <a:rPr lang="en-US" sz="3200" dirty="0">
                <a:solidFill>
                  <a:schemeClr val="bg1"/>
                </a:solidFill>
              </a:rPr>
              <a:t>Maintain </a:t>
            </a:r>
            <a:r>
              <a:rPr lang="en-US" sz="3200" dirty="0" err="1">
                <a:solidFill>
                  <a:schemeClr val="bg1"/>
                </a:solidFill>
              </a:rPr>
              <a:t>Protobuf</a:t>
            </a:r>
            <a:endParaRPr lang="en-US" sz="3200" dirty="0">
              <a:solidFill>
                <a:schemeClr val="bg1"/>
              </a:solidFill>
            </a:endParaRPr>
          </a:p>
        </p:txBody>
      </p:sp>
      <p:sp>
        <p:nvSpPr>
          <p:cNvPr id="7" name="TextBox 6"/>
          <p:cNvSpPr txBox="1"/>
          <p:nvPr/>
        </p:nvSpPr>
        <p:spPr>
          <a:xfrm>
            <a:off x="1524002" y="476673"/>
            <a:ext cx="5868143" cy="646331"/>
          </a:xfrm>
          <a:prstGeom prst="rect">
            <a:avLst/>
          </a:prstGeom>
          <a:noFill/>
        </p:spPr>
        <p:txBody>
          <a:bodyPr wrap="square" rtlCol="0">
            <a:spAutoFit/>
          </a:bodyPr>
          <a:lstStyle/>
          <a:p>
            <a:r>
              <a:rPr lang="en-US" sz="3600" b="1" dirty="0" err="1">
                <a:solidFill>
                  <a:schemeClr val="bg1"/>
                </a:solidFill>
              </a:rPr>
              <a:t>gRPC</a:t>
            </a:r>
            <a:r>
              <a:rPr lang="en-US" sz="3600" b="1" dirty="0">
                <a:solidFill>
                  <a:schemeClr val="bg1"/>
                </a:solidFill>
              </a:rPr>
              <a:t> cons</a:t>
            </a:r>
          </a:p>
        </p:txBody>
      </p:sp>
    </p:spTree>
    <p:extLst>
      <p:ext uri="{BB962C8B-B14F-4D97-AF65-F5344CB8AC3E}">
        <p14:creationId xmlns:p14="http://schemas.microsoft.com/office/powerpoint/2010/main" val="4762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Content Placeholder 3"/>
          <p:cNvSpPr>
            <a:spLocks noGrp="1"/>
          </p:cNvSpPr>
          <p:nvPr>
            <p:ph idx="1"/>
          </p:nvPr>
        </p:nvSpPr>
        <p:spPr>
          <a:xfrm>
            <a:off x="1524002" y="1556792"/>
            <a:ext cx="9134391" cy="4824536"/>
          </a:xfrm>
        </p:spPr>
        <p:txBody>
          <a:bodyPr>
            <a:noAutofit/>
          </a:bodyPr>
          <a:lstStyle/>
          <a:p>
            <a:pPr fontAlgn="base"/>
            <a:r>
              <a:rPr lang="en-US" sz="3200" dirty="0">
                <a:solidFill>
                  <a:schemeClr val="bg1"/>
                </a:solidFill>
              </a:rPr>
              <a:t>You really must : )</a:t>
            </a:r>
          </a:p>
          <a:p>
            <a:pPr fontAlgn="base"/>
            <a:r>
              <a:rPr lang="en-US" sz="3200" dirty="0">
                <a:solidFill>
                  <a:schemeClr val="bg1"/>
                </a:solidFill>
              </a:rPr>
              <a:t>Efficiently connecting polyglot services in microservices style architecture </a:t>
            </a:r>
            <a:r>
              <a:rPr lang="mr-IN" sz="3200" dirty="0">
                <a:solidFill>
                  <a:schemeClr val="bg1"/>
                </a:solidFill>
              </a:rPr>
              <a:t>–</a:t>
            </a:r>
            <a:r>
              <a:rPr lang="en-US" sz="3200" dirty="0">
                <a:solidFill>
                  <a:schemeClr val="bg1"/>
                </a:solidFill>
              </a:rPr>
              <a:t> implementations in (</a:t>
            </a:r>
            <a:r>
              <a:rPr lang="en-US" sz="3200" b="1" dirty="0">
                <a:solidFill>
                  <a:schemeClr val="bg1"/>
                </a:solidFill>
              </a:rPr>
              <a:t>Java</a:t>
            </a:r>
            <a:r>
              <a:rPr lang="en-US" sz="3200" dirty="0">
                <a:solidFill>
                  <a:schemeClr val="bg1"/>
                </a:solidFill>
              </a:rPr>
              <a:t>, </a:t>
            </a:r>
            <a:r>
              <a:rPr lang="en-US" sz="3200" b="1" dirty="0">
                <a:solidFill>
                  <a:schemeClr val="bg1"/>
                </a:solidFill>
              </a:rPr>
              <a:t>Go</a:t>
            </a:r>
            <a:r>
              <a:rPr lang="en-US" sz="3200" dirty="0">
                <a:solidFill>
                  <a:schemeClr val="bg1"/>
                </a:solidFill>
              </a:rPr>
              <a:t>, </a:t>
            </a:r>
            <a:r>
              <a:rPr lang="en-US" sz="3200" b="1" dirty="0">
                <a:solidFill>
                  <a:schemeClr val="bg1"/>
                </a:solidFill>
              </a:rPr>
              <a:t>C</a:t>
            </a:r>
            <a:r>
              <a:rPr lang="en-US" sz="3200" dirty="0">
                <a:solidFill>
                  <a:schemeClr val="bg1"/>
                </a:solidFill>
              </a:rPr>
              <a:t>, C++, </a:t>
            </a:r>
            <a:r>
              <a:rPr lang="en-US" sz="3200" dirty="0" err="1">
                <a:solidFill>
                  <a:schemeClr val="bg1"/>
                </a:solidFill>
              </a:rPr>
              <a:t>Node.js</a:t>
            </a:r>
            <a:r>
              <a:rPr lang="en-US" sz="3200" dirty="0">
                <a:solidFill>
                  <a:schemeClr val="bg1"/>
                </a:solidFill>
              </a:rPr>
              <a:t>, Python, Ruby, Objective-C, PHP, </a:t>
            </a:r>
            <a:r>
              <a:rPr lang="en-US" sz="3200" dirty="0" err="1">
                <a:solidFill>
                  <a:schemeClr val="bg1"/>
                </a:solidFill>
              </a:rPr>
              <a:t>i</a:t>
            </a:r>
            <a:r>
              <a:rPr lang="en-US" sz="3200" dirty="0">
                <a:solidFill>
                  <a:schemeClr val="bg1"/>
                </a:solidFill>
              </a:rPr>
              <a:t> C#)</a:t>
            </a:r>
          </a:p>
          <a:p>
            <a:pPr fontAlgn="base"/>
            <a:r>
              <a:rPr lang="en-US" sz="3200" dirty="0">
                <a:solidFill>
                  <a:schemeClr val="bg1"/>
                </a:solidFill>
              </a:rPr>
              <a:t>Connecting mobile devices, browser clients to backend services</a:t>
            </a:r>
          </a:p>
          <a:p>
            <a:pPr fontAlgn="base"/>
            <a:r>
              <a:rPr lang="en-US" sz="3200" dirty="0">
                <a:solidFill>
                  <a:schemeClr val="bg1"/>
                </a:solidFill>
              </a:rPr>
              <a:t>Generating efficient client libraries</a:t>
            </a:r>
          </a:p>
          <a:p>
            <a:pPr fontAlgn="base"/>
            <a:r>
              <a:rPr lang="en-US" sz="3200" dirty="0">
                <a:solidFill>
                  <a:schemeClr val="bg1"/>
                </a:solidFill>
              </a:rPr>
              <a:t>Creating low latency, highly scalable, distributed systems.</a:t>
            </a:r>
          </a:p>
        </p:txBody>
      </p:sp>
      <p:sp>
        <p:nvSpPr>
          <p:cNvPr id="7" name="TextBox 6"/>
          <p:cNvSpPr txBox="1"/>
          <p:nvPr/>
        </p:nvSpPr>
        <p:spPr>
          <a:xfrm>
            <a:off x="1524002" y="476673"/>
            <a:ext cx="5868143" cy="646331"/>
          </a:xfrm>
          <a:prstGeom prst="rect">
            <a:avLst/>
          </a:prstGeom>
          <a:noFill/>
        </p:spPr>
        <p:txBody>
          <a:bodyPr wrap="square" rtlCol="0">
            <a:spAutoFit/>
          </a:bodyPr>
          <a:lstStyle/>
          <a:p>
            <a:r>
              <a:rPr lang="en-US" sz="3600" b="1" dirty="0">
                <a:solidFill>
                  <a:schemeClr val="bg1"/>
                </a:solidFill>
              </a:rPr>
              <a:t>Use </a:t>
            </a:r>
            <a:r>
              <a:rPr lang="en-US" sz="3600" b="1" dirty="0" err="1">
                <a:solidFill>
                  <a:schemeClr val="bg1"/>
                </a:solidFill>
              </a:rPr>
              <a:t>gRPC</a:t>
            </a:r>
            <a:r>
              <a:rPr lang="en-US" sz="3600" b="1" dirty="0">
                <a:solidFill>
                  <a:schemeClr val="bg1"/>
                </a:solidFill>
              </a:rPr>
              <a:t> when:</a:t>
            </a:r>
          </a:p>
        </p:txBody>
      </p:sp>
    </p:spTree>
    <p:extLst>
      <p:ext uri="{BB962C8B-B14F-4D97-AF65-F5344CB8AC3E}">
        <p14:creationId xmlns:p14="http://schemas.microsoft.com/office/powerpoint/2010/main" val="823502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API Gateway  - </a:t>
            </a:r>
            <a:r>
              <a:rPr lang="pl-PL" sz="6000" dirty="0"/>
              <a:t>Public </a:t>
            </a:r>
            <a:r>
              <a:rPr lang="pl-PL" sz="6000" dirty="0" err="1"/>
              <a:t>APIs</a:t>
            </a:r>
            <a:endParaRPr lang="en-US" sz="6000" dirty="0"/>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9281057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lumMod val="95000"/>
                  </a:schemeClr>
                </a:solidFill>
              </a:rPr>
              <a:t>Single entry to your system</a:t>
            </a:r>
          </a:p>
          <a:p>
            <a:pPr>
              <a:buClr>
                <a:schemeClr val="accent1"/>
              </a:buClr>
            </a:pPr>
            <a:r>
              <a:rPr lang="en-GB" dirty="0">
                <a:solidFill>
                  <a:schemeClr val="bg1">
                    <a:lumMod val="95000"/>
                  </a:schemeClr>
                </a:solidFill>
              </a:rPr>
              <a:t>Usually Load Balancer on steroids</a:t>
            </a:r>
          </a:p>
          <a:p>
            <a:pPr>
              <a:buClr>
                <a:schemeClr val="accent1"/>
              </a:buClr>
            </a:pPr>
            <a:r>
              <a:rPr lang="en-GB" dirty="0">
                <a:solidFill>
                  <a:schemeClr val="bg1">
                    <a:lumMod val="95000"/>
                  </a:schemeClr>
                </a:solidFill>
              </a:rPr>
              <a:t>API middleware or in some cases Service Mesh</a:t>
            </a:r>
          </a:p>
          <a:p>
            <a:pPr>
              <a:buClr>
                <a:schemeClr val="accent1"/>
              </a:buClr>
            </a:pPr>
            <a:endParaRPr lang="en-GB" dirty="0">
              <a:solidFill>
                <a:schemeClr val="bg1">
                  <a:lumMod val="95000"/>
                </a:schemeClr>
              </a:solidFill>
            </a:endParaRPr>
          </a:p>
          <a:p>
            <a:pPr>
              <a:buClr>
                <a:schemeClr val="accent1"/>
              </a:buClr>
            </a:pPr>
            <a:endParaRPr lang="en-GB" dirty="0">
              <a:solidFill>
                <a:schemeClr val="bg1">
                  <a:lumMod val="95000"/>
                </a:schemeClr>
              </a:solidFill>
            </a:endParaRPr>
          </a:p>
          <a:p>
            <a:pPr>
              <a:buClr>
                <a:schemeClr val="accent1"/>
              </a:buClr>
            </a:pPr>
            <a:endParaRPr lang="en-GB" dirty="0">
              <a:solidFill>
                <a:schemeClr val="bg1">
                  <a:lumMod val="95000"/>
                </a:schemeClr>
              </a:solidFill>
            </a:endParaRP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a:t>
            </a:r>
          </a:p>
        </p:txBody>
      </p:sp>
    </p:spTree>
    <p:extLst>
      <p:ext uri="{BB962C8B-B14F-4D97-AF65-F5344CB8AC3E}">
        <p14:creationId xmlns:p14="http://schemas.microsoft.com/office/powerpoint/2010/main" val="25925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a:normAutofit/>
          </a:bodyPr>
          <a:lstStyle/>
          <a:p>
            <a:r>
              <a:rPr lang="en-GB"/>
              <a:t>Old approach</a:t>
            </a:r>
          </a:p>
        </p:txBody>
      </p:sp>
      <p:sp>
        <p:nvSpPr>
          <p:cNvPr id="9" name="Content Placeholder 8">
            <a:extLst>
              <a:ext uri="{FF2B5EF4-FFF2-40B4-BE49-F238E27FC236}">
                <a16:creationId xmlns:a16="http://schemas.microsoft.com/office/drawing/2014/main" id="{8A854B64-8684-43B3-B51A-643ACAA378E7}"/>
              </a:ext>
            </a:extLst>
          </p:cNvPr>
          <p:cNvSpPr>
            <a:spLocks noGrp="1"/>
          </p:cNvSpPr>
          <p:nvPr>
            <p:ph idx="1"/>
          </p:nvPr>
        </p:nvSpPr>
        <p:spPr>
          <a:xfrm>
            <a:off x="648931" y="2438400"/>
            <a:ext cx="3505494" cy="3785419"/>
          </a:xfrm>
        </p:spPr>
        <p:txBody>
          <a:bodyPr>
            <a:normAutofit/>
          </a:bodyPr>
          <a:lstStyle/>
          <a:p>
            <a:endParaRPr lang="en-US" sz="20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iagram&#10;&#10;Description automatically generated">
            <a:extLst>
              <a:ext uri="{FF2B5EF4-FFF2-40B4-BE49-F238E27FC236}">
                <a16:creationId xmlns:a16="http://schemas.microsoft.com/office/drawing/2014/main" id="{DA89A59E-F643-4942-A889-E880C126853F}"/>
              </a:ext>
            </a:extLst>
          </p:cNvPr>
          <p:cNvPicPr>
            <a:picLocks noChangeAspect="1"/>
          </p:cNvPicPr>
          <p:nvPr/>
        </p:nvPicPr>
        <p:blipFill>
          <a:blip r:embed="rId2"/>
          <a:stretch>
            <a:fillRect/>
          </a:stretch>
        </p:blipFill>
        <p:spPr>
          <a:xfrm>
            <a:off x="5455320" y="807593"/>
            <a:ext cx="5920415" cy="5239568"/>
          </a:xfrm>
          <a:prstGeom prst="rect">
            <a:avLst/>
          </a:prstGeom>
          <a:effectLst/>
        </p:spPr>
      </p:pic>
    </p:spTree>
    <p:extLst>
      <p:ext uri="{BB962C8B-B14F-4D97-AF65-F5344CB8AC3E}">
        <p14:creationId xmlns:p14="http://schemas.microsoft.com/office/powerpoint/2010/main" val="2810718376"/>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a:normAutofit/>
          </a:bodyPr>
          <a:lstStyle/>
          <a:p>
            <a:r>
              <a:rPr lang="en-GB" dirty="0"/>
              <a:t>API Gateway</a:t>
            </a:r>
          </a:p>
        </p:txBody>
      </p:sp>
      <p:sp>
        <p:nvSpPr>
          <p:cNvPr id="7" name="Content Placeholder 6">
            <a:extLst>
              <a:ext uri="{FF2B5EF4-FFF2-40B4-BE49-F238E27FC236}">
                <a16:creationId xmlns:a16="http://schemas.microsoft.com/office/drawing/2014/main" id="{00E65440-8071-E24F-B834-ADF87DB8A05E}"/>
              </a:ext>
            </a:extLst>
          </p:cNvPr>
          <p:cNvSpPr>
            <a:spLocks noGrp="1"/>
          </p:cNvSpPr>
          <p:nvPr>
            <p:ph idx="1"/>
          </p:nvPr>
        </p:nvSpPr>
        <p:spPr>
          <a:xfrm>
            <a:off x="648931" y="2438400"/>
            <a:ext cx="3505494" cy="3785419"/>
          </a:xfrm>
        </p:spPr>
        <p:txBody>
          <a:bodyPr>
            <a:normAutofit/>
          </a:bodyPr>
          <a:lstStyle/>
          <a:p>
            <a:endParaRPr lang="en-GB" sz="20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53CEB7B8-AC0B-6F45-BE32-F4D24779A5CD}"/>
              </a:ext>
            </a:extLst>
          </p:cNvPr>
          <p:cNvPicPr>
            <a:picLocks noChangeAspect="1"/>
          </p:cNvPicPr>
          <p:nvPr/>
        </p:nvPicPr>
        <p:blipFill>
          <a:blip r:embed="rId2"/>
          <a:stretch>
            <a:fillRect/>
          </a:stretch>
        </p:blipFill>
        <p:spPr>
          <a:xfrm>
            <a:off x="5463658" y="807593"/>
            <a:ext cx="5903739" cy="5239568"/>
          </a:xfrm>
          <a:prstGeom prst="rect">
            <a:avLst/>
          </a:prstGeom>
          <a:effectLst/>
        </p:spPr>
      </p:pic>
    </p:spTree>
    <p:extLst>
      <p:ext uri="{BB962C8B-B14F-4D97-AF65-F5344CB8AC3E}">
        <p14:creationId xmlns:p14="http://schemas.microsoft.com/office/powerpoint/2010/main" val="247312421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Single place for security – authentication and authorization</a:t>
            </a:r>
          </a:p>
          <a:p>
            <a:r>
              <a:rPr lang="en-GB" dirty="0">
                <a:solidFill>
                  <a:schemeClr val="bg1">
                    <a:lumMod val="95000"/>
                  </a:schemeClr>
                </a:solidFill>
              </a:rPr>
              <a:t>Terminate SSL</a:t>
            </a:r>
          </a:p>
          <a:p>
            <a:r>
              <a:rPr lang="en-GB" dirty="0">
                <a:solidFill>
                  <a:schemeClr val="bg1">
                    <a:lumMod val="95000"/>
                  </a:schemeClr>
                </a:solidFill>
              </a:rPr>
              <a:t>Rate limiting</a:t>
            </a:r>
          </a:p>
          <a:p>
            <a:r>
              <a:rPr lang="en-GB" dirty="0">
                <a:solidFill>
                  <a:schemeClr val="bg1">
                    <a:lumMod val="95000"/>
                  </a:schemeClr>
                </a:solidFill>
              </a:rPr>
              <a:t>Traffic control</a:t>
            </a:r>
          </a:p>
          <a:p>
            <a:r>
              <a:rPr lang="en-GB" dirty="0">
                <a:solidFill>
                  <a:schemeClr val="bg1">
                    <a:lumMod val="95000"/>
                  </a:schemeClr>
                </a:solidFill>
              </a:rPr>
              <a:t>Logging all incoming and outcoming requests/responses</a:t>
            </a:r>
          </a:p>
          <a:p>
            <a:r>
              <a:rPr lang="en-GB" dirty="0">
                <a:solidFill>
                  <a:schemeClr val="bg1">
                    <a:lumMod val="95000"/>
                  </a:schemeClr>
                </a:solidFill>
              </a:rPr>
              <a:t>Single monitoring</a:t>
            </a:r>
          </a:p>
          <a:p>
            <a:r>
              <a:rPr lang="en-GB" dirty="0">
                <a:solidFill>
                  <a:schemeClr val="bg1">
                    <a:lumMod val="95000"/>
                  </a:schemeClr>
                </a:solidFill>
              </a:rPr>
              <a:t>Single analytics</a:t>
            </a:r>
          </a:p>
          <a:p>
            <a:r>
              <a:rPr lang="en-GB" dirty="0">
                <a:solidFill>
                  <a:schemeClr val="bg1">
                    <a:lumMod val="95000"/>
                  </a:schemeClr>
                </a:solidFill>
              </a:rPr>
              <a:t>Monetized API – to count all requests</a:t>
            </a:r>
          </a:p>
          <a:p>
            <a:r>
              <a:rPr lang="en-GB" dirty="0">
                <a:solidFill>
                  <a:schemeClr val="bg1">
                    <a:lumMod val="95000"/>
                  </a:schemeClr>
                </a:solidFill>
              </a:rPr>
              <a:t>Protocol translation</a:t>
            </a:r>
          </a:p>
          <a:p>
            <a:pPr marL="0" indent="0">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 – features</a:t>
            </a:r>
          </a:p>
        </p:txBody>
      </p:sp>
    </p:spTree>
    <p:extLst>
      <p:ext uri="{BB962C8B-B14F-4D97-AF65-F5344CB8AC3E}">
        <p14:creationId xmlns:p14="http://schemas.microsoft.com/office/powerpoint/2010/main" val="255404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Kong</a:t>
            </a:r>
          </a:p>
          <a:p>
            <a:pPr>
              <a:buClr>
                <a:schemeClr val="accent1"/>
              </a:buClr>
            </a:pPr>
            <a:r>
              <a:rPr lang="en-GB" dirty="0">
                <a:solidFill>
                  <a:schemeClr val="bg1"/>
                </a:solidFill>
              </a:rPr>
              <a:t>Apigee</a:t>
            </a:r>
          </a:p>
          <a:p>
            <a:pPr>
              <a:buClr>
                <a:schemeClr val="accent1"/>
              </a:buClr>
            </a:pPr>
            <a:r>
              <a:rPr lang="en-GB" dirty="0" err="1">
                <a:solidFill>
                  <a:schemeClr val="bg1"/>
                </a:solidFill>
              </a:rPr>
              <a:t>Tyk.io</a:t>
            </a:r>
            <a:endParaRPr lang="en-GB" dirty="0">
              <a:solidFill>
                <a:schemeClr val="bg1"/>
              </a:solidFill>
            </a:endParaRPr>
          </a:p>
          <a:p>
            <a:pPr>
              <a:buClr>
                <a:schemeClr val="accent1"/>
              </a:buClr>
            </a:pPr>
            <a:r>
              <a:rPr lang="en-GB" dirty="0">
                <a:solidFill>
                  <a:schemeClr val="bg1">
                    <a:lumMod val="95000"/>
                  </a:schemeClr>
                </a:solidFill>
              </a:rPr>
              <a:t>Amazon AWS API Gateway</a:t>
            </a:r>
          </a:p>
          <a:p>
            <a:pPr>
              <a:buClr>
                <a:schemeClr val="accent1"/>
              </a:buClr>
            </a:pPr>
            <a:r>
              <a:rPr lang="en-GB" dirty="0">
                <a:solidFill>
                  <a:schemeClr val="bg1"/>
                </a:solidFill>
              </a:rPr>
              <a:t>Azure API Gateway</a:t>
            </a:r>
          </a:p>
          <a:p>
            <a:pPr>
              <a:buClr>
                <a:schemeClr val="accent1"/>
              </a:buClr>
            </a:pPr>
            <a:r>
              <a:rPr lang="en-GB" dirty="0">
                <a:solidFill>
                  <a:schemeClr val="bg1"/>
                </a:solidFill>
              </a:rPr>
              <a:t>Istio</a:t>
            </a:r>
          </a:p>
          <a:p>
            <a:pPr>
              <a:buClr>
                <a:schemeClr val="accent1"/>
              </a:buClr>
            </a:pPr>
            <a:r>
              <a:rPr lang="en-GB" dirty="0" err="1">
                <a:solidFill>
                  <a:schemeClr val="bg1"/>
                </a:solidFill>
              </a:rPr>
              <a:t>Linkerd</a:t>
            </a: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 - options</a:t>
            </a:r>
          </a:p>
        </p:txBody>
      </p:sp>
    </p:spTree>
    <p:extLst>
      <p:ext uri="{BB962C8B-B14F-4D97-AF65-F5344CB8AC3E}">
        <p14:creationId xmlns:p14="http://schemas.microsoft.com/office/powerpoint/2010/main" val="181067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Great concept</a:t>
            </a:r>
          </a:p>
          <a:p>
            <a:pPr>
              <a:buClr>
                <a:schemeClr val="accent1"/>
              </a:buClr>
            </a:pPr>
            <a:r>
              <a:rPr lang="en-GB" dirty="0">
                <a:solidFill>
                  <a:schemeClr val="bg1"/>
                </a:solidFill>
              </a:rPr>
              <a:t>If your budget allows you to have API Gateway – take it</a:t>
            </a:r>
          </a:p>
          <a:p>
            <a:pPr>
              <a:buClr>
                <a:schemeClr val="accent1"/>
              </a:buClr>
            </a:pPr>
            <a:r>
              <a:rPr lang="en-GB" dirty="0">
                <a:solidFill>
                  <a:schemeClr val="bg1"/>
                </a:solidFill>
              </a:rPr>
              <a:t>And of course if you really need it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 – Pros vs Cons</a:t>
            </a:r>
          </a:p>
        </p:txBody>
      </p:sp>
    </p:spTree>
    <p:extLst>
      <p:ext uri="{BB962C8B-B14F-4D97-AF65-F5344CB8AC3E}">
        <p14:creationId xmlns:p14="http://schemas.microsoft.com/office/powerpoint/2010/main" val="405111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Backend for Frontend</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5982180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must have defined interface</a:t>
            </a:r>
          </a:p>
        </p:txBody>
      </p:sp>
      <p:sp>
        <p:nvSpPr>
          <p:cNvPr id="3" name="Content Placeholder 2">
            <a:extLst>
              <a:ext uri="{FF2B5EF4-FFF2-40B4-BE49-F238E27FC236}">
                <a16:creationId xmlns:a16="http://schemas.microsoft.com/office/drawing/2014/main" id="{43E49201-1507-8247-A062-AEE9A7438FBF}"/>
              </a:ext>
            </a:extLst>
          </p:cNvPr>
          <p:cNvSpPr>
            <a:spLocks noGrp="1"/>
          </p:cNvSpPr>
          <p:nvPr>
            <p:ph idx="1"/>
          </p:nvPr>
        </p:nvSpPr>
        <p:spPr/>
        <p:txBody>
          <a:bodyPr/>
          <a:lstStyle/>
          <a:p>
            <a:r>
              <a:rPr lang="en-GB" dirty="0">
                <a:solidFill>
                  <a:schemeClr val="bg1"/>
                </a:solidFill>
              </a:rPr>
              <a:t>The contract of our module can take different forms. </a:t>
            </a:r>
          </a:p>
          <a:p>
            <a:r>
              <a:rPr lang="en-GB" dirty="0">
                <a:solidFill>
                  <a:schemeClr val="bg1"/>
                </a:solidFill>
              </a:rPr>
              <a:t>It could be </a:t>
            </a:r>
            <a:r>
              <a:rPr lang="en-GB" b="1" dirty="0">
                <a:solidFill>
                  <a:schemeClr val="bg1"/>
                </a:solidFill>
                <a:hlinkClick r:id="rId2">
                  <a:extLst>
                    <a:ext uri="{A12FA001-AC4F-418D-AE19-62706E023703}">
                      <ahyp:hlinkClr xmlns:ahyp="http://schemas.microsoft.com/office/drawing/2018/hyperlinkcolor" val="tx"/>
                    </a:ext>
                  </a:extLst>
                </a:hlinkClick>
              </a:rPr>
              <a:t>facade</a:t>
            </a:r>
            <a:r>
              <a:rPr lang="en-GB" dirty="0">
                <a:solidFill>
                  <a:schemeClr val="bg1"/>
                </a:solidFill>
              </a:rPr>
              <a:t> for synchronous calls (e.g. public method or REST service), </a:t>
            </a:r>
          </a:p>
          <a:p>
            <a:r>
              <a:rPr lang="en-GB" dirty="0">
                <a:solidFill>
                  <a:schemeClr val="bg1"/>
                </a:solidFill>
              </a:rPr>
              <a:t>It could be published event for asynchronous communication. </a:t>
            </a:r>
          </a:p>
          <a:p>
            <a:r>
              <a:rPr lang="en-GB" dirty="0">
                <a:solidFill>
                  <a:schemeClr val="bg1"/>
                </a:solidFill>
              </a:rPr>
              <a:t>In any case, everything that we share outside </a:t>
            </a:r>
            <a:r>
              <a:rPr lang="en-GB" b="1" dirty="0">
                <a:solidFill>
                  <a:schemeClr val="bg1"/>
                </a:solidFill>
              </a:rPr>
              <a:t>becomes the public API of the module</a:t>
            </a:r>
            <a:r>
              <a:rPr lang="en-GB" dirty="0">
                <a:solidFill>
                  <a:schemeClr val="bg1"/>
                </a:solidFill>
              </a:rPr>
              <a:t>. </a:t>
            </a:r>
          </a:p>
          <a:p>
            <a:r>
              <a:rPr lang="en-GB" dirty="0">
                <a:solidFill>
                  <a:schemeClr val="bg1"/>
                </a:solidFill>
              </a:rPr>
              <a:t>Therefore, </a:t>
            </a:r>
            <a:r>
              <a:rPr lang="en-GB" b="1" dirty="0">
                <a:solidFill>
                  <a:schemeClr val="bg1"/>
                </a:solidFill>
              </a:rPr>
              <a:t>encapsulation is an inseparable element of modularity</a:t>
            </a:r>
            <a:r>
              <a:rPr lang="en-GB" dirty="0">
                <a:solidFill>
                  <a:schemeClr val="bg1"/>
                </a:solidFill>
              </a:rPr>
              <a:t>.</a:t>
            </a:r>
          </a:p>
        </p:txBody>
      </p:sp>
    </p:spTree>
    <p:extLst>
      <p:ext uri="{BB962C8B-B14F-4D97-AF65-F5344CB8AC3E}">
        <p14:creationId xmlns:p14="http://schemas.microsoft.com/office/powerpoint/2010/main" val="193872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30" y="1041861"/>
            <a:ext cx="3505495" cy="1622321"/>
          </a:xfrm>
        </p:spPr>
        <p:txBody>
          <a:bodyPr>
            <a:normAutofit fontScale="90000"/>
          </a:bodyPr>
          <a:lstStyle/>
          <a:p>
            <a:r>
              <a:rPr lang="en-GB" dirty="0"/>
              <a:t>Usually we have following situation</a:t>
            </a:r>
            <a:br>
              <a:rPr lang="en-GB" dirty="0"/>
            </a:br>
            <a:endParaRPr lang="en-GB" dirty="0"/>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648931" y="2438400"/>
            <a:ext cx="3505494" cy="3785419"/>
          </a:xfrm>
        </p:spPr>
        <p:txBody>
          <a:bodyPr>
            <a:normAutofit/>
          </a:bodyPr>
          <a:lstStyle/>
          <a:p>
            <a:pPr marL="0" indent="0">
              <a:buClr>
                <a:schemeClr val="accent1"/>
              </a:buClr>
              <a:buNone/>
            </a:pPr>
            <a:endParaRPr lang="en-GB"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01C7FD4C-546E-4B48-8C32-CC302093C568}"/>
              </a:ext>
            </a:extLst>
          </p:cNvPr>
          <p:cNvPicPr>
            <a:picLocks noChangeAspect="1"/>
          </p:cNvPicPr>
          <p:nvPr/>
        </p:nvPicPr>
        <p:blipFill>
          <a:blip r:embed="rId2"/>
          <a:stretch>
            <a:fillRect/>
          </a:stretch>
        </p:blipFill>
        <p:spPr>
          <a:xfrm>
            <a:off x="6273854" y="807593"/>
            <a:ext cx="4283346" cy="5239568"/>
          </a:xfrm>
          <a:prstGeom prst="rect">
            <a:avLst/>
          </a:prstGeom>
          <a:effectLst/>
        </p:spPr>
      </p:pic>
      <p:sp>
        <p:nvSpPr>
          <p:cNvPr id="8" name="TextBox 7">
            <a:extLst>
              <a:ext uri="{FF2B5EF4-FFF2-40B4-BE49-F238E27FC236}">
                <a16:creationId xmlns:a16="http://schemas.microsoft.com/office/drawing/2014/main" id="{3505FDDF-B214-0045-87CD-0522C0EC6F4C}"/>
              </a:ext>
            </a:extLst>
          </p:cNvPr>
          <p:cNvSpPr txBox="1"/>
          <p:nvPr/>
        </p:nvSpPr>
        <p:spPr>
          <a:xfrm>
            <a:off x="5123688" y="6428907"/>
            <a:ext cx="5677452"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samnewman.io</a:t>
            </a:r>
            <a:r>
              <a:rPr lang="en-GB" dirty="0">
                <a:solidFill>
                  <a:schemeClr val="bg1"/>
                </a:solidFill>
              </a:rPr>
              <a:t>/patterns/architectural/</a:t>
            </a:r>
            <a:r>
              <a:rPr lang="en-GB" dirty="0" err="1">
                <a:solidFill>
                  <a:schemeClr val="bg1"/>
                </a:solidFill>
              </a:rPr>
              <a:t>bff</a:t>
            </a:r>
            <a:r>
              <a:rPr lang="en-GB" dirty="0">
                <a:solidFill>
                  <a:schemeClr val="bg1"/>
                </a:solidFill>
              </a:rPr>
              <a:t>/</a:t>
            </a:r>
          </a:p>
        </p:txBody>
      </p:sp>
    </p:spTree>
    <p:extLst>
      <p:ext uri="{BB962C8B-B14F-4D97-AF65-F5344CB8AC3E}">
        <p14:creationId xmlns:p14="http://schemas.microsoft.com/office/powerpoint/2010/main" val="363697409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Which creates following organization</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hape, square&#10;&#10;Description automatically generated">
            <a:extLst>
              <a:ext uri="{FF2B5EF4-FFF2-40B4-BE49-F238E27FC236}">
                <a16:creationId xmlns:a16="http://schemas.microsoft.com/office/drawing/2014/main" id="{4847542B-28BA-6B4F-B406-E70B8CF64EEF}"/>
              </a:ext>
            </a:extLst>
          </p:cNvPr>
          <p:cNvPicPr>
            <a:picLocks noGrp="1" noChangeAspect="1"/>
          </p:cNvPicPr>
          <p:nvPr>
            <p:ph idx="1"/>
          </p:nvPr>
        </p:nvPicPr>
        <p:blipFill>
          <a:blip r:embed="rId2"/>
          <a:stretch>
            <a:fillRect/>
          </a:stretch>
        </p:blipFill>
        <p:spPr>
          <a:xfrm>
            <a:off x="6352448" y="807593"/>
            <a:ext cx="4126159" cy="5239568"/>
          </a:xfrm>
          <a:prstGeom prst="rect">
            <a:avLst/>
          </a:prstGeom>
          <a:effectLst/>
        </p:spPr>
      </p:pic>
      <p:sp>
        <p:nvSpPr>
          <p:cNvPr id="6" name="TextBox 5">
            <a:extLst>
              <a:ext uri="{FF2B5EF4-FFF2-40B4-BE49-F238E27FC236}">
                <a16:creationId xmlns:a16="http://schemas.microsoft.com/office/drawing/2014/main" id="{F7EBCED7-3963-0445-8028-AD1CE508C1AE}"/>
              </a:ext>
            </a:extLst>
          </p:cNvPr>
          <p:cNvSpPr txBox="1"/>
          <p:nvPr/>
        </p:nvSpPr>
        <p:spPr>
          <a:xfrm>
            <a:off x="5123688" y="6336574"/>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spTree>
    <p:extLst>
      <p:ext uri="{BB962C8B-B14F-4D97-AF65-F5344CB8AC3E}">
        <p14:creationId xmlns:p14="http://schemas.microsoft.com/office/powerpoint/2010/main" val="1069480075"/>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vert="horz" lIns="91440" tIns="45720" rIns="91440" bIns="45720" rtlCol="0" anchor="ctr">
            <a:normAutofit/>
          </a:bodyPr>
          <a:lstStyle/>
          <a:p>
            <a:pPr algn="ctr"/>
            <a:r>
              <a:rPr lang="en-US" sz="3700" kern="1200" dirty="0">
                <a:solidFill>
                  <a:schemeClr val="tx1"/>
                </a:solidFill>
                <a:latin typeface="+mj-lt"/>
                <a:ea typeface="+mj-ea"/>
                <a:cs typeface="+mj-cs"/>
              </a:rPr>
              <a:t>So way not create following</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EBCED7-3963-0445-8028-AD1CE508C1AE}"/>
              </a:ext>
            </a:extLst>
          </p:cNvPr>
          <p:cNvSpPr txBox="1"/>
          <p:nvPr/>
        </p:nvSpPr>
        <p:spPr>
          <a:xfrm>
            <a:off x="5123688" y="6336574"/>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6D72BB3E-D0AD-224A-8E41-ACD45E5CEFBA}"/>
              </a:ext>
            </a:extLst>
          </p:cNvPr>
          <p:cNvPicPr>
            <a:picLocks noGrp="1" noChangeAspect="1"/>
          </p:cNvPicPr>
          <p:nvPr>
            <p:ph idx="1"/>
          </p:nvPr>
        </p:nvPicPr>
        <p:blipFill>
          <a:blip r:embed="rId2"/>
          <a:stretch>
            <a:fillRect/>
          </a:stretch>
        </p:blipFill>
        <p:spPr>
          <a:xfrm>
            <a:off x="6225423" y="1121061"/>
            <a:ext cx="4575717" cy="5090608"/>
          </a:xfrm>
        </p:spPr>
      </p:pic>
    </p:spTree>
    <p:extLst>
      <p:ext uri="{BB962C8B-B14F-4D97-AF65-F5344CB8AC3E}">
        <p14:creationId xmlns:p14="http://schemas.microsoft.com/office/powerpoint/2010/main" val="298167751"/>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vert="horz" lIns="91440" tIns="45720" rIns="91440" bIns="45720" rtlCol="0" anchor="ctr">
            <a:normAutofit/>
          </a:bodyPr>
          <a:lstStyle/>
          <a:p>
            <a:pPr algn="ctr"/>
            <a:r>
              <a:rPr lang="en-US" sz="3700" kern="1200" dirty="0">
                <a:solidFill>
                  <a:schemeClr val="tx1"/>
                </a:solidFill>
                <a:latin typeface="+mj-lt"/>
                <a:ea typeface="+mj-ea"/>
                <a:cs typeface="+mj-cs"/>
              </a:rPr>
              <a:t>So way not create following</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EBCED7-3963-0445-8028-AD1CE508C1AE}"/>
              </a:ext>
            </a:extLst>
          </p:cNvPr>
          <p:cNvSpPr txBox="1"/>
          <p:nvPr/>
        </p:nvSpPr>
        <p:spPr>
          <a:xfrm>
            <a:off x="5123688" y="6336574"/>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6D72BB3E-D0AD-224A-8E41-ACD45E5CEFBA}"/>
              </a:ext>
            </a:extLst>
          </p:cNvPr>
          <p:cNvPicPr>
            <a:picLocks noGrp="1" noChangeAspect="1"/>
          </p:cNvPicPr>
          <p:nvPr>
            <p:ph idx="1"/>
          </p:nvPr>
        </p:nvPicPr>
        <p:blipFill>
          <a:blip r:embed="rId2"/>
          <a:stretch>
            <a:fillRect/>
          </a:stretch>
        </p:blipFill>
        <p:spPr>
          <a:xfrm>
            <a:off x="6225423" y="1121061"/>
            <a:ext cx="4575717" cy="5090608"/>
          </a:xfrm>
        </p:spPr>
      </p:pic>
    </p:spTree>
    <p:extLst>
      <p:ext uri="{BB962C8B-B14F-4D97-AF65-F5344CB8AC3E}">
        <p14:creationId xmlns:p14="http://schemas.microsoft.com/office/powerpoint/2010/main" val="1455047376"/>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BFF is tightly focused on a single UI, and just that UI</a:t>
            </a:r>
          </a:p>
          <a:p>
            <a:pPr>
              <a:buClr>
                <a:schemeClr val="accent1"/>
              </a:buClr>
            </a:pPr>
            <a:r>
              <a:rPr lang="en-GB" dirty="0">
                <a:solidFill>
                  <a:schemeClr val="bg1"/>
                </a:solidFill>
              </a:rPr>
              <a:t>It reduces complexity on client side</a:t>
            </a:r>
          </a:p>
          <a:p>
            <a:pPr>
              <a:buClr>
                <a:schemeClr val="accent1"/>
              </a:buClr>
            </a:pP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Tree>
    <p:extLst>
      <p:ext uri="{BB962C8B-B14F-4D97-AF65-F5344CB8AC3E}">
        <p14:creationId xmlns:p14="http://schemas.microsoft.com/office/powerpoint/2010/main" val="330141640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F7718C8B-EA14-BA49-AC3F-C7313538C742}"/>
              </a:ext>
            </a:extLst>
          </p:cNvPr>
          <p:cNvPicPr>
            <a:picLocks noGrp="1" noChangeAspect="1"/>
          </p:cNvPicPr>
          <p:nvPr>
            <p:ph idx="1"/>
          </p:nvPr>
        </p:nvPicPr>
        <p:blipFill>
          <a:blip r:embed="rId2"/>
          <a:stretch>
            <a:fillRect/>
          </a:stretch>
        </p:blipFill>
        <p:spPr>
          <a:xfrm>
            <a:off x="3238143" y="1244639"/>
            <a:ext cx="5715713"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
        <p:nvSpPr>
          <p:cNvPr id="6" name="TextBox 5">
            <a:extLst>
              <a:ext uri="{FF2B5EF4-FFF2-40B4-BE49-F238E27FC236}">
                <a16:creationId xmlns:a16="http://schemas.microsoft.com/office/drawing/2014/main" id="{9AB58E4A-8EBF-4C4B-AD2F-22891FB7E0B5}"/>
              </a:ext>
            </a:extLst>
          </p:cNvPr>
          <p:cNvSpPr txBox="1"/>
          <p:nvPr/>
        </p:nvSpPr>
        <p:spPr>
          <a:xfrm>
            <a:off x="838200" y="6211669"/>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spTree>
    <p:extLst>
      <p:ext uri="{BB962C8B-B14F-4D97-AF65-F5344CB8AC3E}">
        <p14:creationId xmlns:p14="http://schemas.microsoft.com/office/powerpoint/2010/main" val="1937379435"/>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
        <p:nvSpPr>
          <p:cNvPr id="6" name="TextBox 5">
            <a:extLst>
              <a:ext uri="{FF2B5EF4-FFF2-40B4-BE49-F238E27FC236}">
                <a16:creationId xmlns:a16="http://schemas.microsoft.com/office/drawing/2014/main" id="{9AB58E4A-8EBF-4C4B-AD2F-22891FB7E0B5}"/>
              </a:ext>
            </a:extLst>
          </p:cNvPr>
          <p:cNvSpPr txBox="1"/>
          <p:nvPr/>
        </p:nvSpPr>
        <p:spPr>
          <a:xfrm>
            <a:off x="838200" y="6211669"/>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E480DCCF-E3BB-A44C-B0F3-C6E21EDA5227}"/>
              </a:ext>
            </a:extLst>
          </p:cNvPr>
          <p:cNvPicPr>
            <a:picLocks noGrp="1" noChangeAspect="1"/>
          </p:cNvPicPr>
          <p:nvPr>
            <p:ph idx="1"/>
          </p:nvPr>
        </p:nvPicPr>
        <p:blipFill>
          <a:blip r:embed="rId2"/>
          <a:stretch>
            <a:fillRect/>
          </a:stretch>
        </p:blipFill>
        <p:spPr>
          <a:xfrm>
            <a:off x="3533289" y="1027905"/>
            <a:ext cx="4450984" cy="5113897"/>
          </a:xfrm>
        </p:spPr>
      </p:pic>
    </p:spTree>
    <p:extLst>
      <p:ext uri="{BB962C8B-B14F-4D97-AF65-F5344CB8AC3E}">
        <p14:creationId xmlns:p14="http://schemas.microsoft.com/office/powerpoint/2010/main" val="253707832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
        <p:nvSpPr>
          <p:cNvPr id="6" name="TextBox 5">
            <a:extLst>
              <a:ext uri="{FF2B5EF4-FFF2-40B4-BE49-F238E27FC236}">
                <a16:creationId xmlns:a16="http://schemas.microsoft.com/office/drawing/2014/main" id="{9AB58E4A-8EBF-4C4B-AD2F-22891FB7E0B5}"/>
              </a:ext>
            </a:extLst>
          </p:cNvPr>
          <p:cNvSpPr txBox="1"/>
          <p:nvPr/>
        </p:nvSpPr>
        <p:spPr>
          <a:xfrm>
            <a:off x="838200" y="6211669"/>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7" name="Content Placeholder 6" descr="Diagram&#10;&#10;Description automatically generated">
            <a:extLst>
              <a:ext uri="{FF2B5EF4-FFF2-40B4-BE49-F238E27FC236}">
                <a16:creationId xmlns:a16="http://schemas.microsoft.com/office/drawing/2014/main" id="{75DC772E-A75A-464A-A47F-EE174A20602E}"/>
              </a:ext>
            </a:extLst>
          </p:cNvPr>
          <p:cNvPicPr>
            <a:picLocks noGrp="1" noChangeAspect="1"/>
          </p:cNvPicPr>
          <p:nvPr>
            <p:ph idx="1"/>
          </p:nvPr>
        </p:nvPicPr>
        <p:blipFill>
          <a:blip r:embed="rId2"/>
          <a:stretch>
            <a:fillRect/>
          </a:stretch>
        </p:blipFill>
        <p:spPr>
          <a:xfrm>
            <a:off x="4083911" y="1253331"/>
            <a:ext cx="3873959" cy="4958338"/>
          </a:xfrm>
        </p:spPr>
      </p:pic>
    </p:spTree>
    <p:extLst>
      <p:ext uri="{BB962C8B-B14F-4D97-AF65-F5344CB8AC3E}">
        <p14:creationId xmlns:p14="http://schemas.microsoft.com/office/powerpoint/2010/main" val="51107792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endParaRPr lang="en-GB" dirty="0">
              <a:solidFill>
                <a:schemeClr val="bg1"/>
              </a:solidFill>
            </a:endParaRPr>
          </a:p>
          <a:p>
            <a:r>
              <a:rPr lang="en-GB" dirty="0">
                <a:solidFill>
                  <a:schemeClr val="bg1"/>
                </a:solidFill>
              </a:rPr>
              <a:t>Heavy business logic details(Database, APIs, etc)</a:t>
            </a:r>
          </a:p>
          <a:p>
            <a:r>
              <a:rPr lang="en-GB" dirty="0">
                <a:solidFill>
                  <a:schemeClr val="bg1"/>
                </a:solidFill>
              </a:rPr>
              <a:t>Some of the </a:t>
            </a:r>
            <a:r>
              <a:rPr lang="en-GB" dirty="0" err="1">
                <a:solidFill>
                  <a:schemeClr val="bg1"/>
                </a:solidFill>
              </a:rPr>
              <a:t>usecases</a:t>
            </a:r>
            <a:r>
              <a:rPr lang="en-GB" dirty="0">
                <a:solidFill>
                  <a:schemeClr val="bg1"/>
                </a:solidFill>
              </a:rPr>
              <a:t> are overlapped across different BFFs</a:t>
            </a:r>
          </a:p>
          <a:p>
            <a:r>
              <a:rPr lang="en-GB" dirty="0">
                <a:solidFill>
                  <a:schemeClr val="bg1"/>
                </a:solidFill>
              </a:rPr>
              <a:t>Not that </a:t>
            </a:r>
            <a:r>
              <a:rPr lang="en-GB" dirty="0" err="1">
                <a:solidFill>
                  <a:schemeClr val="bg1"/>
                </a:solidFill>
              </a:rPr>
              <a:t>standarized</a:t>
            </a:r>
            <a:r>
              <a:rPr lang="en-GB" dirty="0">
                <a:solidFill>
                  <a:schemeClr val="bg1"/>
                </a:solidFill>
              </a:rPr>
              <a:t> as REST</a:t>
            </a:r>
          </a:p>
          <a:p>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 – cons</a:t>
            </a:r>
          </a:p>
        </p:txBody>
      </p:sp>
    </p:spTree>
    <p:extLst>
      <p:ext uri="{BB962C8B-B14F-4D97-AF65-F5344CB8AC3E}">
        <p14:creationId xmlns:p14="http://schemas.microsoft.com/office/powerpoint/2010/main" val="115343922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Single Web UI – No, Maybe if lots aggregates on client side</a:t>
            </a:r>
          </a:p>
          <a:p>
            <a:pPr>
              <a:buClr>
                <a:schemeClr val="accent1"/>
              </a:buClr>
            </a:pPr>
            <a:r>
              <a:rPr lang="en-GB" dirty="0">
                <a:solidFill>
                  <a:schemeClr val="bg1"/>
                </a:solidFill>
              </a:rPr>
              <a:t>Multiple clients – Maybe – depends on needs</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 – when to use?</a:t>
            </a:r>
          </a:p>
        </p:txBody>
      </p:sp>
    </p:spTree>
    <p:extLst>
      <p:ext uri="{BB962C8B-B14F-4D97-AF65-F5344CB8AC3E}">
        <p14:creationId xmlns:p14="http://schemas.microsoft.com/office/powerpoint/2010/main" val="27766678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sz="4000" dirty="0">
              <a:solidFill>
                <a:schemeClr val="bg1"/>
              </a:solidFill>
            </a:endParaRPr>
          </a:p>
          <a:p>
            <a:pPr marL="0" indent="0" algn="ctr">
              <a:buClr>
                <a:schemeClr val="accent1"/>
              </a:buClr>
              <a:buNone/>
            </a:pPr>
            <a:endParaRPr lang="en-GB" sz="4000" dirty="0">
              <a:solidFill>
                <a:schemeClr val="bg1"/>
              </a:solidFill>
            </a:endParaRPr>
          </a:p>
          <a:p>
            <a:pPr marL="0" indent="0" algn="ctr">
              <a:buClr>
                <a:schemeClr val="accent1"/>
              </a:buClr>
              <a:buNone/>
            </a:pPr>
            <a:r>
              <a:rPr lang="en-GB" sz="4000" dirty="0">
                <a:solidFill>
                  <a:schemeClr val="bg1"/>
                </a:solidFill>
              </a:rPr>
              <a:t>If People can’t build Monolith properly </a:t>
            </a:r>
          </a:p>
          <a:p>
            <a:pPr marL="0" indent="0" algn="ctr">
              <a:buClr>
                <a:schemeClr val="accent1"/>
              </a:buClr>
              <a:buNone/>
            </a:pPr>
            <a:r>
              <a:rPr lang="en-GB" sz="4000" dirty="0">
                <a:solidFill>
                  <a:schemeClr val="bg1"/>
                </a:solidFill>
              </a:rPr>
              <a:t>Microservices won’t help</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Microservices architecture</a:t>
            </a:r>
          </a:p>
        </p:txBody>
      </p:sp>
    </p:spTree>
    <p:extLst>
      <p:ext uri="{BB962C8B-B14F-4D97-AF65-F5344CB8AC3E}">
        <p14:creationId xmlns:p14="http://schemas.microsoft.com/office/powerpoint/2010/main" val="32317110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Asynchronous</a:t>
            </a:r>
            <a:br>
              <a:rPr lang="en-GB" sz="6000" dirty="0"/>
            </a:br>
            <a:r>
              <a:rPr lang="en-US" sz="6000" dirty="0">
                <a:solidFill>
                  <a:srgbClr val="FFFFFF"/>
                </a:solidFill>
              </a:rPr>
              <a:t>Communication</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9300799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Notifications - a sender sends a message a recipient but does not expect a reply. Fire and forget</a:t>
            </a:r>
          </a:p>
          <a:p>
            <a:r>
              <a:rPr lang="en-GB" dirty="0">
                <a:solidFill>
                  <a:schemeClr val="bg1">
                    <a:lumMod val="95000"/>
                  </a:schemeClr>
                </a:solidFill>
              </a:rPr>
              <a:t>Request/asynchronous response - a service sends a request message to a recipient and expects to receive a reply message eventually</a:t>
            </a:r>
          </a:p>
          <a:p>
            <a:r>
              <a:rPr lang="en-GB" dirty="0">
                <a:solidFill>
                  <a:schemeClr val="bg1">
                    <a:lumMod val="95000"/>
                  </a:schemeClr>
                </a:solidFill>
              </a:rPr>
              <a:t>Publish/subscribe - a service publishes a message to zero or more recipients</a:t>
            </a:r>
          </a:p>
          <a:p>
            <a:r>
              <a:rPr lang="en-GB" dirty="0">
                <a:solidFill>
                  <a:schemeClr val="bg1">
                    <a:lumMod val="95000"/>
                  </a:schemeClr>
                </a:solidFill>
              </a:rPr>
              <a:t>Publish/asynchronous response - a service publishes a request to one or recipients, some of whom send back a reply</a:t>
            </a: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patterns</a:t>
            </a:r>
          </a:p>
        </p:txBody>
      </p:sp>
    </p:spTree>
    <p:extLst>
      <p:ext uri="{BB962C8B-B14F-4D97-AF65-F5344CB8AC3E}">
        <p14:creationId xmlns:p14="http://schemas.microsoft.com/office/powerpoint/2010/main" val="65907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No blocking</a:t>
            </a:r>
          </a:p>
          <a:p>
            <a:r>
              <a:rPr lang="en-GB" dirty="0">
                <a:solidFill>
                  <a:schemeClr val="bg1">
                    <a:lumMod val="95000"/>
                  </a:schemeClr>
                </a:solidFill>
              </a:rPr>
              <a:t>Loose runtime coupling since it decouples the message sender from the consumer</a:t>
            </a:r>
          </a:p>
          <a:p>
            <a:r>
              <a:rPr lang="en-GB" dirty="0">
                <a:solidFill>
                  <a:schemeClr val="bg1">
                    <a:lumMod val="95000"/>
                  </a:schemeClr>
                </a:solidFill>
              </a:rPr>
              <a:t>Improved availability since the message broker buffers messages until the consumer is able to process them</a:t>
            </a:r>
          </a:p>
          <a:p>
            <a:r>
              <a:rPr lang="en-GB" dirty="0">
                <a:solidFill>
                  <a:schemeClr val="bg1">
                    <a:lumMod val="95000"/>
                  </a:schemeClr>
                </a:solidFill>
              </a:rPr>
              <a:t>Supports a variety of communication patterns including request/reply, notifications, request/async response, publish/subscribe, publish/async response etc</a:t>
            </a: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benefits</a:t>
            </a:r>
          </a:p>
        </p:txBody>
      </p:sp>
    </p:spTree>
    <p:extLst>
      <p:ext uri="{BB962C8B-B14F-4D97-AF65-F5344CB8AC3E}">
        <p14:creationId xmlns:p14="http://schemas.microsoft.com/office/powerpoint/2010/main" val="8414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Additional complexity of message broker, which must be highly available</a:t>
            </a:r>
          </a:p>
          <a:p>
            <a:r>
              <a:rPr lang="en-GB" dirty="0">
                <a:solidFill>
                  <a:schemeClr val="bg1">
                    <a:lumMod val="95000"/>
                  </a:schemeClr>
                </a:solidFill>
              </a:rPr>
              <a:t>Request/reply-style communication is more complex - Async wrappers</a:t>
            </a:r>
          </a:p>
          <a:p>
            <a:r>
              <a:rPr lang="en-GB" dirty="0">
                <a:solidFill>
                  <a:schemeClr val="bg1">
                    <a:lumMod val="95000"/>
                  </a:schemeClr>
                </a:solidFill>
              </a:rPr>
              <a:t>Harder to test</a:t>
            </a:r>
          </a:p>
          <a:p>
            <a:r>
              <a:rPr lang="en-GB" dirty="0">
                <a:solidFill>
                  <a:schemeClr val="bg1">
                    <a:lumMod val="95000"/>
                  </a:schemeClr>
                </a:solidFill>
              </a:rPr>
              <a:t>Harder to implement corner case scenarios</a:t>
            </a:r>
          </a:p>
          <a:p>
            <a:endParaRPr lang="en-GB" dirty="0">
              <a:solidFill>
                <a:schemeClr val="bg1">
                  <a:lumMod val="95000"/>
                </a:schemeClr>
              </a:solidFill>
            </a:endParaRPr>
          </a:p>
          <a:p>
            <a:endParaRPr lang="en-GB" dirty="0">
              <a:solidFill>
                <a:schemeClr val="bg1">
                  <a:lumMod val="95000"/>
                </a:schemeClr>
              </a:solidFill>
            </a:endParaRP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a:t>
            </a:r>
            <a:r>
              <a:rPr lang="en-GB" dirty="0">
                <a:solidFill>
                  <a:schemeClr val="bg1">
                    <a:lumMod val="95000"/>
                  </a:schemeClr>
                </a:solidFill>
              </a:rPr>
              <a:t>drawbacks</a:t>
            </a:r>
            <a:endParaRPr lang="en-GB" dirty="0">
              <a:solidFill>
                <a:schemeClr val="bg1"/>
              </a:solidFill>
            </a:endParaRPr>
          </a:p>
        </p:txBody>
      </p:sp>
    </p:spTree>
    <p:extLst>
      <p:ext uri="{BB962C8B-B14F-4D97-AF65-F5344CB8AC3E}">
        <p14:creationId xmlns:p14="http://schemas.microsoft.com/office/powerpoint/2010/main" val="102812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Kafka</a:t>
            </a:r>
          </a:p>
          <a:p>
            <a:r>
              <a:rPr lang="en-GB" dirty="0">
                <a:solidFill>
                  <a:schemeClr val="bg1">
                    <a:lumMod val="95000"/>
                  </a:schemeClr>
                </a:solidFill>
              </a:rPr>
              <a:t>RabbitMQ</a:t>
            </a:r>
          </a:p>
          <a:p>
            <a:r>
              <a:rPr lang="en-GB" dirty="0">
                <a:solidFill>
                  <a:schemeClr val="bg1">
                    <a:lumMod val="95000"/>
                  </a:schemeClr>
                </a:solidFill>
              </a:rPr>
              <a:t>Google Pub/Sub</a:t>
            </a:r>
          </a:p>
          <a:p>
            <a:r>
              <a:rPr lang="en-GB" dirty="0">
                <a:solidFill>
                  <a:schemeClr val="bg1">
                    <a:lumMod val="95000"/>
                  </a:schemeClr>
                </a:solidFill>
              </a:rPr>
              <a:t>Amazon Services</a:t>
            </a:r>
          </a:p>
          <a:p>
            <a:r>
              <a:rPr lang="en-GB" dirty="0">
                <a:solidFill>
                  <a:schemeClr val="bg1">
                    <a:lumMod val="95000"/>
                  </a:schemeClr>
                </a:solidFill>
              </a:rPr>
              <a:t>ActiveMQ</a:t>
            </a:r>
          </a:p>
          <a:p>
            <a:r>
              <a:rPr lang="en-GB" dirty="0">
                <a:solidFill>
                  <a:schemeClr val="bg1">
                    <a:lumMod val="95000"/>
                  </a:schemeClr>
                </a:solidFill>
              </a:rPr>
              <a:t>Azure Services</a:t>
            </a: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Messaging systems - options</a:t>
            </a:r>
          </a:p>
        </p:txBody>
      </p:sp>
    </p:spTree>
    <p:extLst>
      <p:ext uri="{BB962C8B-B14F-4D97-AF65-F5344CB8AC3E}">
        <p14:creationId xmlns:p14="http://schemas.microsoft.com/office/powerpoint/2010/main" val="324114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Ordered messaging</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2CED487-DC17-DD41-BBC0-767E82F8DC18}"/>
              </a:ext>
            </a:extLst>
          </p:cNvPr>
          <p:cNvPicPr>
            <a:picLocks noGrp="1" noChangeAspect="1"/>
          </p:cNvPicPr>
          <p:nvPr>
            <p:ph idx="1"/>
          </p:nvPr>
        </p:nvPicPr>
        <p:blipFill>
          <a:blip r:embed="rId2"/>
          <a:stretch>
            <a:fillRect/>
          </a:stretch>
        </p:blipFill>
        <p:spPr>
          <a:xfrm>
            <a:off x="5490196" y="492573"/>
            <a:ext cx="5880796" cy="5880796"/>
          </a:xfrm>
          <a:prstGeom prst="rect">
            <a:avLst/>
          </a:prstGeom>
        </p:spPr>
      </p:pic>
    </p:spTree>
    <p:extLst>
      <p:ext uri="{BB962C8B-B14F-4D97-AF65-F5344CB8AC3E}">
        <p14:creationId xmlns:p14="http://schemas.microsoft.com/office/powerpoint/2010/main" val="136216288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lstStyle/>
          <a:p>
            <a:pPr marL="0" indent="0">
              <a:buNone/>
            </a:pPr>
            <a:r>
              <a:rPr lang="pl-PL" sz="3200" dirty="0">
                <a:solidFill>
                  <a:schemeClr val="bg1"/>
                </a:solidFill>
              </a:rPr>
              <a:t>Kafka </a:t>
            </a:r>
            <a:r>
              <a:rPr lang="pl-PL" sz="3200" dirty="0" err="1">
                <a:solidFill>
                  <a:schemeClr val="bg1"/>
                </a:solidFill>
              </a:rPr>
              <a:t>is</a:t>
            </a:r>
            <a:r>
              <a:rPr lang="pl-PL" sz="3200" dirty="0">
                <a:solidFill>
                  <a:schemeClr val="bg1"/>
                </a:solidFill>
              </a:rPr>
              <a:t> a </a:t>
            </a:r>
            <a:r>
              <a:rPr lang="pl-PL" sz="3200" dirty="0" err="1">
                <a:solidFill>
                  <a:schemeClr val="bg1"/>
                </a:solidFill>
              </a:rPr>
              <a:t>messaging</a:t>
            </a:r>
            <a:r>
              <a:rPr lang="pl-PL" sz="3200" dirty="0">
                <a:solidFill>
                  <a:schemeClr val="bg1"/>
                </a:solidFill>
              </a:rPr>
              <a:t> system </a:t>
            </a:r>
            <a:r>
              <a:rPr lang="pl-PL" sz="3200" dirty="0" err="1">
                <a:solidFill>
                  <a:schemeClr val="bg1"/>
                </a:solidFill>
              </a:rPr>
              <a:t>that</a:t>
            </a:r>
            <a:r>
              <a:rPr lang="pl-PL" sz="3200" dirty="0">
                <a:solidFill>
                  <a:schemeClr val="bg1"/>
                </a:solidFill>
              </a:rPr>
              <a:t> </a:t>
            </a:r>
            <a:r>
              <a:rPr lang="pl-PL" sz="3200" dirty="0" err="1">
                <a:solidFill>
                  <a:schemeClr val="bg1"/>
                </a:solidFill>
              </a:rPr>
              <a:t>is</a:t>
            </a:r>
            <a:r>
              <a:rPr lang="pl-PL" sz="3200" dirty="0">
                <a:solidFill>
                  <a:schemeClr val="bg1"/>
                </a:solidFill>
              </a:rPr>
              <a:t> </a:t>
            </a:r>
            <a:r>
              <a:rPr lang="pl-PL" sz="3200" dirty="0" err="1">
                <a:solidFill>
                  <a:schemeClr val="bg1"/>
                </a:solidFill>
              </a:rPr>
              <a:t>designed</a:t>
            </a:r>
            <a:r>
              <a:rPr lang="pl-PL" sz="3200" dirty="0">
                <a:solidFill>
                  <a:schemeClr val="bg1"/>
                </a:solidFill>
              </a:rPr>
              <a:t> to be fast, </a:t>
            </a:r>
            <a:r>
              <a:rPr lang="pl-PL" sz="3200" dirty="0" err="1">
                <a:solidFill>
                  <a:schemeClr val="bg1"/>
                </a:solidFill>
              </a:rPr>
              <a:t>scalable</a:t>
            </a:r>
            <a:r>
              <a:rPr lang="pl-PL" sz="3200" dirty="0">
                <a:solidFill>
                  <a:schemeClr val="bg1"/>
                </a:solidFill>
              </a:rPr>
              <a:t>, and </a:t>
            </a:r>
            <a:r>
              <a:rPr lang="pl-PL" sz="3200" dirty="0" err="1">
                <a:solidFill>
                  <a:schemeClr val="bg1"/>
                </a:solidFill>
              </a:rPr>
              <a:t>durable</a:t>
            </a:r>
            <a:r>
              <a:rPr lang="pl-PL" sz="3200" dirty="0">
                <a:solidFill>
                  <a:schemeClr val="bg1"/>
                </a:solidFill>
              </a:rPr>
              <a:t>. </a:t>
            </a:r>
          </a:p>
          <a:p>
            <a:pPr marL="0" indent="0">
              <a:buNone/>
            </a:pPr>
            <a:endParaRPr lang="pl-PL" sz="3200" dirty="0">
              <a:solidFill>
                <a:schemeClr val="bg1"/>
              </a:solidFill>
            </a:endParaRPr>
          </a:p>
          <a:p>
            <a:pPr lvl="1"/>
            <a:r>
              <a:rPr lang="pl-PL" sz="2800" dirty="0">
                <a:solidFill>
                  <a:schemeClr val="bg1"/>
                </a:solidFill>
              </a:rPr>
              <a:t>It </a:t>
            </a:r>
            <a:r>
              <a:rPr lang="pl-PL" sz="2800" dirty="0" err="1">
                <a:solidFill>
                  <a:schemeClr val="bg1"/>
                </a:solidFill>
              </a:rPr>
              <a:t>is</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t>
            </a:r>
            <a:r>
              <a:rPr lang="pl-PL" sz="2800" dirty="0" err="1">
                <a:solidFill>
                  <a:schemeClr val="bg1"/>
                </a:solidFill>
              </a:rPr>
              <a:t>stream</a:t>
            </a:r>
            <a:r>
              <a:rPr lang="pl-PL" sz="2800" dirty="0">
                <a:solidFill>
                  <a:schemeClr val="bg1"/>
                </a:solidFill>
              </a:rPr>
              <a:t> </a:t>
            </a:r>
            <a:r>
              <a:rPr lang="pl-PL" sz="2800" dirty="0" err="1">
                <a:solidFill>
                  <a:schemeClr val="bg1"/>
                </a:solidFill>
              </a:rPr>
              <a:t>processing</a:t>
            </a:r>
            <a:r>
              <a:rPr lang="pl-PL" sz="2800" dirty="0">
                <a:solidFill>
                  <a:schemeClr val="bg1"/>
                </a:solidFill>
              </a:rPr>
              <a:t> platform. </a:t>
            </a:r>
          </a:p>
          <a:p>
            <a:pPr lvl="1"/>
            <a:r>
              <a:rPr lang="pl-PL" sz="2800" dirty="0" err="1">
                <a:solidFill>
                  <a:schemeClr val="bg1"/>
                </a:solidFill>
              </a:rPr>
              <a:t>Originated</a:t>
            </a:r>
            <a:r>
              <a:rPr lang="pl-PL" sz="2800" dirty="0">
                <a:solidFill>
                  <a:schemeClr val="bg1"/>
                </a:solidFill>
              </a:rPr>
              <a:t> </a:t>
            </a:r>
            <a:r>
              <a:rPr lang="pl-PL" sz="2800" dirty="0" err="1">
                <a:solidFill>
                  <a:schemeClr val="bg1"/>
                </a:solidFill>
              </a:rPr>
              <a:t>at</a:t>
            </a:r>
            <a:r>
              <a:rPr lang="pl-PL" sz="2800" dirty="0">
                <a:solidFill>
                  <a:schemeClr val="bg1"/>
                </a:solidFill>
              </a:rPr>
              <a:t> LinkedIn and </a:t>
            </a:r>
            <a:r>
              <a:rPr lang="pl-PL" sz="2800" dirty="0" err="1">
                <a:solidFill>
                  <a:schemeClr val="bg1"/>
                </a:solidFill>
              </a:rPr>
              <a:t>later</a:t>
            </a:r>
            <a:r>
              <a:rPr lang="pl-PL" sz="2800" dirty="0">
                <a:solidFill>
                  <a:schemeClr val="bg1"/>
                </a:solidFill>
              </a:rPr>
              <a:t> </a:t>
            </a:r>
            <a:r>
              <a:rPr lang="pl-PL" sz="2800" dirty="0" err="1">
                <a:solidFill>
                  <a:schemeClr val="bg1"/>
                </a:solidFill>
              </a:rPr>
              <a:t>became</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Apache </a:t>
            </a:r>
            <a:r>
              <a:rPr lang="pl-PL" sz="2800" dirty="0" err="1">
                <a:solidFill>
                  <a:schemeClr val="bg1"/>
                </a:solidFill>
              </a:rPr>
              <a:t>project</a:t>
            </a:r>
            <a:r>
              <a:rPr lang="pl-PL" sz="2800" dirty="0">
                <a:solidFill>
                  <a:schemeClr val="bg1"/>
                </a:solidFill>
              </a:rPr>
              <a:t> in 2011</a:t>
            </a:r>
          </a:p>
          <a:p>
            <a:pPr lvl="1"/>
            <a:r>
              <a:rPr lang="pl-PL" sz="2800" dirty="0">
                <a:solidFill>
                  <a:schemeClr val="bg1"/>
                </a:solidFill>
              </a:rPr>
              <a:t>Kafka </a:t>
            </a:r>
            <a:r>
              <a:rPr lang="pl-PL" sz="2800" dirty="0" err="1">
                <a:solidFill>
                  <a:schemeClr val="bg1"/>
                </a:solidFill>
              </a:rPr>
              <a:t>is</a:t>
            </a:r>
            <a:r>
              <a:rPr lang="pl-PL" sz="2800" dirty="0">
                <a:solidFill>
                  <a:schemeClr val="bg1"/>
                </a:solidFill>
              </a:rPr>
              <a:t> </a:t>
            </a:r>
            <a:r>
              <a:rPr lang="pl-PL" sz="2800" dirty="0" err="1">
                <a:solidFill>
                  <a:schemeClr val="bg1"/>
                </a:solidFill>
              </a:rPr>
              <a:t>written</a:t>
            </a:r>
            <a:r>
              <a:rPr lang="pl-PL" sz="2800" dirty="0">
                <a:solidFill>
                  <a:schemeClr val="bg1"/>
                </a:solidFill>
              </a:rPr>
              <a:t> in Scala and Java. </a:t>
            </a:r>
          </a:p>
          <a:p>
            <a:pPr lvl="1"/>
            <a:r>
              <a:rPr lang="pl-PL" sz="2800" dirty="0">
                <a:solidFill>
                  <a:schemeClr val="bg1"/>
                </a:solidFill>
              </a:rPr>
              <a:t>It </a:t>
            </a:r>
            <a:r>
              <a:rPr lang="pl-PL" sz="2800" dirty="0" err="1">
                <a:solidFill>
                  <a:schemeClr val="bg1"/>
                </a:solidFill>
              </a:rPr>
              <a:t>aims</a:t>
            </a:r>
            <a:r>
              <a:rPr lang="pl-PL" sz="2800" dirty="0">
                <a:solidFill>
                  <a:schemeClr val="bg1"/>
                </a:solidFill>
              </a:rPr>
              <a:t> </a:t>
            </a:r>
            <a:r>
              <a:rPr lang="pl-PL" sz="2800" dirty="0" err="1">
                <a:solidFill>
                  <a:schemeClr val="bg1"/>
                </a:solidFill>
              </a:rPr>
              <a:t>at</a:t>
            </a:r>
            <a:r>
              <a:rPr lang="pl-PL" sz="2800" dirty="0">
                <a:solidFill>
                  <a:schemeClr val="bg1"/>
                </a:solidFill>
              </a:rPr>
              <a:t> </a:t>
            </a:r>
            <a:r>
              <a:rPr lang="pl-PL" sz="2800" dirty="0" err="1">
                <a:solidFill>
                  <a:schemeClr val="bg1"/>
                </a:solidFill>
              </a:rPr>
              <a:t>providing</a:t>
            </a:r>
            <a:r>
              <a:rPr lang="pl-PL" sz="2800" dirty="0">
                <a:solidFill>
                  <a:schemeClr val="bg1"/>
                </a:solidFill>
              </a:rPr>
              <a:t> a high-</a:t>
            </a:r>
            <a:r>
              <a:rPr lang="pl-PL" sz="2800" dirty="0" err="1">
                <a:solidFill>
                  <a:schemeClr val="bg1"/>
                </a:solidFill>
              </a:rPr>
              <a:t>throughput</a:t>
            </a:r>
            <a:r>
              <a:rPr lang="pl-PL" sz="2800" dirty="0">
                <a:solidFill>
                  <a:schemeClr val="bg1"/>
                </a:solidFill>
              </a:rPr>
              <a:t>, </a:t>
            </a:r>
            <a:r>
              <a:rPr lang="pl-PL" sz="2800" dirty="0" err="1">
                <a:solidFill>
                  <a:schemeClr val="bg1"/>
                </a:solidFill>
              </a:rPr>
              <a:t>low-latency</a:t>
            </a:r>
            <a:r>
              <a:rPr lang="pl-PL" sz="2800" dirty="0">
                <a:solidFill>
                  <a:schemeClr val="bg1"/>
                </a:solidFill>
              </a:rPr>
              <a:t> platform for </a:t>
            </a:r>
            <a:r>
              <a:rPr lang="pl-PL" sz="2800" dirty="0" err="1">
                <a:solidFill>
                  <a:schemeClr val="bg1"/>
                </a:solidFill>
              </a:rPr>
              <a:t>handling</a:t>
            </a:r>
            <a:r>
              <a:rPr lang="pl-PL" sz="2800" dirty="0">
                <a:solidFill>
                  <a:schemeClr val="bg1"/>
                </a:solidFill>
              </a:rPr>
              <a:t> real-</a:t>
            </a:r>
            <a:r>
              <a:rPr lang="pl-PL" sz="2800" dirty="0" err="1">
                <a:solidFill>
                  <a:schemeClr val="bg1"/>
                </a:solidFill>
              </a:rPr>
              <a:t>time</a:t>
            </a:r>
            <a:r>
              <a:rPr lang="pl-PL" sz="2800" dirty="0">
                <a:solidFill>
                  <a:schemeClr val="bg1"/>
                </a:solidFill>
              </a:rPr>
              <a:t> data </a:t>
            </a:r>
            <a:r>
              <a:rPr lang="pl-PL" sz="2800" dirty="0" err="1">
                <a:solidFill>
                  <a:schemeClr val="bg1"/>
                </a:solidFill>
              </a:rPr>
              <a:t>feeds</a:t>
            </a:r>
            <a:r>
              <a:rPr lang="pl-PL" sz="2800" dirty="0">
                <a:solidFill>
                  <a:schemeClr val="bg1"/>
                </a:solidFill>
              </a:rPr>
              <a:t>.</a:t>
            </a:r>
          </a:p>
        </p:txBody>
      </p:sp>
    </p:spTree>
    <p:extLst>
      <p:ext uri="{BB962C8B-B14F-4D97-AF65-F5344CB8AC3E}">
        <p14:creationId xmlns:p14="http://schemas.microsoft.com/office/powerpoint/2010/main" val="50511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sz="3200" dirty="0">
                <a:solidFill>
                  <a:schemeClr val="bg1"/>
                </a:solidFill>
              </a:rPr>
              <a:t>Apache </a:t>
            </a:r>
            <a:r>
              <a:rPr lang="pl-PL" sz="3200" dirty="0" err="1">
                <a:solidFill>
                  <a:schemeClr val="bg1"/>
                </a:solidFill>
              </a:rPr>
              <a:t>describes</a:t>
            </a:r>
            <a:r>
              <a:rPr lang="pl-PL" sz="3200" dirty="0">
                <a:solidFill>
                  <a:schemeClr val="bg1"/>
                </a:solidFill>
              </a:rPr>
              <a:t> Kafka as a </a:t>
            </a:r>
            <a:r>
              <a:rPr lang="pl-PL" sz="3200" dirty="0" err="1">
                <a:solidFill>
                  <a:schemeClr val="bg1"/>
                </a:solidFill>
              </a:rPr>
              <a:t>distributed</a:t>
            </a:r>
            <a:r>
              <a:rPr lang="pl-PL" sz="3200" dirty="0">
                <a:solidFill>
                  <a:schemeClr val="bg1"/>
                </a:solidFill>
              </a:rPr>
              <a:t> streaming platform </a:t>
            </a:r>
            <a:r>
              <a:rPr lang="pl-PL" sz="3200" dirty="0" err="1">
                <a:solidFill>
                  <a:schemeClr val="bg1"/>
                </a:solidFill>
              </a:rPr>
              <a:t>that</a:t>
            </a:r>
            <a:r>
              <a:rPr lang="pl-PL" sz="3200" dirty="0">
                <a:solidFill>
                  <a:schemeClr val="bg1"/>
                </a:solidFill>
              </a:rPr>
              <a:t> </a:t>
            </a:r>
            <a:r>
              <a:rPr lang="pl-PL" sz="3200" dirty="0" err="1">
                <a:solidFill>
                  <a:schemeClr val="bg1"/>
                </a:solidFill>
              </a:rPr>
              <a:t>lets</a:t>
            </a:r>
            <a:r>
              <a:rPr lang="pl-PL" sz="3200" dirty="0">
                <a:solidFill>
                  <a:schemeClr val="bg1"/>
                </a:solidFill>
              </a:rPr>
              <a:t> </a:t>
            </a:r>
            <a:r>
              <a:rPr lang="pl-PL" sz="3200" dirty="0" err="1">
                <a:solidFill>
                  <a:schemeClr val="bg1"/>
                </a:solidFill>
              </a:rPr>
              <a:t>us</a:t>
            </a:r>
            <a:r>
              <a:rPr lang="pl-PL" sz="3200" dirty="0">
                <a:solidFill>
                  <a:schemeClr val="bg1"/>
                </a:solidFill>
              </a:rPr>
              <a:t>:</a:t>
            </a:r>
          </a:p>
          <a:p>
            <a:pPr marL="0" indent="0">
              <a:buNone/>
            </a:pPr>
            <a:endParaRPr lang="pl-PL" sz="3200" dirty="0">
              <a:solidFill>
                <a:schemeClr val="bg1"/>
              </a:solidFill>
            </a:endParaRPr>
          </a:p>
          <a:p>
            <a:r>
              <a:rPr lang="pl-PL" sz="3200" dirty="0" err="1">
                <a:solidFill>
                  <a:schemeClr val="bg1"/>
                </a:solidFill>
              </a:rPr>
              <a:t>Publish</a:t>
            </a:r>
            <a:r>
              <a:rPr lang="pl-PL" sz="3200" dirty="0">
                <a:solidFill>
                  <a:schemeClr val="bg1"/>
                </a:solidFill>
              </a:rPr>
              <a:t> and </a:t>
            </a:r>
            <a:r>
              <a:rPr lang="pl-PL" sz="3200" dirty="0" err="1">
                <a:solidFill>
                  <a:schemeClr val="bg1"/>
                </a:solidFill>
              </a:rPr>
              <a:t>subscribe</a:t>
            </a:r>
            <a:r>
              <a:rPr lang="pl-PL" sz="3200" dirty="0">
                <a:solidFill>
                  <a:schemeClr val="bg1"/>
                </a:solidFill>
              </a:rPr>
              <a:t> to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a:t>
            </a:r>
          </a:p>
          <a:p>
            <a:r>
              <a:rPr lang="pl-PL" sz="3200" dirty="0" err="1">
                <a:solidFill>
                  <a:schemeClr val="bg1"/>
                </a:solidFill>
              </a:rPr>
              <a:t>Store</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in a </a:t>
            </a:r>
            <a:r>
              <a:rPr lang="pl-PL" sz="3200" dirty="0" err="1">
                <a:solidFill>
                  <a:schemeClr val="bg1"/>
                </a:solidFill>
              </a:rPr>
              <a:t>fault</a:t>
            </a:r>
            <a:r>
              <a:rPr lang="pl-PL" sz="3200" dirty="0">
                <a:solidFill>
                  <a:schemeClr val="bg1"/>
                </a:solidFill>
              </a:rPr>
              <a:t>-tolerant </a:t>
            </a:r>
            <a:r>
              <a:rPr lang="pl-PL" sz="3200" dirty="0" err="1">
                <a:solidFill>
                  <a:schemeClr val="bg1"/>
                </a:solidFill>
              </a:rPr>
              <a:t>way</a:t>
            </a:r>
            <a:r>
              <a:rPr lang="pl-PL" sz="3200" dirty="0">
                <a:solidFill>
                  <a:schemeClr val="bg1"/>
                </a:solidFill>
              </a:rPr>
              <a:t>.</a:t>
            </a:r>
          </a:p>
          <a:p>
            <a:r>
              <a:rPr lang="pl-PL" sz="3200" dirty="0" err="1">
                <a:solidFill>
                  <a:schemeClr val="bg1"/>
                </a:solidFill>
              </a:rPr>
              <a:t>Process</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as </a:t>
            </a:r>
            <a:r>
              <a:rPr lang="pl-PL" sz="3200" dirty="0" err="1">
                <a:solidFill>
                  <a:schemeClr val="bg1"/>
                </a:solidFill>
              </a:rPr>
              <a:t>they</a:t>
            </a:r>
            <a:r>
              <a:rPr lang="pl-PL" sz="3200" dirty="0">
                <a:solidFill>
                  <a:schemeClr val="bg1"/>
                </a:solidFill>
              </a:rPr>
              <a:t> </a:t>
            </a:r>
            <a:r>
              <a:rPr lang="pl-PL" sz="3200" dirty="0" err="1">
                <a:solidFill>
                  <a:schemeClr val="bg1"/>
                </a:solidFill>
              </a:rPr>
              <a:t>occur</a:t>
            </a:r>
            <a:r>
              <a:rPr lang="pl-PL" sz="3200"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331907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Kafka concepts</a:t>
            </a:r>
          </a:p>
        </p:txBody>
      </p:sp>
    </p:spTree>
    <p:extLst>
      <p:ext uri="{BB962C8B-B14F-4D97-AF65-F5344CB8AC3E}">
        <p14:creationId xmlns:p14="http://schemas.microsoft.com/office/powerpoint/2010/main" val="37934150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Records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Records</a:t>
            </a:r>
            <a:r>
              <a:rPr lang="pl-PL" dirty="0">
                <a:solidFill>
                  <a:schemeClr val="bg1"/>
                </a:solidFill>
              </a:rPr>
              <a:t> = </a:t>
            </a:r>
            <a:r>
              <a:rPr lang="pl-PL" dirty="0" err="1">
                <a:solidFill>
                  <a:schemeClr val="bg1"/>
                </a:solidFill>
              </a:rPr>
              <a:t>message</a:t>
            </a:r>
            <a:r>
              <a:rPr lang="pl-PL" dirty="0">
                <a:solidFill>
                  <a:schemeClr val="bg1"/>
                </a:solidFill>
              </a:rPr>
              <a:t> = event</a:t>
            </a:r>
          </a:p>
          <a:p>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consists</a:t>
            </a:r>
            <a:r>
              <a:rPr lang="pl-PL" dirty="0">
                <a:solidFill>
                  <a:schemeClr val="bg1"/>
                </a:solidFill>
              </a:rPr>
              <a:t> of a </a:t>
            </a:r>
            <a:r>
              <a:rPr lang="pl-PL" dirty="0" err="1">
                <a:solidFill>
                  <a:schemeClr val="bg1"/>
                </a:solidFill>
              </a:rPr>
              <a:t>key</a:t>
            </a:r>
            <a:r>
              <a:rPr lang="pl-PL" dirty="0">
                <a:solidFill>
                  <a:schemeClr val="bg1"/>
                </a:solidFill>
              </a:rPr>
              <a:t>, a </a:t>
            </a:r>
            <a:r>
              <a:rPr lang="pl-PL" dirty="0" err="1">
                <a:solidFill>
                  <a:schemeClr val="bg1"/>
                </a:solidFill>
              </a:rPr>
              <a:t>value</a:t>
            </a:r>
            <a:r>
              <a:rPr lang="pl-PL" dirty="0">
                <a:solidFill>
                  <a:schemeClr val="bg1"/>
                </a:solidFill>
              </a:rPr>
              <a:t>, and a </a:t>
            </a:r>
            <a:r>
              <a:rPr lang="pl-PL" dirty="0" err="1">
                <a:solidFill>
                  <a:schemeClr val="bg1"/>
                </a:solidFill>
              </a:rPr>
              <a:t>timestamp</a:t>
            </a:r>
            <a:r>
              <a:rPr lang="pl-PL" dirty="0">
                <a:solidFill>
                  <a:schemeClr val="bg1"/>
                </a:solidFill>
              </a:rPr>
              <a:t>.</a:t>
            </a:r>
          </a:p>
          <a:p>
            <a:r>
              <a:rPr lang="pl-PL" sz="2800" dirty="0" err="1">
                <a:solidFill>
                  <a:schemeClr val="bg1"/>
                </a:solidFill>
              </a:rPr>
              <a:t>Categorized</a:t>
            </a:r>
            <a:r>
              <a:rPr lang="pl-PL" sz="2800" dirty="0">
                <a:solidFill>
                  <a:schemeClr val="bg1"/>
                </a:solidFill>
              </a:rPr>
              <a:t> </a:t>
            </a:r>
            <a:r>
              <a:rPr lang="pl-PL" sz="2800" dirty="0" err="1">
                <a:solidFill>
                  <a:schemeClr val="bg1"/>
                </a:solidFill>
              </a:rPr>
              <a:t>into</a:t>
            </a:r>
            <a:r>
              <a:rPr lang="pl-PL" sz="2800" dirty="0">
                <a:solidFill>
                  <a:schemeClr val="bg1"/>
                </a:solidFill>
              </a:rPr>
              <a:t> </a:t>
            </a:r>
            <a:r>
              <a:rPr lang="pl-PL" sz="2800" dirty="0" err="1">
                <a:solidFill>
                  <a:schemeClr val="bg1"/>
                </a:solidFill>
              </a:rPr>
              <a:t>Topics</a:t>
            </a:r>
            <a:endParaRPr lang="pl-PL" sz="2800" dirty="0">
              <a:solidFill>
                <a:schemeClr val="bg1"/>
              </a:solidFill>
            </a:endParaRPr>
          </a:p>
          <a:p>
            <a:r>
              <a:rPr lang="pl-PL" dirty="0">
                <a:solidFill>
                  <a:schemeClr val="bg1"/>
                </a:solidFill>
              </a:rPr>
              <a:t>Message = </a:t>
            </a:r>
            <a:r>
              <a:rPr lang="pl-PL" dirty="0" err="1">
                <a:solidFill>
                  <a:schemeClr val="bg1"/>
                </a:solidFill>
              </a:rPr>
              <a:t>byte</a:t>
            </a:r>
            <a:r>
              <a:rPr lang="pl-PL" dirty="0">
                <a:solidFill>
                  <a:schemeClr val="bg1"/>
                </a:solidFill>
              </a:rPr>
              <a:t> </a:t>
            </a:r>
            <a:r>
              <a:rPr lang="pl-PL" dirty="0" err="1">
                <a:solidFill>
                  <a:schemeClr val="bg1"/>
                </a:solidFill>
              </a:rPr>
              <a:t>array</a:t>
            </a:r>
            <a:endParaRPr lang="pl-PL" dirty="0">
              <a:solidFill>
                <a:schemeClr val="bg1"/>
              </a:solidFill>
            </a:endParaRPr>
          </a:p>
          <a:p>
            <a:r>
              <a:rPr lang="pl-PL" dirty="0" err="1">
                <a:solidFill>
                  <a:schemeClr val="bg1"/>
                </a:solidFill>
              </a:rPr>
              <a:t>S</a:t>
            </a:r>
            <a:r>
              <a:rPr lang="pl-PL" sz="2800" dirty="0" err="1">
                <a:solidFill>
                  <a:schemeClr val="bg1"/>
                </a:solidFill>
              </a:rPr>
              <a:t>erializer</a:t>
            </a:r>
            <a:r>
              <a:rPr lang="pl-PL" sz="2800" dirty="0">
                <a:solidFill>
                  <a:schemeClr val="bg1"/>
                </a:solidFill>
              </a:rPr>
              <a:t> </a:t>
            </a:r>
            <a:r>
              <a:rPr lang="pl-PL" sz="2800" dirty="0" err="1">
                <a:solidFill>
                  <a:schemeClr val="bg1"/>
                </a:solidFill>
              </a:rPr>
              <a:t>is</a:t>
            </a:r>
            <a:r>
              <a:rPr lang="pl-PL" sz="2800" dirty="0">
                <a:solidFill>
                  <a:schemeClr val="bg1"/>
                </a:solidFill>
              </a:rPr>
              <a:t> not </a:t>
            </a:r>
            <a:r>
              <a:rPr lang="pl-PL" sz="2800" dirty="0" err="1">
                <a:solidFill>
                  <a:schemeClr val="bg1"/>
                </a:solidFill>
              </a:rPr>
              <a:t>necessary</a:t>
            </a:r>
            <a:endParaRPr lang="pl-PL" sz="2800" dirty="0">
              <a:solidFill>
                <a:schemeClr val="bg1"/>
              </a:solidFill>
            </a:endParaRPr>
          </a:p>
        </p:txBody>
      </p:sp>
    </p:spTree>
    <p:extLst>
      <p:ext uri="{BB962C8B-B14F-4D97-AF65-F5344CB8AC3E}">
        <p14:creationId xmlns:p14="http://schemas.microsoft.com/office/powerpoint/2010/main" val="282936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sz="4000" dirty="0">
              <a:solidFill>
                <a:schemeClr val="bg1"/>
              </a:solidFill>
            </a:endParaRPr>
          </a:p>
          <a:p>
            <a:pPr marL="0" indent="0" algn="ctr">
              <a:buClr>
                <a:schemeClr val="accent1"/>
              </a:buClr>
              <a:buNone/>
            </a:pPr>
            <a:r>
              <a:rPr lang="en-GB" sz="4000" dirty="0">
                <a:solidFill>
                  <a:schemeClr val="bg1"/>
                </a:solidFill>
              </a:rPr>
              <a:t>Usually microservice architecture becomes distributed monolith</a:t>
            </a:r>
          </a:p>
          <a:p>
            <a:pPr marL="0" indent="0" algn="ctr">
              <a:buClr>
                <a:schemeClr val="accent1"/>
              </a:buClr>
              <a:buNone/>
            </a:pPr>
            <a:endParaRPr lang="en-GB" sz="4000" dirty="0">
              <a:solidFill>
                <a:schemeClr val="bg1"/>
              </a:solidFill>
            </a:endParaRPr>
          </a:p>
          <a:p>
            <a:pPr marL="0" indent="0" algn="ctr">
              <a:buClr>
                <a:schemeClr val="accent1"/>
              </a:buClr>
              <a:buNone/>
            </a:pPr>
            <a:r>
              <a:rPr lang="en-GB" sz="4000" dirty="0">
                <a:solidFill>
                  <a:schemeClr val="bg1"/>
                </a:solidFill>
              </a:rPr>
              <a:t>It has all drawbacks of monolith + all drawback of microservices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Microservices architecture</a:t>
            </a:r>
          </a:p>
        </p:txBody>
      </p:sp>
    </p:spTree>
    <p:extLst>
      <p:ext uri="{BB962C8B-B14F-4D97-AF65-F5344CB8AC3E}">
        <p14:creationId xmlns:p14="http://schemas.microsoft.com/office/powerpoint/2010/main" val="115010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Topics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A </a:t>
            </a:r>
            <a:r>
              <a:rPr lang="pl-PL" dirty="0" err="1">
                <a:solidFill>
                  <a:schemeClr val="bg1"/>
                </a:solidFill>
              </a:rPr>
              <a:t>topic</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category</a:t>
            </a:r>
            <a:r>
              <a:rPr lang="pl-PL" dirty="0">
                <a:solidFill>
                  <a:schemeClr val="bg1"/>
                </a:solidFill>
              </a:rPr>
              <a:t> to </a:t>
            </a:r>
            <a:r>
              <a:rPr lang="pl-PL" dirty="0" err="1">
                <a:solidFill>
                  <a:schemeClr val="bg1"/>
                </a:solidFill>
              </a:rPr>
              <a:t>which</a:t>
            </a:r>
            <a:r>
              <a:rPr lang="pl-PL" dirty="0">
                <a:solidFill>
                  <a:schemeClr val="bg1"/>
                </a:solidFill>
              </a:rPr>
              <a:t>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published</a:t>
            </a:r>
            <a:r>
              <a:rPr lang="pl-PL" dirty="0">
                <a:solidFill>
                  <a:schemeClr val="bg1"/>
                </a:solidFill>
              </a:rPr>
              <a:t>.</a:t>
            </a:r>
          </a:p>
          <a:p>
            <a:r>
              <a:rPr lang="pl-PL" dirty="0" err="1">
                <a:solidFill>
                  <a:schemeClr val="bg1"/>
                </a:solidFill>
              </a:rPr>
              <a:t>Producers</a:t>
            </a:r>
            <a:r>
              <a:rPr lang="pl-PL" dirty="0">
                <a:solidFill>
                  <a:schemeClr val="bg1"/>
                </a:solidFill>
              </a:rPr>
              <a:t> </a:t>
            </a:r>
            <a:r>
              <a:rPr lang="pl-PL" dirty="0" err="1">
                <a:solidFill>
                  <a:schemeClr val="bg1"/>
                </a:solidFill>
              </a:rPr>
              <a:t>write</a:t>
            </a:r>
            <a:r>
              <a:rPr lang="pl-PL" dirty="0">
                <a:solidFill>
                  <a:schemeClr val="bg1"/>
                </a:solidFill>
              </a:rPr>
              <a:t> data to </a:t>
            </a:r>
            <a:r>
              <a:rPr lang="pl-PL" dirty="0" err="1">
                <a:solidFill>
                  <a:schemeClr val="bg1"/>
                </a:solidFill>
              </a:rPr>
              <a:t>topics</a:t>
            </a:r>
            <a:r>
              <a:rPr lang="pl-PL" dirty="0">
                <a:solidFill>
                  <a:schemeClr val="bg1"/>
                </a:solidFill>
              </a:rPr>
              <a:t> and </a:t>
            </a:r>
            <a:r>
              <a:rPr lang="pl-PL" dirty="0" err="1">
                <a:solidFill>
                  <a:schemeClr val="bg1"/>
                </a:solidFill>
              </a:rPr>
              <a:t>consumers</a:t>
            </a:r>
            <a:r>
              <a:rPr lang="pl-PL" dirty="0">
                <a:solidFill>
                  <a:schemeClr val="bg1"/>
                </a:solidFill>
              </a:rPr>
              <a:t> </a:t>
            </a:r>
            <a:r>
              <a:rPr lang="pl-PL" dirty="0" err="1">
                <a:solidFill>
                  <a:schemeClr val="bg1"/>
                </a:solidFill>
              </a:rPr>
              <a:t>read</a:t>
            </a:r>
            <a:r>
              <a:rPr lang="pl-PL" dirty="0">
                <a:solidFill>
                  <a:schemeClr val="bg1"/>
                </a:solidFill>
              </a:rPr>
              <a:t> from </a:t>
            </a:r>
            <a:r>
              <a:rPr lang="pl-PL" dirty="0" err="1">
                <a:solidFill>
                  <a:schemeClr val="bg1"/>
                </a:solidFill>
              </a:rPr>
              <a:t>them</a:t>
            </a:r>
            <a:endParaRPr lang="pl-PL" dirty="0">
              <a:solidFill>
                <a:schemeClr val="bg1"/>
              </a:solidFill>
            </a:endParaRPr>
          </a:p>
          <a:p>
            <a:r>
              <a:rPr lang="pl-PL" dirty="0" err="1">
                <a:solidFill>
                  <a:schemeClr val="bg1"/>
                </a:solidFill>
              </a:rPr>
              <a:t>Topics</a:t>
            </a:r>
            <a:r>
              <a:rPr lang="pl-PL" dirty="0">
                <a:solidFill>
                  <a:schemeClr val="bg1"/>
                </a:solidFill>
              </a:rPr>
              <a:t> in Kafka </a:t>
            </a:r>
            <a:r>
              <a:rPr lang="pl-PL" dirty="0" err="1">
                <a:solidFill>
                  <a:schemeClr val="bg1"/>
                </a:solidFill>
              </a:rPr>
              <a:t>are</a:t>
            </a:r>
            <a:r>
              <a:rPr lang="pl-PL" dirty="0">
                <a:solidFill>
                  <a:schemeClr val="bg1"/>
                </a:solidFill>
              </a:rPr>
              <a:t> </a:t>
            </a:r>
            <a:r>
              <a:rPr lang="pl-PL" dirty="0" err="1">
                <a:solidFill>
                  <a:schemeClr val="bg1"/>
                </a:solidFill>
              </a:rPr>
              <a:t>always</a:t>
            </a:r>
            <a:r>
              <a:rPr lang="pl-PL" dirty="0">
                <a:solidFill>
                  <a:schemeClr val="bg1"/>
                </a:solidFill>
              </a:rPr>
              <a:t> </a:t>
            </a:r>
            <a:r>
              <a:rPr lang="pl-PL" dirty="0" err="1">
                <a:solidFill>
                  <a:schemeClr val="bg1"/>
                </a:solidFill>
              </a:rPr>
              <a:t>multi-subscriber</a:t>
            </a:r>
            <a:endParaRPr lang="pl-PL" dirty="0">
              <a:solidFill>
                <a:schemeClr val="bg1"/>
              </a:solidFill>
            </a:endParaRPr>
          </a:p>
          <a:p>
            <a:r>
              <a:rPr lang="pl-PL" sz="2800" dirty="0" err="1">
                <a:solidFill>
                  <a:schemeClr val="bg1"/>
                </a:solidFill>
              </a:rPr>
              <a:t>Topics</a:t>
            </a:r>
            <a:r>
              <a:rPr lang="pl-PL" sz="2800" dirty="0">
                <a:solidFill>
                  <a:schemeClr val="bg1"/>
                </a:solidFill>
              </a:rPr>
              <a:t> </a:t>
            </a:r>
            <a:r>
              <a:rPr lang="pl-PL" sz="2800" dirty="0" err="1">
                <a:solidFill>
                  <a:schemeClr val="bg1"/>
                </a:solidFill>
              </a:rPr>
              <a:t>are</a:t>
            </a:r>
            <a:r>
              <a:rPr lang="pl-PL" sz="2800" dirty="0">
                <a:solidFill>
                  <a:schemeClr val="bg1"/>
                </a:solidFill>
              </a:rPr>
              <a:t> </a:t>
            </a:r>
            <a:r>
              <a:rPr lang="pl-PL" sz="2800" dirty="0" err="1">
                <a:solidFill>
                  <a:schemeClr val="bg1"/>
                </a:solidFill>
              </a:rPr>
              <a:t>partitioned</a:t>
            </a:r>
            <a:endParaRPr lang="pl-PL" sz="2800" dirty="0">
              <a:solidFill>
                <a:schemeClr val="bg1"/>
              </a:solidFill>
            </a:endParaRPr>
          </a:p>
          <a:p>
            <a:r>
              <a:rPr lang="pl-PL" dirty="0" err="1">
                <a:solidFill>
                  <a:schemeClr val="bg1"/>
                </a:solidFill>
              </a:rPr>
              <a:t>Topics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persistent</a:t>
            </a:r>
            <a:r>
              <a:rPr lang="pl-PL" dirty="0">
                <a:solidFill>
                  <a:schemeClr val="bg1"/>
                </a:solidFill>
              </a:rPr>
              <a:t> –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stored</a:t>
            </a:r>
            <a:r>
              <a:rPr lang="pl-PL" dirty="0">
                <a:solidFill>
                  <a:schemeClr val="bg1"/>
                </a:solidFill>
              </a:rPr>
              <a:t> on the </a:t>
            </a:r>
            <a:r>
              <a:rPr lang="pl-PL" dirty="0" err="1">
                <a:solidFill>
                  <a:schemeClr val="bg1"/>
                </a:solidFill>
              </a:rPr>
              <a:t>disk</a:t>
            </a:r>
            <a:endParaRPr lang="pl-PL" sz="2800" dirty="0">
              <a:solidFill>
                <a:schemeClr val="bg1"/>
              </a:solidFill>
            </a:endParaRPr>
          </a:p>
        </p:txBody>
      </p:sp>
    </p:spTree>
    <p:extLst>
      <p:ext uri="{BB962C8B-B14F-4D97-AF65-F5344CB8AC3E}">
        <p14:creationId xmlns:p14="http://schemas.microsoft.com/office/powerpoint/2010/main" val="28431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endParaRPr>
          </a:p>
        </p:txBody>
      </p:sp>
      <p:pic>
        <p:nvPicPr>
          <p:cNvPr id="3" name="Content Placeholder 2">
            <a:extLst>
              <a:ext uri="{FF2B5EF4-FFF2-40B4-BE49-F238E27FC236}">
                <a16:creationId xmlns:a16="http://schemas.microsoft.com/office/drawing/2014/main" id="{AEF9F3BF-A2A2-814B-8E99-6731A2000D1C}"/>
              </a:ext>
            </a:extLst>
          </p:cNvPr>
          <p:cNvPicPr>
            <a:picLocks noGrp="1" noChangeAspect="1"/>
          </p:cNvPicPr>
          <p:nvPr>
            <p:ph idx="1"/>
          </p:nvPr>
        </p:nvPicPr>
        <p:blipFill>
          <a:blip r:embed="rId2"/>
          <a:stretch>
            <a:fillRect/>
          </a:stretch>
        </p:blipFill>
        <p:spPr>
          <a:xfrm>
            <a:off x="2509422" y="1127038"/>
            <a:ext cx="7173155" cy="4603924"/>
          </a:xfrm>
        </p:spPr>
      </p:pic>
      <p:sp>
        <p:nvSpPr>
          <p:cNvPr id="4" name="TextBox 3">
            <a:extLst>
              <a:ext uri="{FF2B5EF4-FFF2-40B4-BE49-F238E27FC236}">
                <a16:creationId xmlns:a16="http://schemas.microsoft.com/office/drawing/2014/main" id="{03E9C3D3-B6CF-D74E-80E3-17C43304B1D6}"/>
              </a:ext>
            </a:extLst>
          </p:cNvPr>
          <p:cNvSpPr txBox="1"/>
          <p:nvPr/>
        </p:nvSpPr>
        <p:spPr>
          <a:xfrm>
            <a:off x="2509422" y="6123543"/>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3158983702"/>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Partitions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Each</a:t>
            </a:r>
            <a:r>
              <a:rPr lang="pl-PL" sz="2800" dirty="0">
                <a:solidFill>
                  <a:schemeClr val="bg1"/>
                </a:solidFill>
              </a:rPr>
              <a:t> </a:t>
            </a:r>
            <a:r>
              <a:rPr lang="pl-PL" sz="2800" dirty="0" err="1">
                <a:solidFill>
                  <a:schemeClr val="bg1"/>
                </a:solidFill>
              </a:rPr>
              <a:t>topic</a:t>
            </a:r>
            <a:r>
              <a:rPr lang="pl-PL" sz="2800" dirty="0">
                <a:solidFill>
                  <a:schemeClr val="bg1"/>
                </a:solidFill>
              </a:rPr>
              <a:t> </a:t>
            </a:r>
            <a:r>
              <a:rPr lang="pl-PL" sz="2800" dirty="0" err="1">
                <a:solidFill>
                  <a:schemeClr val="bg1"/>
                </a:solidFill>
              </a:rPr>
              <a:t>has</a:t>
            </a:r>
            <a:r>
              <a:rPr lang="pl-PL" sz="2800" dirty="0">
                <a:solidFill>
                  <a:schemeClr val="bg1"/>
                </a:solidFill>
              </a:rPr>
              <a:t> one </a:t>
            </a:r>
            <a:r>
              <a:rPr lang="pl-PL" sz="2800" dirty="0" err="1">
                <a:solidFill>
                  <a:schemeClr val="bg1"/>
                </a:solidFill>
              </a:rPr>
              <a:t>or</a:t>
            </a:r>
            <a:r>
              <a:rPr lang="pl-PL" sz="2800" dirty="0">
                <a:solidFill>
                  <a:schemeClr val="bg1"/>
                </a:solidFill>
              </a:rPr>
              <a:t> </a:t>
            </a:r>
            <a:r>
              <a:rPr lang="pl-PL" sz="2800" dirty="0" err="1">
                <a:solidFill>
                  <a:schemeClr val="bg1"/>
                </a:solidFill>
              </a:rPr>
              <a:t>more</a:t>
            </a:r>
            <a:r>
              <a:rPr lang="pl-PL" sz="2800" dirty="0">
                <a:solidFill>
                  <a:schemeClr val="bg1"/>
                </a:solidFill>
              </a:rPr>
              <a:t> </a:t>
            </a:r>
            <a:r>
              <a:rPr lang="pl-PL" sz="2800" dirty="0" err="1">
                <a:solidFill>
                  <a:schemeClr val="bg1"/>
                </a:solidFill>
              </a:rPr>
              <a:t>partitions</a:t>
            </a:r>
            <a:endParaRPr lang="pl-PL" sz="2800" dirty="0">
              <a:solidFill>
                <a:schemeClr val="bg1"/>
              </a:solidFill>
            </a:endParaRPr>
          </a:p>
          <a:p>
            <a:r>
              <a:rPr lang="pl-PL" dirty="0">
                <a:solidFill>
                  <a:schemeClr val="bg1"/>
                </a:solidFill>
              </a:rPr>
              <a:t>Order </a:t>
            </a:r>
            <a:r>
              <a:rPr lang="pl-PL" dirty="0" err="1">
                <a:solidFill>
                  <a:schemeClr val="bg1"/>
                </a:solidFill>
              </a:rPr>
              <a:t>is</a:t>
            </a:r>
            <a:r>
              <a:rPr lang="pl-PL" dirty="0">
                <a:solidFill>
                  <a:schemeClr val="bg1"/>
                </a:solidFill>
              </a:rPr>
              <a:t> </a:t>
            </a:r>
            <a:r>
              <a:rPr lang="pl-PL" dirty="0" err="1">
                <a:solidFill>
                  <a:schemeClr val="bg1"/>
                </a:solidFill>
              </a:rPr>
              <a:t>preserved</a:t>
            </a:r>
            <a:r>
              <a:rPr lang="pl-PL" dirty="0">
                <a:solidFill>
                  <a:schemeClr val="bg1"/>
                </a:solidFill>
              </a:rPr>
              <a:t> </a:t>
            </a:r>
            <a:r>
              <a:rPr lang="pl-PL" dirty="0" err="1">
                <a:solidFill>
                  <a:schemeClr val="bg1"/>
                </a:solidFill>
              </a:rPr>
              <a:t>within</a:t>
            </a:r>
            <a:r>
              <a:rPr lang="pl-PL" dirty="0">
                <a:solidFill>
                  <a:schemeClr val="bg1"/>
                </a:solidFill>
              </a:rPr>
              <a:t> single </a:t>
            </a:r>
            <a:r>
              <a:rPr lang="pl-PL" dirty="0" err="1">
                <a:solidFill>
                  <a:schemeClr val="bg1"/>
                </a:solidFill>
              </a:rPr>
              <a:t>partition</a:t>
            </a:r>
            <a:endParaRPr lang="pl-PL" dirty="0">
              <a:solidFill>
                <a:schemeClr val="bg1"/>
              </a:solidFill>
            </a:endParaRPr>
          </a:p>
          <a:p>
            <a:r>
              <a:rPr lang="pl-PL" dirty="0" err="1">
                <a:solidFill>
                  <a:schemeClr val="bg1"/>
                </a:solidFill>
              </a:rPr>
              <a:t>Partitions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replicated</a:t>
            </a:r>
            <a:r>
              <a:rPr lang="pl-PL" dirty="0">
                <a:solidFill>
                  <a:schemeClr val="bg1"/>
                </a:solidFill>
              </a:rPr>
              <a:t> </a:t>
            </a:r>
            <a:r>
              <a:rPr lang="pl-PL" dirty="0" err="1">
                <a:solidFill>
                  <a:schemeClr val="bg1"/>
                </a:solidFill>
              </a:rPr>
              <a:t>across</a:t>
            </a:r>
            <a:r>
              <a:rPr lang="pl-PL" dirty="0">
                <a:solidFill>
                  <a:schemeClr val="bg1"/>
                </a:solidFill>
              </a:rPr>
              <a:t> </a:t>
            </a:r>
            <a:r>
              <a:rPr lang="pl-PL" dirty="0" err="1">
                <a:solidFill>
                  <a:schemeClr val="bg1"/>
                </a:solidFill>
              </a:rPr>
              <a:t>cluster</a:t>
            </a:r>
            <a:endParaRPr lang="pl-PL" dirty="0">
              <a:solidFill>
                <a:schemeClr val="bg1"/>
              </a:solidFill>
            </a:endParaRPr>
          </a:p>
          <a:p>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added</a:t>
            </a:r>
            <a:r>
              <a:rPr lang="pl-PL" dirty="0">
                <a:solidFill>
                  <a:schemeClr val="bg1"/>
                </a:solidFill>
              </a:rPr>
              <a:t> to the </a:t>
            </a:r>
            <a:r>
              <a:rPr lang="pl-PL" dirty="0" err="1">
                <a:solidFill>
                  <a:schemeClr val="bg1"/>
                </a:solidFill>
              </a:rPr>
              <a:t>very</a:t>
            </a:r>
            <a:r>
              <a:rPr lang="pl-PL" dirty="0">
                <a:solidFill>
                  <a:schemeClr val="bg1"/>
                </a:solidFill>
              </a:rPr>
              <a:t> end of </a:t>
            </a:r>
            <a:r>
              <a:rPr lang="pl-PL" dirty="0" err="1">
                <a:solidFill>
                  <a:schemeClr val="bg1"/>
                </a:solidFill>
              </a:rPr>
              <a:t>each</a:t>
            </a:r>
            <a:r>
              <a:rPr lang="pl-PL" dirty="0">
                <a:solidFill>
                  <a:schemeClr val="bg1"/>
                </a:solidFill>
              </a:rPr>
              <a:t> </a:t>
            </a:r>
            <a:r>
              <a:rPr lang="pl-PL" dirty="0" err="1">
                <a:solidFill>
                  <a:schemeClr val="bg1"/>
                </a:solidFill>
              </a:rPr>
              <a:t>partitions</a:t>
            </a: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379704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961870"/>
          </a:xfrm>
        </p:spPr>
        <p:txBody>
          <a:bodyPr/>
          <a:lstStyle/>
          <a:p>
            <a:r>
              <a:rPr lang="pl-PL" dirty="0" err="1">
                <a:solidFill>
                  <a:schemeClr val="bg1"/>
                </a:solidFill>
              </a:rPr>
              <a:t>Partition</a:t>
            </a:r>
            <a:r>
              <a:rPr lang="pl-PL" dirty="0">
                <a:solidFill>
                  <a:schemeClr val="bg1"/>
                </a:solidFill>
              </a:rPr>
              <a:t> Offset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37424"/>
            <a:ext cx="10515600" cy="5039539"/>
          </a:xfrm>
        </p:spPr>
        <p:txBody>
          <a:bodyPr>
            <a:normAutofit/>
          </a:bodyPr>
          <a:lstStyle/>
          <a:p>
            <a:r>
              <a:rPr lang="pl-PL" dirty="0" err="1">
                <a:solidFill>
                  <a:schemeClr val="bg1"/>
                </a:solidFill>
              </a:rPr>
              <a:t>Each</a:t>
            </a:r>
            <a:r>
              <a:rPr lang="pl-PL" dirty="0">
                <a:solidFill>
                  <a:schemeClr val="bg1"/>
                </a:solidFill>
              </a:rPr>
              <a:t> </a:t>
            </a:r>
            <a:r>
              <a:rPr lang="pl-PL" dirty="0" err="1">
                <a:solidFill>
                  <a:schemeClr val="bg1"/>
                </a:solidFill>
              </a:rPr>
              <a:t>partitioned</a:t>
            </a:r>
            <a:r>
              <a:rPr lang="pl-PL" dirty="0">
                <a:solidFill>
                  <a:schemeClr val="bg1"/>
                </a:solidFill>
              </a:rPr>
              <a:t> </a:t>
            </a:r>
            <a:r>
              <a:rPr lang="pl-PL" dirty="0" err="1">
                <a:solidFill>
                  <a:schemeClr val="bg1"/>
                </a:solidFill>
              </a:rPr>
              <a:t>message</a:t>
            </a:r>
            <a:r>
              <a:rPr lang="pl-PL" dirty="0">
                <a:solidFill>
                  <a:schemeClr val="bg1"/>
                </a:solidFill>
              </a:rPr>
              <a:t> </a:t>
            </a:r>
            <a:r>
              <a:rPr lang="pl-PL" dirty="0" err="1">
                <a:solidFill>
                  <a:schemeClr val="bg1"/>
                </a:solidFill>
              </a:rPr>
              <a:t>has</a:t>
            </a:r>
            <a:r>
              <a:rPr lang="pl-PL" dirty="0">
                <a:solidFill>
                  <a:schemeClr val="bg1"/>
                </a:solidFill>
              </a:rPr>
              <a:t> a </a:t>
            </a:r>
            <a:r>
              <a:rPr lang="pl-PL" dirty="0" err="1">
                <a:solidFill>
                  <a:schemeClr val="bg1"/>
                </a:solidFill>
              </a:rPr>
              <a:t>unique</a:t>
            </a:r>
            <a:r>
              <a:rPr lang="pl-PL" dirty="0">
                <a:solidFill>
                  <a:schemeClr val="bg1"/>
                </a:solidFill>
              </a:rPr>
              <a:t> </a:t>
            </a:r>
            <a:r>
              <a:rPr lang="pl-PL" dirty="0" err="1">
                <a:solidFill>
                  <a:schemeClr val="bg1"/>
                </a:solidFill>
              </a:rPr>
              <a:t>sequence</a:t>
            </a:r>
            <a:r>
              <a:rPr lang="pl-PL" dirty="0">
                <a:solidFill>
                  <a:schemeClr val="bg1"/>
                </a:solidFill>
              </a:rPr>
              <a:t> ID </a:t>
            </a:r>
            <a:r>
              <a:rPr lang="pl-PL" dirty="0" err="1">
                <a:solidFill>
                  <a:schemeClr val="bg1"/>
                </a:solidFill>
              </a:rPr>
              <a:t>called</a:t>
            </a:r>
            <a:r>
              <a:rPr lang="pl-PL" dirty="0">
                <a:solidFill>
                  <a:schemeClr val="bg1"/>
                </a:solidFill>
              </a:rPr>
              <a:t> </a:t>
            </a:r>
            <a:r>
              <a:rPr lang="pl-PL" dirty="0" err="1">
                <a:solidFill>
                  <a:schemeClr val="bg1"/>
                </a:solidFill>
              </a:rPr>
              <a:t>an</a:t>
            </a:r>
            <a:r>
              <a:rPr lang="pl-PL" dirty="0">
                <a:solidFill>
                  <a:schemeClr val="bg1"/>
                </a:solidFill>
              </a:rPr>
              <a:t> offset.</a:t>
            </a:r>
          </a:p>
          <a:p>
            <a:r>
              <a:rPr lang="pl-PL" dirty="0">
                <a:solidFill>
                  <a:schemeClr val="bg1"/>
                </a:solidFill>
              </a:rPr>
              <a:t>Offset </a:t>
            </a:r>
            <a:r>
              <a:rPr lang="pl-PL" dirty="0" err="1">
                <a:solidFill>
                  <a:schemeClr val="bg1"/>
                </a:solidFill>
              </a:rPr>
              <a:t>is</a:t>
            </a:r>
            <a:r>
              <a:rPr lang="pl-PL" dirty="0">
                <a:solidFill>
                  <a:schemeClr val="bg1"/>
                </a:solidFill>
              </a:rPr>
              <a:t> </a:t>
            </a:r>
            <a:r>
              <a:rPr lang="pl-PL" dirty="0" err="1">
                <a:solidFill>
                  <a:schemeClr val="bg1"/>
                </a:solidFill>
              </a:rPr>
              <a:t>unique</a:t>
            </a:r>
            <a:r>
              <a:rPr lang="pl-PL" dirty="0">
                <a:solidFill>
                  <a:schemeClr val="bg1"/>
                </a:solidFill>
              </a:rPr>
              <a:t> per </a:t>
            </a:r>
            <a:r>
              <a:rPr lang="pl-PL" dirty="0" err="1">
                <a:solidFill>
                  <a:schemeClr val="bg1"/>
                </a:solidFill>
              </a:rPr>
              <a:t>partition</a:t>
            </a:r>
            <a:r>
              <a:rPr lang="pl-PL" dirty="0">
                <a:solidFill>
                  <a:schemeClr val="bg1"/>
                </a:solidFill>
              </a:rPr>
              <a:t> </a:t>
            </a:r>
            <a:r>
              <a:rPr lang="pl-PL" dirty="0" err="1">
                <a:solidFill>
                  <a:schemeClr val="bg1"/>
                </a:solidFill>
              </a:rPr>
              <a:t>only</a:t>
            </a:r>
            <a:endParaRPr lang="pl-PL" dirty="0">
              <a:solidFill>
                <a:schemeClr val="bg1"/>
              </a:solidFill>
            </a:endParaRPr>
          </a:p>
          <a:p>
            <a:pPr marL="0" indent="0">
              <a:buNone/>
            </a:pPr>
            <a:endParaRPr lang="pl-PL" sz="2800" dirty="0">
              <a:solidFill>
                <a:schemeClr val="bg1"/>
              </a:solidFill>
            </a:endParaRPr>
          </a:p>
        </p:txBody>
      </p:sp>
      <p:pic>
        <p:nvPicPr>
          <p:cNvPr id="3" name="Picture 2">
            <a:extLst>
              <a:ext uri="{FF2B5EF4-FFF2-40B4-BE49-F238E27FC236}">
                <a16:creationId xmlns:a16="http://schemas.microsoft.com/office/drawing/2014/main" id="{3BDD14E0-DDE7-0240-B084-8F72735AC135}"/>
              </a:ext>
            </a:extLst>
          </p:cNvPr>
          <p:cNvPicPr>
            <a:picLocks noChangeAspect="1"/>
          </p:cNvPicPr>
          <p:nvPr/>
        </p:nvPicPr>
        <p:blipFill>
          <a:blip r:embed="rId2"/>
          <a:stretch>
            <a:fillRect/>
          </a:stretch>
        </p:blipFill>
        <p:spPr>
          <a:xfrm>
            <a:off x="2744052" y="2262245"/>
            <a:ext cx="6703896" cy="4072674"/>
          </a:xfrm>
          <a:prstGeom prst="rect">
            <a:avLst/>
          </a:prstGeom>
        </p:spPr>
      </p:pic>
      <p:sp>
        <p:nvSpPr>
          <p:cNvPr id="6" name="TextBox 5">
            <a:extLst>
              <a:ext uri="{FF2B5EF4-FFF2-40B4-BE49-F238E27FC236}">
                <a16:creationId xmlns:a16="http://schemas.microsoft.com/office/drawing/2014/main" id="{6585A986-4D5A-8E4B-9306-C33E3726998A}"/>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4187537288"/>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Replicas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backup of a </a:t>
            </a:r>
            <a:r>
              <a:rPr lang="pl-PL" dirty="0" err="1">
                <a:solidFill>
                  <a:schemeClr val="bg1"/>
                </a:solidFill>
              </a:rPr>
              <a:t>partition</a:t>
            </a:r>
            <a:endParaRPr lang="pl-PL" dirty="0">
              <a:solidFill>
                <a:schemeClr val="bg1"/>
              </a:solidFill>
            </a:endParaRPr>
          </a:p>
          <a:p>
            <a:r>
              <a:rPr lang="pl-PL" dirty="0">
                <a:solidFill>
                  <a:schemeClr val="bg1"/>
                </a:solidFill>
              </a:rPr>
              <a:t>Replication </a:t>
            </a:r>
            <a:r>
              <a:rPr lang="pl-PL" dirty="0" err="1">
                <a:solidFill>
                  <a:schemeClr val="bg1"/>
                </a:solidFill>
              </a:rPr>
              <a:t>factor</a:t>
            </a:r>
            <a:r>
              <a:rPr lang="pl-PL" dirty="0">
                <a:solidFill>
                  <a:schemeClr val="bg1"/>
                </a:solidFill>
              </a:rPr>
              <a:t> </a:t>
            </a:r>
            <a:r>
              <a:rPr lang="pl-PL" dirty="0" err="1">
                <a:solidFill>
                  <a:schemeClr val="bg1"/>
                </a:solidFill>
              </a:rPr>
              <a:t>tells</a:t>
            </a:r>
            <a:r>
              <a:rPr lang="pl-PL" dirty="0">
                <a:solidFill>
                  <a:schemeClr val="bg1"/>
                </a:solidFill>
              </a:rPr>
              <a:t> the </a:t>
            </a:r>
            <a:r>
              <a:rPr lang="pl-PL" dirty="0" err="1">
                <a:solidFill>
                  <a:schemeClr val="bg1"/>
                </a:solidFill>
              </a:rPr>
              <a:t>cluster</a:t>
            </a:r>
            <a:r>
              <a:rPr lang="pl-PL" dirty="0">
                <a:solidFill>
                  <a:schemeClr val="bg1"/>
                </a:solidFill>
              </a:rPr>
              <a:t>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of </a:t>
            </a:r>
            <a:r>
              <a:rPr lang="pl-PL" dirty="0" err="1">
                <a:solidFill>
                  <a:schemeClr val="bg1"/>
                </a:solidFill>
              </a:rPr>
              <a:t>identical</a:t>
            </a:r>
            <a:r>
              <a:rPr lang="pl-PL" dirty="0">
                <a:solidFill>
                  <a:schemeClr val="bg1"/>
                </a:solidFill>
              </a:rPr>
              <a:t> </a:t>
            </a:r>
            <a:r>
              <a:rPr lang="pl-PL" dirty="0" err="1">
                <a:solidFill>
                  <a:schemeClr val="bg1"/>
                </a:solidFill>
              </a:rPr>
              <a:t>replicas</a:t>
            </a:r>
            <a:r>
              <a:rPr lang="pl-PL" dirty="0">
                <a:solidFill>
                  <a:schemeClr val="bg1"/>
                </a:solidFill>
              </a:rPr>
              <a:t> </a:t>
            </a:r>
            <a:r>
              <a:rPr lang="pl-PL" dirty="0" err="1">
                <a:solidFill>
                  <a:schemeClr val="bg1"/>
                </a:solidFill>
              </a:rPr>
              <a:t>should</a:t>
            </a:r>
            <a:r>
              <a:rPr lang="pl-PL" dirty="0">
                <a:solidFill>
                  <a:schemeClr val="bg1"/>
                </a:solidFill>
              </a:rPr>
              <a:t> be </a:t>
            </a:r>
            <a:r>
              <a:rPr lang="pl-PL" dirty="0" err="1">
                <a:solidFill>
                  <a:schemeClr val="bg1"/>
                </a:solidFill>
              </a:rPr>
              <a:t>created</a:t>
            </a:r>
            <a:r>
              <a:rPr lang="pl-PL" dirty="0">
                <a:solidFill>
                  <a:schemeClr val="bg1"/>
                </a:solidFill>
              </a:rPr>
              <a:t> on the </a:t>
            </a:r>
            <a:r>
              <a:rPr lang="pl-PL" dirty="0" err="1">
                <a:solidFill>
                  <a:schemeClr val="bg1"/>
                </a:solidFill>
              </a:rPr>
              <a:t>cluster</a:t>
            </a:r>
            <a:endParaRPr lang="pl-PL" dirty="0">
              <a:solidFill>
                <a:schemeClr val="bg1"/>
              </a:solidFill>
            </a:endParaRPr>
          </a:p>
          <a:p>
            <a:r>
              <a:rPr lang="pl-PL" dirty="0" err="1">
                <a:solidFill>
                  <a:schemeClr val="bg1"/>
                </a:solidFill>
              </a:rPr>
              <a:t>Replicas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never</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read</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write</a:t>
            </a:r>
            <a:r>
              <a:rPr lang="pl-PL" dirty="0">
                <a:solidFill>
                  <a:schemeClr val="bg1"/>
                </a:solidFill>
              </a:rPr>
              <a:t> data. </a:t>
            </a:r>
          </a:p>
          <a:p>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prevent</a:t>
            </a:r>
            <a:r>
              <a:rPr lang="pl-PL" dirty="0">
                <a:solidFill>
                  <a:schemeClr val="bg1"/>
                </a:solidFill>
              </a:rPr>
              <a:t> data </a:t>
            </a:r>
            <a:r>
              <a:rPr lang="pl-PL" dirty="0" err="1">
                <a:solidFill>
                  <a:schemeClr val="bg1"/>
                </a:solidFill>
              </a:rPr>
              <a:t>loss</a:t>
            </a:r>
            <a:r>
              <a:rPr lang="pl-PL" dirty="0">
                <a:solidFill>
                  <a:schemeClr val="bg1"/>
                </a:solidFill>
              </a:rPr>
              <a:t>.</a:t>
            </a:r>
          </a:p>
          <a:p>
            <a:r>
              <a:rPr lang="pl-PL" dirty="0" err="1">
                <a:solidFill>
                  <a:schemeClr val="bg1"/>
                </a:solidFill>
              </a:rPr>
              <a:t>There</a:t>
            </a:r>
            <a:r>
              <a:rPr lang="pl-PL" dirty="0">
                <a:solidFill>
                  <a:schemeClr val="bg1"/>
                </a:solidFill>
              </a:rPr>
              <a:t> </a:t>
            </a:r>
            <a:r>
              <a:rPr lang="pl-PL" dirty="0" err="1">
                <a:solidFill>
                  <a:schemeClr val="bg1"/>
                </a:solidFill>
              </a:rPr>
              <a:t>can</a:t>
            </a:r>
            <a:r>
              <a:rPr lang="pl-PL" dirty="0">
                <a:solidFill>
                  <a:schemeClr val="bg1"/>
                </a:solidFill>
              </a:rPr>
              <a:t> be one </a:t>
            </a:r>
            <a:r>
              <a:rPr lang="pl-PL" dirty="0" err="1">
                <a:solidFill>
                  <a:schemeClr val="bg1"/>
                </a:solidFill>
              </a:rPr>
              <a:t>or</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replicas</a:t>
            </a:r>
            <a:r>
              <a:rPr lang="pl-PL" dirty="0">
                <a:solidFill>
                  <a:schemeClr val="bg1"/>
                </a:solidFill>
              </a:rPr>
              <a:t> of a </a:t>
            </a:r>
            <a:r>
              <a:rPr lang="pl-PL" dirty="0" err="1">
                <a:solidFill>
                  <a:schemeClr val="bg1"/>
                </a:solidFill>
              </a:rPr>
              <a:t>partition</a:t>
            </a:r>
            <a:endParaRPr lang="pl-PL" dirty="0">
              <a:solidFill>
                <a:schemeClr val="bg1"/>
              </a:solidFill>
            </a:endParaRPr>
          </a:p>
          <a:p>
            <a:r>
              <a:rPr lang="pl-PL" dirty="0">
                <a:solidFill>
                  <a:schemeClr val="bg1"/>
                </a:solidFill>
              </a:rPr>
              <a:t>One </a:t>
            </a:r>
            <a:r>
              <a:rPr lang="pl-PL" b="1" dirty="0">
                <a:solidFill>
                  <a:schemeClr val="bg1"/>
                </a:solidFill>
              </a:rPr>
              <a:t>leader</a:t>
            </a:r>
            <a:r>
              <a:rPr lang="pl-PL" dirty="0">
                <a:solidFill>
                  <a:schemeClr val="bg1"/>
                </a:solidFill>
              </a:rPr>
              <a:t> and </a:t>
            </a:r>
            <a:r>
              <a:rPr lang="pl-PL" dirty="0" err="1">
                <a:solidFill>
                  <a:schemeClr val="bg1"/>
                </a:solidFill>
              </a:rPr>
              <a:t>many</a:t>
            </a:r>
            <a:r>
              <a:rPr lang="pl-PL" dirty="0">
                <a:solidFill>
                  <a:schemeClr val="bg1"/>
                </a:solidFill>
              </a:rPr>
              <a:t> </a:t>
            </a:r>
            <a:r>
              <a:rPr lang="pl-PL" b="1" dirty="0" err="1">
                <a:solidFill>
                  <a:schemeClr val="bg1"/>
                </a:solidFill>
              </a:rPr>
              <a:t>followers</a:t>
            </a:r>
            <a:endParaRPr lang="pl-PL" b="1" dirty="0">
              <a:solidFill>
                <a:schemeClr val="bg1"/>
              </a:solidFill>
            </a:endParaRPr>
          </a:p>
          <a:p>
            <a:r>
              <a:rPr lang="pl-PL" b="1" dirty="0">
                <a:solidFill>
                  <a:schemeClr val="bg1"/>
                </a:solidFill>
              </a:rPr>
              <a:t>In-</a:t>
            </a:r>
            <a:r>
              <a:rPr lang="pl-PL" b="1" dirty="0" err="1">
                <a:solidFill>
                  <a:schemeClr val="bg1"/>
                </a:solidFill>
              </a:rPr>
              <a:t>Sync</a:t>
            </a:r>
            <a:r>
              <a:rPr lang="pl-PL" b="1" dirty="0">
                <a:solidFill>
                  <a:schemeClr val="bg1"/>
                </a:solidFill>
              </a:rPr>
              <a:t> </a:t>
            </a:r>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replica</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has</a:t>
            </a:r>
            <a:r>
              <a:rPr lang="pl-PL" dirty="0">
                <a:solidFill>
                  <a:schemeClr val="bg1"/>
                </a:solidFill>
              </a:rPr>
              <a:t> </a:t>
            </a:r>
            <a:r>
              <a:rPr lang="pl-PL" i="1" dirty="0" err="1">
                <a:solidFill>
                  <a:schemeClr val="bg1"/>
                </a:solidFill>
              </a:rPr>
              <a:t>enough</a:t>
            </a:r>
            <a:r>
              <a:rPr lang="pl-PL" dirty="0">
                <a:solidFill>
                  <a:schemeClr val="bg1"/>
                </a:solidFill>
              </a:rPr>
              <a:t> </a:t>
            </a:r>
            <a:r>
              <a:rPr lang="pl-PL" dirty="0" err="1">
                <a:solidFill>
                  <a:schemeClr val="bg1"/>
                </a:solidFill>
              </a:rPr>
              <a:t>records</a:t>
            </a:r>
            <a:r>
              <a:rPr lang="pl-PL" dirty="0">
                <a:solidFill>
                  <a:schemeClr val="bg1"/>
                </a:solidFill>
              </a:rPr>
              <a:t> to be </a:t>
            </a:r>
            <a:r>
              <a:rPr lang="pl-PL" dirty="0" err="1">
                <a:solidFill>
                  <a:schemeClr val="bg1"/>
                </a:solidFill>
              </a:rPr>
              <a:t>considered</a:t>
            </a:r>
            <a:r>
              <a:rPr lang="pl-PL" dirty="0">
                <a:solidFill>
                  <a:schemeClr val="bg1"/>
                </a:solidFill>
              </a:rPr>
              <a:t> in </a:t>
            </a:r>
            <a:r>
              <a:rPr lang="pl-PL" b="1" dirty="0" err="1">
                <a:solidFill>
                  <a:schemeClr val="bg1"/>
                </a:solidFill>
              </a:rPr>
              <a:t>partition</a:t>
            </a:r>
            <a:r>
              <a:rPr lang="pl-PL" b="1" dirty="0">
                <a:solidFill>
                  <a:schemeClr val="bg1"/>
                </a:solidFill>
              </a:rPr>
              <a:t> leader </a:t>
            </a:r>
            <a:r>
              <a:rPr lang="pl-PL" b="1" dirty="0" err="1">
                <a:solidFill>
                  <a:schemeClr val="bg1"/>
                </a:solidFill>
              </a:rPr>
              <a:t>election</a:t>
            </a:r>
            <a:endParaRPr lang="pl-PL" b="1" dirty="0">
              <a:solidFill>
                <a:schemeClr val="bg1"/>
              </a:solidFill>
            </a:endParaRPr>
          </a:p>
        </p:txBody>
      </p:sp>
    </p:spTree>
    <p:extLst>
      <p:ext uri="{BB962C8B-B14F-4D97-AF65-F5344CB8AC3E}">
        <p14:creationId xmlns:p14="http://schemas.microsoft.com/office/powerpoint/2010/main" val="27365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Brokers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Broker </a:t>
            </a:r>
            <a:r>
              <a:rPr lang="pl-PL" dirty="0" err="1">
                <a:solidFill>
                  <a:schemeClr val="bg1"/>
                </a:solidFill>
              </a:rPr>
              <a:t>is</a:t>
            </a:r>
            <a:r>
              <a:rPr lang="pl-PL" dirty="0">
                <a:solidFill>
                  <a:schemeClr val="bg1"/>
                </a:solidFill>
              </a:rPr>
              <a:t> a Kafka </a:t>
            </a:r>
            <a:r>
              <a:rPr lang="pl-PL" dirty="0" err="1">
                <a:solidFill>
                  <a:schemeClr val="bg1"/>
                </a:solidFill>
              </a:rPr>
              <a:t>server</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manages</a:t>
            </a:r>
            <a:r>
              <a:rPr lang="pl-PL" dirty="0">
                <a:solidFill>
                  <a:schemeClr val="bg1"/>
                </a:solidFill>
              </a:rPr>
              <a:t> </a:t>
            </a:r>
            <a:r>
              <a:rPr lang="pl-PL" dirty="0" err="1">
                <a:solidFill>
                  <a:schemeClr val="bg1"/>
                </a:solidFill>
              </a:rPr>
              <a:t>records</a:t>
            </a:r>
            <a:endParaRPr lang="pl-PL" dirty="0">
              <a:solidFill>
                <a:schemeClr val="bg1"/>
              </a:solidFill>
            </a:endParaRPr>
          </a:p>
          <a:p>
            <a:r>
              <a:rPr lang="pl-PL" dirty="0" err="1">
                <a:solidFill>
                  <a:schemeClr val="bg1"/>
                </a:solidFill>
              </a:rPr>
              <a:t>Receives</a:t>
            </a:r>
            <a:r>
              <a:rPr lang="pl-PL" dirty="0">
                <a:solidFill>
                  <a:schemeClr val="bg1"/>
                </a:solidFill>
              </a:rPr>
              <a:t> </a:t>
            </a:r>
            <a:r>
              <a:rPr lang="pl-PL" dirty="0" err="1">
                <a:solidFill>
                  <a:schemeClr val="bg1"/>
                </a:solidFill>
              </a:rPr>
              <a:t>messages</a:t>
            </a:r>
            <a:endParaRPr lang="pl-PL" dirty="0">
              <a:solidFill>
                <a:schemeClr val="bg1"/>
              </a:solidFill>
            </a:endParaRPr>
          </a:p>
          <a:p>
            <a:r>
              <a:rPr lang="pl-PL" dirty="0" err="1">
                <a:solidFill>
                  <a:schemeClr val="bg1"/>
                </a:solidFill>
              </a:rPr>
              <a:t>Assigns</a:t>
            </a:r>
            <a:r>
              <a:rPr lang="pl-PL" dirty="0">
                <a:solidFill>
                  <a:schemeClr val="bg1"/>
                </a:solidFill>
              </a:rPr>
              <a:t> </a:t>
            </a:r>
            <a:r>
              <a:rPr lang="pl-PL" dirty="0" err="1">
                <a:solidFill>
                  <a:schemeClr val="bg1"/>
                </a:solidFill>
              </a:rPr>
              <a:t>offsets</a:t>
            </a:r>
            <a:endParaRPr lang="pl-PL" dirty="0">
              <a:solidFill>
                <a:schemeClr val="bg1"/>
              </a:solidFill>
            </a:endParaRPr>
          </a:p>
          <a:p>
            <a:r>
              <a:rPr lang="pl-PL" dirty="0" err="1">
                <a:solidFill>
                  <a:schemeClr val="bg1"/>
                </a:solidFill>
              </a:rPr>
              <a:t>Commits</a:t>
            </a:r>
            <a:r>
              <a:rPr lang="pl-PL" dirty="0">
                <a:solidFill>
                  <a:schemeClr val="bg1"/>
                </a:solidFill>
              </a:rPr>
              <a:t> </a:t>
            </a:r>
            <a:r>
              <a:rPr lang="pl-PL" dirty="0" err="1">
                <a:solidFill>
                  <a:schemeClr val="bg1"/>
                </a:solidFill>
              </a:rPr>
              <a:t>messages</a:t>
            </a:r>
            <a:r>
              <a:rPr lang="pl-PL" dirty="0">
                <a:solidFill>
                  <a:schemeClr val="bg1"/>
                </a:solidFill>
              </a:rPr>
              <a:t> to </a:t>
            </a:r>
            <a:r>
              <a:rPr lang="pl-PL" dirty="0" err="1">
                <a:solidFill>
                  <a:schemeClr val="bg1"/>
                </a:solidFill>
              </a:rPr>
              <a:t>storage</a:t>
            </a:r>
            <a:r>
              <a:rPr lang="pl-PL" dirty="0">
                <a:solidFill>
                  <a:schemeClr val="bg1"/>
                </a:solidFill>
              </a:rPr>
              <a:t> on </a:t>
            </a:r>
            <a:r>
              <a:rPr lang="pl-PL" dirty="0" err="1">
                <a:solidFill>
                  <a:schemeClr val="bg1"/>
                </a:solidFill>
              </a:rPr>
              <a:t>disk</a:t>
            </a:r>
            <a:endParaRPr lang="pl-PL" dirty="0">
              <a:solidFill>
                <a:schemeClr val="bg1"/>
              </a:solidFill>
            </a:endParaRPr>
          </a:p>
          <a:p>
            <a:r>
              <a:rPr lang="pl-PL" dirty="0" err="1">
                <a:solidFill>
                  <a:schemeClr val="bg1"/>
                </a:solidFill>
              </a:rPr>
              <a:t>Each</a:t>
            </a:r>
            <a:r>
              <a:rPr lang="pl-PL" dirty="0">
                <a:solidFill>
                  <a:schemeClr val="bg1"/>
                </a:solidFill>
              </a:rPr>
              <a:t> broker </a:t>
            </a:r>
            <a:r>
              <a:rPr lang="pl-PL" dirty="0" err="1">
                <a:solidFill>
                  <a:schemeClr val="bg1"/>
                </a:solidFill>
              </a:rPr>
              <a:t>may</a:t>
            </a:r>
            <a:r>
              <a:rPr lang="pl-PL" dirty="0">
                <a:solidFill>
                  <a:schemeClr val="bg1"/>
                </a:solidFill>
              </a:rPr>
              <a:t> </a:t>
            </a:r>
            <a:r>
              <a:rPr lang="pl-PL" dirty="0" err="1">
                <a:solidFill>
                  <a:schemeClr val="bg1"/>
                </a:solidFill>
              </a:rPr>
              <a:t>have</a:t>
            </a:r>
            <a:r>
              <a:rPr lang="pl-PL" dirty="0">
                <a:solidFill>
                  <a:schemeClr val="bg1"/>
                </a:solidFill>
              </a:rPr>
              <a:t> zero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partitions</a:t>
            </a:r>
            <a:r>
              <a:rPr lang="pl-PL" dirty="0">
                <a:solidFill>
                  <a:schemeClr val="bg1"/>
                </a:solidFill>
              </a:rPr>
              <a:t> per </a:t>
            </a:r>
            <a:r>
              <a:rPr lang="pl-PL" dirty="0" err="1">
                <a:solidFill>
                  <a:schemeClr val="bg1"/>
                </a:solidFill>
              </a:rPr>
              <a:t>topic</a:t>
            </a:r>
            <a:r>
              <a:rPr lang="pl-PL" dirty="0">
                <a:solidFill>
                  <a:schemeClr val="bg1"/>
                </a:solidFill>
              </a:rPr>
              <a:t>. </a:t>
            </a:r>
            <a:endParaRPr lang="pl-PL" sz="2800" dirty="0">
              <a:solidFill>
                <a:schemeClr val="bg1"/>
              </a:solidFill>
            </a:endParaRPr>
          </a:p>
        </p:txBody>
      </p:sp>
    </p:spTree>
    <p:extLst>
      <p:ext uri="{BB962C8B-B14F-4D97-AF65-F5344CB8AC3E}">
        <p14:creationId xmlns:p14="http://schemas.microsoft.com/office/powerpoint/2010/main" val="7704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Cluster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err="1">
                <a:solidFill>
                  <a:schemeClr val="bg1"/>
                </a:solidFill>
              </a:rPr>
              <a:t>When</a:t>
            </a:r>
            <a:r>
              <a:rPr lang="pl-PL" dirty="0">
                <a:solidFill>
                  <a:schemeClr val="bg1"/>
                </a:solidFill>
              </a:rPr>
              <a:t> Kafka </a:t>
            </a:r>
            <a:r>
              <a:rPr lang="pl-PL" dirty="0" err="1">
                <a:solidFill>
                  <a:schemeClr val="bg1"/>
                </a:solidFill>
              </a:rPr>
              <a:t>has</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than</a:t>
            </a:r>
            <a:r>
              <a:rPr lang="pl-PL" dirty="0">
                <a:solidFill>
                  <a:schemeClr val="bg1"/>
                </a:solidFill>
              </a:rPr>
              <a:t> one broker, </a:t>
            </a:r>
            <a:r>
              <a:rPr lang="pl-PL" dirty="0" err="1">
                <a:solidFill>
                  <a:schemeClr val="bg1"/>
                </a:solidFill>
              </a:rPr>
              <a:t>it</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called</a:t>
            </a:r>
            <a:r>
              <a:rPr lang="pl-PL" dirty="0">
                <a:solidFill>
                  <a:schemeClr val="bg1"/>
                </a:solidFill>
              </a:rPr>
              <a:t> a Kafka </a:t>
            </a:r>
            <a:r>
              <a:rPr lang="pl-PL" dirty="0" err="1">
                <a:solidFill>
                  <a:schemeClr val="bg1"/>
                </a:solidFill>
              </a:rPr>
              <a:t>cluster</a:t>
            </a:r>
            <a:r>
              <a:rPr lang="pl-PL" dirty="0">
                <a:solidFill>
                  <a:schemeClr val="bg1"/>
                </a:solidFill>
              </a:rPr>
              <a:t>. </a:t>
            </a:r>
          </a:p>
          <a:p>
            <a:pPr marL="0" indent="0">
              <a:buNone/>
            </a:pPr>
            <a:r>
              <a:rPr lang="pl-PL" dirty="0">
                <a:solidFill>
                  <a:schemeClr val="bg1"/>
                </a:solidFill>
              </a:rPr>
              <a:t>A Kafka </a:t>
            </a:r>
            <a:r>
              <a:rPr lang="pl-PL" dirty="0" err="1">
                <a:solidFill>
                  <a:schemeClr val="bg1"/>
                </a:solidFill>
              </a:rPr>
              <a:t>cluster</a:t>
            </a:r>
            <a:r>
              <a:rPr lang="pl-PL" dirty="0">
                <a:solidFill>
                  <a:schemeClr val="bg1"/>
                </a:solidFill>
              </a:rPr>
              <a:t> </a:t>
            </a:r>
            <a:r>
              <a:rPr lang="pl-PL" dirty="0" err="1">
                <a:solidFill>
                  <a:schemeClr val="bg1"/>
                </a:solidFill>
              </a:rPr>
              <a:t>can</a:t>
            </a:r>
            <a:r>
              <a:rPr lang="pl-PL" dirty="0">
                <a:solidFill>
                  <a:schemeClr val="bg1"/>
                </a:solidFill>
              </a:rPr>
              <a:t> be </a:t>
            </a:r>
            <a:r>
              <a:rPr lang="pl-PL" dirty="0" err="1">
                <a:solidFill>
                  <a:schemeClr val="bg1"/>
                </a:solidFill>
              </a:rPr>
              <a:t>expanded</a:t>
            </a:r>
            <a:r>
              <a:rPr lang="pl-PL" dirty="0">
                <a:solidFill>
                  <a:schemeClr val="bg1"/>
                </a:solidFill>
              </a:rPr>
              <a:t> </a:t>
            </a:r>
            <a:r>
              <a:rPr lang="pl-PL" dirty="0" err="1">
                <a:solidFill>
                  <a:schemeClr val="bg1"/>
                </a:solidFill>
              </a:rPr>
              <a:t>without</a:t>
            </a:r>
            <a:r>
              <a:rPr lang="pl-PL" dirty="0">
                <a:solidFill>
                  <a:schemeClr val="bg1"/>
                </a:solidFill>
              </a:rPr>
              <a:t> </a:t>
            </a:r>
            <a:r>
              <a:rPr lang="pl-PL" dirty="0" err="1">
                <a:solidFill>
                  <a:schemeClr val="bg1"/>
                </a:solidFill>
              </a:rPr>
              <a:t>downtime</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1710515041"/>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a:solidFill>
                  <a:schemeClr val="bg1"/>
                </a:solidFill>
              </a:rPr>
              <a:t>It </a:t>
            </a:r>
            <a:r>
              <a:rPr lang="pl-PL" sz="2800" dirty="0" err="1">
                <a:solidFill>
                  <a:schemeClr val="bg1"/>
                </a:solidFill>
              </a:rPr>
              <a:t>backups</a:t>
            </a:r>
            <a:r>
              <a:rPr lang="pl-PL" sz="2800" dirty="0">
                <a:solidFill>
                  <a:schemeClr val="bg1"/>
                </a:solidFill>
              </a:rPr>
              <a:t> the </a:t>
            </a:r>
            <a:r>
              <a:rPr lang="pl-PL" sz="2800" dirty="0" err="1">
                <a:solidFill>
                  <a:schemeClr val="bg1"/>
                </a:solidFill>
              </a:rPr>
              <a:t>date</a:t>
            </a:r>
            <a:r>
              <a:rPr lang="pl-PL" sz="2800" dirty="0">
                <a:solidFill>
                  <a:schemeClr val="bg1"/>
                </a:solidFill>
              </a:rPr>
              <a:t> </a:t>
            </a:r>
            <a:r>
              <a:rPr lang="pl-PL" sz="2800" dirty="0" err="1">
                <a:solidFill>
                  <a:schemeClr val="bg1"/>
                </a:solidFill>
              </a:rPr>
              <a:t>critical</a:t>
            </a:r>
            <a:r>
              <a:rPr lang="pl-PL" sz="2800" dirty="0">
                <a:solidFill>
                  <a:schemeClr val="bg1"/>
                </a:solidFill>
              </a:rPr>
              <a:t> </a:t>
            </a:r>
            <a:r>
              <a:rPr lang="pl-PL" sz="2800" dirty="0" err="1">
                <a:solidFill>
                  <a:schemeClr val="bg1"/>
                </a:solidFill>
              </a:rPr>
              <a:t>metadata</a:t>
            </a:r>
            <a:r>
              <a:rPr lang="pl-PL" sz="2800" dirty="0">
                <a:solidFill>
                  <a:schemeClr val="bg1"/>
                </a:solidFill>
              </a:rPr>
              <a:t> of Kafka Cluster</a:t>
            </a:r>
          </a:p>
          <a:p>
            <a:r>
              <a:rPr lang="pl-PL" sz="2800" dirty="0" err="1">
                <a:solidFill>
                  <a:schemeClr val="bg1"/>
                </a:solidFill>
              </a:rPr>
              <a:t>Responsible</a:t>
            </a:r>
            <a:r>
              <a:rPr lang="pl-PL" sz="2800" dirty="0">
                <a:solidFill>
                  <a:schemeClr val="bg1"/>
                </a:solidFill>
              </a:rPr>
              <a:t> for </a:t>
            </a:r>
            <a:r>
              <a:rPr lang="pl-PL" sz="2800" dirty="0" err="1">
                <a:solidFill>
                  <a:schemeClr val="bg1"/>
                </a:solidFill>
              </a:rPr>
              <a:t>ellection</a:t>
            </a:r>
            <a:endParaRPr lang="pl-PL" sz="2800" dirty="0">
              <a:solidFill>
                <a:schemeClr val="bg1"/>
              </a:solidFill>
            </a:endParaRPr>
          </a:p>
          <a:p>
            <a:r>
              <a:rPr lang="pl-PL" dirty="0">
                <a:solidFill>
                  <a:schemeClr val="bg1"/>
                </a:solidFill>
              </a:rPr>
              <a:t>Stores </a:t>
            </a:r>
            <a:r>
              <a:rPr lang="pl-PL" dirty="0" err="1">
                <a:solidFill>
                  <a:schemeClr val="bg1"/>
                </a:solidFill>
              </a:rPr>
              <a:t>ACLs</a:t>
            </a:r>
            <a:endParaRPr lang="pl-PL" dirty="0">
              <a:solidFill>
                <a:schemeClr val="bg1"/>
              </a:solidFill>
            </a:endParaRPr>
          </a:p>
          <a:p>
            <a:r>
              <a:rPr lang="pl-PL" sz="2800" dirty="0">
                <a:solidFill>
                  <a:schemeClr val="bg1"/>
                </a:solidFill>
              </a:rPr>
              <a:t>Stores list of </a:t>
            </a:r>
            <a:r>
              <a:rPr lang="pl-PL" sz="2800" dirty="0" err="1">
                <a:solidFill>
                  <a:schemeClr val="bg1"/>
                </a:solidFill>
              </a:rPr>
              <a:t>available</a:t>
            </a:r>
            <a:r>
              <a:rPr lang="pl-PL" sz="2800" dirty="0">
                <a:solidFill>
                  <a:schemeClr val="bg1"/>
                </a:solidFill>
              </a:rPr>
              <a:t> Kafka </a:t>
            </a:r>
            <a:r>
              <a:rPr lang="pl-PL" sz="2800" dirty="0" err="1">
                <a:solidFill>
                  <a:schemeClr val="bg1"/>
                </a:solidFill>
              </a:rPr>
              <a:t>brokers</a:t>
            </a:r>
            <a:endParaRPr lang="pl-PL" sz="2800" dirty="0">
              <a:solidFill>
                <a:schemeClr val="bg1"/>
              </a:solidFill>
            </a:endParaRPr>
          </a:p>
          <a:p>
            <a:r>
              <a:rPr lang="pl-PL" dirty="0">
                <a:solidFill>
                  <a:schemeClr val="bg1"/>
                </a:solidFill>
              </a:rPr>
              <a:t>Not </a:t>
            </a:r>
            <a:r>
              <a:rPr lang="pl-PL" dirty="0" err="1">
                <a:solidFill>
                  <a:schemeClr val="bg1"/>
                </a:solidFill>
              </a:rPr>
              <a:t>needed</a:t>
            </a:r>
            <a:r>
              <a:rPr lang="pl-PL" dirty="0">
                <a:solidFill>
                  <a:schemeClr val="bg1"/>
                </a:solidFill>
              </a:rPr>
              <a:t> </a:t>
            </a:r>
            <a:r>
              <a:rPr lang="pl-PL" dirty="0" err="1">
                <a:solidFill>
                  <a:schemeClr val="bg1"/>
                </a:solidFill>
              </a:rPr>
              <a:t>since</a:t>
            </a:r>
            <a:r>
              <a:rPr lang="pl-PL" dirty="0">
                <a:solidFill>
                  <a:schemeClr val="bg1"/>
                </a:solidFill>
              </a:rPr>
              <a:t> 2.8</a:t>
            </a:r>
          </a:p>
          <a:p>
            <a:r>
              <a:rPr lang="pl-PL" sz="2800" dirty="0" err="1">
                <a:solidFill>
                  <a:schemeClr val="bg1"/>
                </a:solidFill>
              </a:rPr>
              <a:t>Replaced</a:t>
            </a:r>
            <a:r>
              <a:rPr lang="pl-PL" sz="2800" dirty="0">
                <a:solidFill>
                  <a:schemeClr val="bg1"/>
                </a:solidFill>
              </a:rPr>
              <a:t> by Quorum </a:t>
            </a:r>
            <a:r>
              <a:rPr lang="pl-PL" dirty="0">
                <a:solidFill>
                  <a:schemeClr val="bg1"/>
                </a:solidFill>
              </a:rPr>
              <a:t>C</a:t>
            </a:r>
            <a:r>
              <a:rPr lang="pl-PL" sz="2800" dirty="0">
                <a:solidFill>
                  <a:schemeClr val="bg1"/>
                </a:solidFill>
              </a:rPr>
              <a:t>ontroller</a:t>
            </a:r>
          </a:p>
        </p:txBody>
      </p:sp>
    </p:spTree>
    <p:extLst>
      <p:ext uri="{BB962C8B-B14F-4D97-AF65-F5344CB8AC3E}">
        <p14:creationId xmlns:p14="http://schemas.microsoft.com/office/powerpoint/2010/main" val="32740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3A9876-D0EC-CC4A-9E13-259D5454061D}"/>
              </a:ext>
            </a:extLst>
          </p:cNvPr>
          <p:cNvPicPr>
            <a:picLocks noChangeAspect="1"/>
          </p:cNvPicPr>
          <p:nvPr/>
        </p:nvPicPr>
        <p:blipFill rotWithShape="1">
          <a:blip r:embed="rId2">
            <a:alphaModFix amt="50000"/>
          </a:blip>
          <a:srcRect t="22891" r="1" b="39704"/>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Kafka Features</a:t>
            </a:r>
          </a:p>
        </p:txBody>
      </p:sp>
    </p:spTree>
    <p:extLst>
      <p:ext uri="{BB962C8B-B14F-4D97-AF65-F5344CB8AC3E}">
        <p14:creationId xmlns:p14="http://schemas.microsoft.com/office/powerpoint/2010/main" val="171628180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Multi </a:t>
            </a:r>
            <a:r>
              <a:rPr lang="pl-PL" dirty="0" err="1">
                <a:solidFill>
                  <a:schemeClr val="bg1"/>
                </a:solidFill>
              </a:rPr>
              <a:t>Tenancy</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You</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deploy</a:t>
            </a:r>
            <a:r>
              <a:rPr lang="pl-PL" dirty="0">
                <a:solidFill>
                  <a:schemeClr val="bg1"/>
                </a:solidFill>
              </a:rPr>
              <a:t> Kafka as a </a:t>
            </a:r>
            <a:r>
              <a:rPr lang="pl-PL" dirty="0" err="1">
                <a:solidFill>
                  <a:schemeClr val="bg1"/>
                </a:solidFill>
              </a:rPr>
              <a:t>multi-tenant</a:t>
            </a:r>
            <a:r>
              <a:rPr lang="pl-PL" dirty="0">
                <a:solidFill>
                  <a:schemeClr val="bg1"/>
                </a:solidFill>
              </a:rPr>
              <a:t> </a:t>
            </a:r>
            <a:r>
              <a:rPr lang="pl-PL" dirty="0" err="1">
                <a:solidFill>
                  <a:schemeClr val="bg1"/>
                </a:solidFill>
              </a:rPr>
              <a:t>solution</a:t>
            </a:r>
            <a:r>
              <a:rPr lang="pl-PL" dirty="0">
                <a:solidFill>
                  <a:schemeClr val="bg1"/>
                </a:solidFill>
              </a:rPr>
              <a:t>.</a:t>
            </a:r>
          </a:p>
          <a:p>
            <a:r>
              <a:rPr lang="pl-PL" dirty="0">
                <a:solidFill>
                  <a:schemeClr val="bg1"/>
                </a:solidFill>
              </a:rPr>
              <a:t>Multi-</a:t>
            </a:r>
            <a:r>
              <a:rPr lang="pl-PL" dirty="0" err="1">
                <a:solidFill>
                  <a:schemeClr val="bg1"/>
                </a:solidFill>
              </a:rPr>
              <a:t>tenancy</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enabled</a:t>
            </a:r>
            <a:r>
              <a:rPr lang="pl-PL" dirty="0">
                <a:solidFill>
                  <a:schemeClr val="bg1"/>
                </a:solidFill>
              </a:rPr>
              <a:t> by </a:t>
            </a:r>
            <a:r>
              <a:rPr lang="pl-PL" dirty="0" err="1">
                <a:solidFill>
                  <a:schemeClr val="bg1"/>
                </a:solidFill>
              </a:rPr>
              <a:t>configuring</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produce</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consume</a:t>
            </a:r>
            <a:r>
              <a:rPr lang="pl-PL" dirty="0">
                <a:solidFill>
                  <a:schemeClr val="bg1"/>
                </a:solidFill>
              </a:rPr>
              <a:t> data</a:t>
            </a:r>
          </a:p>
          <a:p>
            <a:r>
              <a:rPr lang="pl-PL" dirty="0" err="1">
                <a:solidFill>
                  <a:schemeClr val="bg1"/>
                </a:solidFill>
              </a:rPr>
              <a:t>Support</a:t>
            </a:r>
            <a:r>
              <a:rPr lang="pl-PL" dirty="0">
                <a:solidFill>
                  <a:schemeClr val="bg1"/>
                </a:solidFill>
              </a:rPr>
              <a:t> for </a:t>
            </a:r>
            <a:r>
              <a:rPr lang="pl-PL" dirty="0" err="1">
                <a:solidFill>
                  <a:schemeClr val="bg1"/>
                </a:solidFill>
              </a:rPr>
              <a:t>quotas</a:t>
            </a:r>
            <a:r>
              <a:rPr lang="pl-PL" dirty="0">
                <a:solidFill>
                  <a:schemeClr val="bg1"/>
                </a:solidFill>
              </a:rPr>
              <a:t> - </a:t>
            </a:r>
            <a:r>
              <a:rPr lang="pl-PL" dirty="0" err="1">
                <a:solidFill>
                  <a:schemeClr val="bg1"/>
                </a:solidFill>
              </a:rPr>
              <a:t>administrators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define</a:t>
            </a:r>
            <a:r>
              <a:rPr lang="pl-PL" dirty="0">
                <a:solidFill>
                  <a:schemeClr val="bg1"/>
                </a:solidFill>
              </a:rPr>
              <a:t> </a:t>
            </a:r>
            <a:r>
              <a:rPr lang="pl-PL" dirty="0" err="1">
                <a:solidFill>
                  <a:schemeClr val="bg1"/>
                </a:solidFill>
              </a:rPr>
              <a:t>quotas</a:t>
            </a:r>
            <a:r>
              <a:rPr lang="pl-PL" dirty="0">
                <a:solidFill>
                  <a:schemeClr val="bg1"/>
                </a:solidFill>
              </a:rPr>
              <a:t> to </a:t>
            </a:r>
            <a:r>
              <a:rPr lang="pl-PL" dirty="0" err="1">
                <a:solidFill>
                  <a:schemeClr val="bg1"/>
                </a:solidFill>
              </a:rPr>
              <a:t>control</a:t>
            </a:r>
            <a:r>
              <a:rPr lang="pl-PL" dirty="0">
                <a:solidFill>
                  <a:schemeClr val="bg1"/>
                </a:solidFill>
              </a:rPr>
              <a:t> the broker </a:t>
            </a:r>
            <a:r>
              <a:rPr lang="pl-PL" dirty="0" err="1">
                <a:solidFill>
                  <a:schemeClr val="bg1"/>
                </a:solidFill>
              </a:rPr>
              <a:t>resources</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by </a:t>
            </a:r>
            <a:r>
              <a:rPr lang="pl-PL" dirty="0" err="1">
                <a:solidFill>
                  <a:schemeClr val="bg1"/>
                </a:solidFill>
              </a:rPr>
              <a:t>clients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21866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Let’s compare architectures with following factors</a:t>
            </a:r>
          </a:p>
          <a:p>
            <a:pPr>
              <a:buClr>
                <a:schemeClr val="accent1"/>
              </a:buClr>
            </a:pPr>
            <a:r>
              <a:rPr lang="en-GB" sz="3600" dirty="0">
                <a:solidFill>
                  <a:schemeClr val="bg1"/>
                </a:solidFill>
              </a:rPr>
              <a:t>Productivity</a:t>
            </a:r>
          </a:p>
          <a:p>
            <a:pPr>
              <a:buClr>
                <a:schemeClr val="accent1"/>
              </a:buClr>
            </a:pPr>
            <a:r>
              <a:rPr lang="en-GB" sz="3600" dirty="0" err="1">
                <a:solidFill>
                  <a:schemeClr val="bg1"/>
                </a:solidFill>
              </a:rPr>
              <a:t>Deployability</a:t>
            </a:r>
            <a:endParaRPr lang="en-GB" sz="3600" dirty="0">
              <a:solidFill>
                <a:schemeClr val="bg1"/>
              </a:solidFill>
            </a:endParaRPr>
          </a:p>
          <a:p>
            <a:pPr>
              <a:buClr>
                <a:schemeClr val="accent1"/>
              </a:buClr>
            </a:pPr>
            <a:r>
              <a:rPr lang="en-GB" sz="3600" dirty="0">
                <a:solidFill>
                  <a:schemeClr val="bg1"/>
                </a:solidFill>
              </a:rPr>
              <a:t>Performance</a:t>
            </a:r>
          </a:p>
          <a:p>
            <a:pPr>
              <a:buClr>
                <a:schemeClr val="accent1"/>
              </a:buClr>
            </a:pPr>
            <a:r>
              <a:rPr lang="en-GB" sz="3600" dirty="0">
                <a:solidFill>
                  <a:schemeClr val="bg1"/>
                </a:solidFill>
              </a:rPr>
              <a:t>Scalability</a:t>
            </a:r>
          </a:p>
          <a:p>
            <a:pPr>
              <a:buClr>
                <a:schemeClr val="accent1"/>
              </a:buClr>
            </a:pPr>
            <a:r>
              <a:rPr lang="en-GB" sz="3600" dirty="0">
                <a:solidFill>
                  <a:schemeClr val="bg1"/>
                </a:solidFill>
              </a:rPr>
              <a:t>Failure impact</a:t>
            </a:r>
          </a:p>
          <a:p>
            <a:pPr>
              <a:buClr>
                <a:schemeClr val="accent1"/>
              </a:buClr>
            </a:pPr>
            <a:r>
              <a:rPr lang="en-GB" sz="3600" dirty="0">
                <a:solidFill>
                  <a:schemeClr val="bg1"/>
                </a:solidFill>
              </a:rPr>
              <a:t>Heterogeneous Technology</a:t>
            </a:r>
          </a:p>
          <a:p>
            <a:pPr>
              <a:buClr>
                <a:schemeClr val="accent1"/>
              </a:buClr>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Tree>
    <p:extLst>
      <p:ext uri="{BB962C8B-B14F-4D97-AF65-F5344CB8AC3E}">
        <p14:creationId xmlns:p14="http://schemas.microsoft.com/office/powerpoint/2010/main" val="163417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Geo</a:t>
            </a:r>
            <a:r>
              <a:rPr lang="pl-PL" dirty="0">
                <a:solidFill>
                  <a:schemeClr val="bg1"/>
                </a:solidFill>
              </a:rPr>
              <a:t> Replication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a:t>
            </a:r>
            <a:r>
              <a:rPr lang="pl-PL" dirty="0" err="1">
                <a:solidFill>
                  <a:schemeClr val="bg1"/>
                </a:solidFill>
              </a:rPr>
              <a:t>MirrorMaker</a:t>
            </a:r>
            <a:r>
              <a:rPr lang="pl-PL" dirty="0">
                <a:solidFill>
                  <a:schemeClr val="bg1"/>
                </a:solidFill>
              </a:rPr>
              <a:t> </a:t>
            </a:r>
            <a:r>
              <a:rPr lang="pl-PL" dirty="0" err="1">
                <a:solidFill>
                  <a:schemeClr val="bg1"/>
                </a:solidFill>
              </a:rPr>
              <a:t>provides</a:t>
            </a:r>
            <a:r>
              <a:rPr lang="pl-PL" dirty="0">
                <a:solidFill>
                  <a:schemeClr val="bg1"/>
                </a:solidFill>
              </a:rPr>
              <a:t> </a:t>
            </a:r>
            <a:r>
              <a:rPr lang="pl-PL" dirty="0" err="1">
                <a:solidFill>
                  <a:schemeClr val="bg1"/>
                </a:solidFill>
              </a:rPr>
              <a:t>geo-replication</a:t>
            </a:r>
            <a:r>
              <a:rPr lang="pl-PL" dirty="0">
                <a:solidFill>
                  <a:schemeClr val="bg1"/>
                </a:solidFill>
              </a:rPr>
              <a:t> </a:t>
            </a:r>
            <a:r>
              <a:rPr lang="pl-PL" dirty="0" err="1">
                <a:solidFill>
                  <a:schemeClr val="bg1"/>
                </a:solidFill>
              </a:rPr>
              <a:t>support</a:t>
            </a:r>
            <a:r>
              <a:rPr lang="pl-PL" dirty="0">
                <a:solidFill>
                  <a:schemeClr val="bg1"/>
                </a:solidFill>
              </a:rPr>
              <a:t>. </a:t>
            </a:r>
          </a:p>
          <a:p>
            <a:r>
              <a:rPr lang="pl-PL" dirty="0" err="1">
                <a:solidFill>
                  <a:schemeClr val="bg1"/>
                </a:solidFill>
              </a:rPr>
              <a:t>messages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replicated</a:t>
            </a:r>
            <a:r>
              <a:rPr lang="pl-PL" dirty="0">
                <a:solidFill>
                  <a:schemeClr val="bg1"/>
                </a:solidFill>
              </a:rPr>
              <a:t> </a:t>
            </a:r>
            <a:r>
              <a:rPr lang="pl-PL" dirty="0" err="1">
                <a:solidFill>
                  <a:schemeClr val="bg1"/>
                </a:solidFill>
              </a:rPr>
              <a:t>across</a:t>
            </a:r>
            <a:r>
              <a:rPr lang="pl-PL" dirty="0">
                <a:solidFill>
                  <a:schemeClr val="bg1"/>
                </a:solidFill>
              </a:rPr>
              <a:t> </a:t>
            </a:r>
            <a:r>
              <a:rPr lang="pl-PL" dirty="0" err="1">
                <a:solidFill>
                  <a:schemeClr val="bg1"/>
                </a:solidFill>
              </a:rPr>
              <a:t>multiple</a:t>
            </a:r>
            <a:r>
              <a:rPr lang="pl-PL" dirty="0">
                <a:solidFill>
                  <a:schemeClr val="bg1"/>
                </a:solidFill>
              </a:rPr>
              <a:t> </a:t>
            </a:r>
            <a:r>
              <a:rPr lang="pl-PL" dirty="0" err="1">
                <a:solidFill>
                  <a:schemeClr val="bg1"/>
                </a:solidFill>
              </a:rPr>
              <a:t>datacenters</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cloud</a:t>
            </a:r>
            <a:r>
              <a:rPr lang="pl-PL" dirty="0">
                <a:solidFill>
                  <a:schemeClr val="bg1"/>
                </a:solidFill>
              </a:rPr>
              <a:t> regions</a:t>
            </a:r>
          </a:p>
          <a:p>
            <a:r>
              <a:rPr lang="pl-PL" dirty="0" err="1">
                <a:solidFill>
                  <a:schemeClr val="bg1"/>
                </a:solidFill>
              </a:rPr>
              <a:t>active</a:t>
            </a:r>
            <a:r>
              <a:rPr lang="pl-PL" dirty="0">
                <a:solidFill>
                  <a:schemeClr val="bg1"/>
                </a:solidFill>
              </a:rPr>
              <a:t>/</a:t>
            </a:r>
            <a:r>
              <a:rPr lang="pl-PL" dirty="0" err="1">
                <a:solidFill>
                  <a:schemeClr val="bg1"/>
                </a:solidFill>
              </a:rPr>
              <a:t>passive</a:t>
            </a:r>
            <a:r>
              <a:rPr lang="pl-PL" dirty="0">
                <a:solidFill>
                  <a:schemeClr val="bg1"/>
                </a:solidFill>
              </a:rPr>
              <a:t> </a:t>
            </a:r>
            <a:r>
              <a:rPr lang="pl-PL" dirty="0" err="1">
                <a:solidFill>
                  <a:schemeClr val="bg1"/>
                </a:solidFill>
              </a:rPr>
              <a:t>scenarios</a:t>
            </a:r>
            <a:r>
              <a:rPr lang="pl-PL" dirty="0">
                <a:solidFill>
                  <a:schemeClr val="bg1"/>
                </a:solidFill>
              </a:rPr>
              <a:t> for backup and </a:t>
            </a:r>
            <a:r>
              <a:rPr lang="pl-PL" dirty="0" err="1">
                <a:solidFill>
                  <a:schemeClr val="bg1"/>
                </a:solidFill>
              </a:rPr>
              <a:t>recovery</a:t>
            </a:r>
            <a:r>
              <a:rPr lang="pl-PL" dirty="0">
                <a:solidFill>
                  <a:schemeClr val="bg1"/>
                </a:solidFill>
              </a:rPr>
              <a:t>; </a:t>
            </a:r>
          </a:p>
          <a:p>
            <a:r>
              <a:rPr lang="pl-PL" dirty="0" err="1">
                <a:solidFill>
                  <a:schemeClr val="bg1"/>
                </a:solidFill>
              </a:rPr>
              <a:t>active</a:t>
            </a:r>
            <a:r>
              <a:rPr lang="pl-PL" dirty="0">
                <a:solidFill>
                  <a:schemeClr val="bg1"/>
                </a:solidFill>
              </a:rPr>
              <a:t>/</a:t>
            </a:r>
            <a:r>
              <a:rPr lang="pl-PL" dirty="0" err="1">
                <a:solidFill>
                  <a:schemeClr val="bg1"/>
                </a:solidFill>
              </a:rPr>
              <a:t>active</a:t>
            </a:r>
            <a:r>
              <a:rPr lang="pl-PL" dirty="0">
                <a:solidFill>
                  <a:schemeClr val="bg1"/>
                </a:solidFill>
              </a:rPr>
              <a:t> </a:t>
            </a:r>
            <a:r>
              <a:rPr lang="pl-PL" dirty="0" err="1">
                <a:solidFill>
                  <a:schemeClr val="bg1"/>
                </a:solidFill>
              </a:rPr>
              <a:t>scenarios</a:t>
            </a:r>
            <a:r>
              <a:rPr lang="pl-PL" dirty="0">
                <a:solidFill>
                  <a:schemeClr val="bg1"/>
                </a:solidFill>
              </a:rPr>
              <a:t> to place data </a:t>
            </a:r>
            <a:r>
              <a:rPr lang="pl-PL" dirty="0" err="1">
                <a:solidFill>
                  <a:schemeClr val="bg1"/>
                </a:solidFill>
              </a:rPr>
              <a:t>closer</a:t>
            </a:r>
            <a:r>
              <a:rPr lang="pl-PL" dirty="0">
                <a:solidFill>
                  <a:schemeClr val="bg1"/>
                </a:solidFill>
              </a:rPr>
              <a:t> to </a:t>
            </a:r>
            <a:r>
              <a:rPr lang="pl-PL" dirty="0" err="1">
                <a:solidFill>
                  <a:schemeClr val="bg1"/>
                </a:solidFill>
              </a:rPr>
              <a:t>your</a:t>
            </a:r>
            <a:r>
              <a:rPr lang="pl-PL" dirty="0">
                <a:solidFill>
                  <a:schemeClr val="bg1"/>
                </a:solidFill>
              </a:rPr>
              <a:t> </a:t>
            </a:r>
            <a:r>
              <a:rPr lang="pl-PL" dirty="0" err="1">
                <a:solidFill>
                  <a:schemeClr val="bg1"/>
                </a:solidFill>
              </a:rPr>
              <a:t>users</a:t>
            </a:r>
            <a:endParaRPr lang="pl-PL" dirty="0">
              <a:solidFill>
                <a:schemeClr val="bg1"/>
              </a:solidFill>
            </a:endParaRPr>
          </a:p>
        </p:txBody>
      </p:sp>
    </p:spTree>
    <p:extLst>
      <p:ext uri="{BB962C8B-B14F-4D97-AF65-F5344CB8AC3E}">
        <p14:creationId xmlns:p14="http://schemas.microsoft.com/office/powerpoint/2010/main" val="292871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Guarantees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At a high-</a:t>
            </a:r>
            <a:r>
              <a:rPr lang="pl-PL" dirty="0" err="1">
                <a:solidFill>
                  <a:schemeClr val="bg1"/>
                </a:solidFill>
              </a:rPr>
              <a:t>level</a:t>
            </a:r>
            <a:r>
              <a:rPr lang="pl-PL" dirty="0">
                <a:solidFill>
                  <a:schemeClr val="bg1"/>
                </a:solidFill>
              </a:rPr>
              <a:t> Kafka </a:t>
            </a:r>
            <a:r>
              <a:rPr lang="pl-PL" dirty="0" err="1">
                <a:solidFill>
                  <a:schemeClr val="bg1"/>
                </a:solidFill>
              </a:rPr>
              <a:t>gives</a:t>
            </a:r>
            <a:r>
              <a:rPr lang="pl-PL" dirty="0">
                <a:solidFill>
                  <a:schemeClr val="bg1"/>
                </a:solidFill>
              </a:rPr>
              <a:t> the </a:t>
            </a:r>
            <a:r>
              <a:rPr lang="pl-PL" dirty="0" err="1">
                <a:solidFill>
                  <a:schemeClr val="bg1"/>
                </a:solidFill>
              </a:rPr>
              <a:t>following</a:t>
            </a:r>
            <a:r>
              <a:rPr lang="pl-PL" dirty="0">
                <a:solidFill>
                  <a:schemeClr val="bg1"/>
                </a:solidFill>
              </a:rPr>
              <a:t> </a:t>
            </a:r>
            <a:r>
              <a:rPr lang="pl-PL" dirty="0" err="1">
                <a:solidFill>
                  <a:schemeClr val="bg1"/>
                </a:solidFill>
              </a:rPr>
              <a:t>guarantees</a:t>
            </a:r>
            <a:r>
              <a:rPr lang="pl-PL" dirty="0">
                <a:solidFill>
                  <a:schemeClr val="bg1"/>
                </a:solidFill>
              </a:rPr>
              <a:t>:</a:t>
            </a:r>
          </a:p>
          <a:p>
            <a:pPr marL="0" indent="0">
              <a:buNone/>
            </a:pPr>
            <a:endParaRPr lang="pl-PL" dirty="0">
              <a:solidFill>
                <a:schemeClr val="bg1"/>
              </a:solidFill>
            </a:endParaRPr>
          </a:p>
          <a:p>
            <a:pPr lvl="1"/>
            <a:r>
              <a:rPr lang="pl-PL" dirty="0" err="1">
                <a:solidFill>
                  <a:schemeClr val="bg1"/>
                </a:solidFill>
              </a:rPr>
              <a:t>Messages</a:t>
            </a:r>
            <a:r>
              <a:rPr lang="pl-PL" dirty="0">
                <a:solidFill>
                  <a:schemeClr val="bg1"/>
                </a:solidFill>
              </a:rPr>
              <a:t> </a:t>
            </a:r>
            <a:r>
              <a:rPr lang="pl-PL" dirty="0" err="1">
                <a:solidFill>
                  <a:schemeClr val="bg1"/>
                </a:solidFill>
              </a:rPr>
              <a:t>sent</a:t>
            </a:r>
            <a:r>
              <a:rPr lang="pl-PL" dirty="0">
                <a:solidFill>
                  <a:schemeClr val="bg1"/>
                </a:solidFill>
              </a:rPr>
              <a:t> by a </a:t>
            </a:r>
            <a:r>
              <a:rPr lang="pl-PL" dirty="0" err="1">
                <a:solidFill>
                  <a:schemeClr val="bg1"/>
                </a:solidFill>
              </a:rPr>
              <a:t>producer</a:t>
            </a:r>
            <a:r>
              <a:rPr lang="pl-PL" dirty="0">
                <a:solidFill>
                  <a:schemeClr val="bg1"/>
                </a:solidFill>
              </a:rPr>
              <a:t> to a </a:t>
            </a:r>
            <a:r>
              <a:rPr lang="pl-PL" dirty="0" err="1">
                <a:solidFill>
                  <a:schemeClr val="bg1"/>
                </a:solidFill>
              </a:rPr>
              <a:t>particular</a:t>
            </a:r>
            <a:r>
              <a:rPr lang="pl-PL" dirty="0">
                <a:solidFill>
                  <a:schemeClr val="bg1"/>
                </a:solidFill>
              </a:rPr>
              <a:t> </a:t>
            </a:r>
            <a:r>
              <a:rPr lang="pl-PL" dirty="0" err="1">
                <a:solidFill>
                  <a:schemeClr val="bg1"/>
                </a:solidFill>
              </a:rPr>
              <a:t>topic</a:t>
            </a:r>
            <a:r>
              <a:rPr lang="pl-PL" dirty="0">
                <a:solidFill>
                  <a:schemeClr val="bg1"/>
                </a:solidFill>
              </a:rPr>
              <a:t> </a:t>
            </a:r>
            <a:r>
              <a:rPr lang="pl-PL" dirty="0" err="1">
                <a:solidFill>
                  <a:schemeClr val="bg1"/>
                </a:solidFill>
              </a:rPr>
              <a:t>partition</a:t>
            </a:r>
            <a:r>
              <a:rPr lang="pl-PL" dirty="0">
                <a:solidFill>
                  <a:schemeClr val="bg1"/>
                </a:solidFill>
              </a:rPr>
              <a:t> </a:t>
            </a:r>
            <a:r>
              <a:rPr lang="pl-PL" dirty="0" err="1">
                <a:solidFill>
                  <a:schemeClr val="bg1"/>
                </a:solidFill>
              </a:rPr>
              <a:t>will</a:t>
            </a:r>
            <a:r>
              <a:rPr lang="pl-PL" dirty="0">
                <a:solidFill>
                  <a:schemeClr val="bg1"/>
                </a:solidFill>
              </a:rPr>
              <a:t> be </a:t>
            </a:r>
            <a:r>
              <a:rPr lang="pl-PL" dirty="0" err="1">
                <a:solidFill>
                  <a:schemeClr val="bg1"/>
                </a:solidFill>
              </a:rPr>
              <a:t>appended</a:t>
            </a:r>
            <a:r>
              <a:rPr lang="pl-PL" dirty="0">
                <a:solidFill>
                  <a:schemeClr val="bg1"/>
                </a:solidFill>
              </a:rPr>
              <a:t> in the order </a:t>
            </a:r>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sent</a:t>
            </a:r>
            <a:endParaRPr lang="pl-PL" dirty="0">
              <a:solidFill>
                <a:schemeClr val="bg1"/>
              </a:solidFill>
            </a:endParaRPr>
          </a:p>
          <a:p>
            <a:pPr lvl="1"/>
            <a:r>
              <a:rPr lang="pl-PL" dirty="0">
                <a:solidFill>
                  <a:schemeClr val="bg1"/>
                </a:solidFill>
              </a:rPr>
              <a:t>Consumer </a:t>
            </a:r>
            <a:r>
              <a:rPr lang="pl-PL" dirty="0" err="1">
                <a:solidFill>
                  <a:schemeClr val="bg1"/>
                </a:solidFill>
              </a:rPr>
              <a:t>sees</a:t>
            </a:r>
            <a:r>
              <a:rPr lang="pl-PL" dirty="0">
                <a:solidFill>
                  <a:schemeClr val="bg1"/>
                </a:solidFill>
              </a:rPr>
              <a:t> </a:t>
            </a:r>
            <a:r>
              <a:rPr lang="pl-PL" dirty="0" err="1">
                <a:solidFill>
                  <a:schemeClr val="bg1"/>
                </a:solidFill>
              </a:rPr>
              <a:t>records</a:t>
            </a:r>
            <a:r>
              <a:rPr lang="pl-PL" dirty="0">
                <a:solidFill>
                  <a:schemeClr val="bg1"/>
                </a:solidFill>
              </a:rPr>
              <a:t> in the order </a:t>
            </a:r>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stored</a:t>
            </a:r>
            <a:r>
              <a:rPr lang="pl-PL" dirty="0">
                <a:solidFill>
                  <a:schemeClr val="bg1"/>
                </a:solidFill>
              </a:rPr>
              <a:t> in the log.</a:t>
            </a:r>
          </a:p>
          <a:p>
            <a:pPr lvl="1"/>
            <a:r>
              <a:rPr lang="pl-PL" dirty="0" err="1">
                <a:solidFill>
                  <a:schemeClr val="bg1"/>
                </a:solidFill>
              </a:rPr>
              <a:t>Topic</a:t>
            </a:r>
            <a:r>
              <a:rPr lang="pl-PL" dirty="0">
                <a:solidFill>
                  <a:schemeClr val="bg1"/>
                </a:solidFill>
              </a:rPr>
              <a:t> with </a:t>
            </a:r>
            <a:r>
              <a:rPr lang="pl-PL" dirty="0" err="1">
                <a:solidFill>
                  <a:schemeClr val="bg1"/>
                </a:solidFill>
              </a:rPr>
              <a:t>replication</a:t>
            </a:r>
            <a:r>
              <a:rPr lang="pl-PL" dirty="0">
                <a:solidFill>
                  <a:schemeClr val="bg1"/>
                </a:solidFill>
              </a:rPr>
              <a:t> </a:t>
            </a:r>
            <a:r>
              <a:rPr lang="pl-PL" dirty="0" err="1">
                <a:solidFill>
                  <a:schemeClr val="bg1"/>
                </a:solidFill>
              </a:rPr>
              <a:t>factor</a:t>
            </a:r>
            <a:r>
              <a:rPr lang="pl-PL" dirty="0">
                <a:solidFill>
                  <a:schemeClr val="bg1"/>
                </a:solidFill>
              </a:rPr>
              <a:t> N, we </a:t>
            </a:r>
            <a:r>
              <a:rPr lang="pl-PL" dirty="0" err="1">
                <a:solidFill>
                  <a:schemeClr val="bg1"/>
                </a:solidFill>
              </a:rPr>
              <a:t>will</a:t>
            </a:r>
            <a:r>
              <a:rPr lang="pl-PL" dirty="0">
                <a:solidFill>
                  <a:schemeClr val="bg1"/>
                </a:solidFill>
              </a:rPr>
              <a:t> </a:t>
            </a:r>
            <a:r>
              <a:rPr lang="pl-PL" dirty="0" err="1">
                <a:solidFill>
                  <a:schemeClr val="bg1"/>
                </a:solidFill>
              </a:rPr>
              <a:t>tolerate</a:t>
            </a:r>
            <a:r>
              <a:rPr lang="pl-PL" dirty="0">
                <a:solidFill>
                  <a:schemeClr val="bg1"/>
                </a:solidFill>
              </a:rPr>
              <a:t> </a:t>
            </a:r>
            <a:r>
              <a:rPr lang="pl-PL" dirty="0" err="1">
                <a:solidFill>
                  <a:schemeClr val="bg1"/>
                </a:solidFill>
              </a:rPr>
              <a:t>up</a:t>
            </a:r>
            <a:r>
              <a:rPr lang="pl-PL" dirty="0">
                <a:solidFill>
                  <a:schemeClr val="bg1"/>
                </a:solidFill>
              </a:rPr>
              <a:t> to N-1 </a:t>
            </a:r>
            <a:r>
              <a:rPr lang="pl-PL" dirty="0" err="1">
                <a:solidFill>
                  <a:schemeClr val="bg1"/>
                </a:solidFill>
              </a:rPr>
              <a:t>server</a:t>
            </a:r>
            <a:r>
              <a:rPr lang="pl-PL" dirty="0">
                <a:solidFill>
                  <a:schemeClr val="bg1"/>
                </a:solidFill>
              </a:rPr>
              <a:t> </a:t>
            </a:r>
            <a:r>
              <a:rPr lang="pl-PL" dirty="0" err="1">
                <a:solidFill>
                  <a:schemeClr val="bg1"/>
                </a:solidFill>
              </a:rPr>
              <a:t>failures</a:t>
            </a:r>
            <a:r>
              <a:rPr lang="pl-PL" dirty="0">
                <a:solidFill>
                  <a:schemeClr val="bg1"/>
                </a:solidFill>
              </a:rPr>
              <a:t>.</a:t>
            </a:r>
          </a:p>
          <a:p>
            <a:pPr marL="0" indent="0">
              <a:buNone/>
            </a:pPr>
            <a:endParaRPr lang="pl-PL" sz="2800" dirty="0">
              <a:solidFill>
                <a:schemeClr val="bg1"/>
              </a:solidFill>
            </a:endParaRPr>
          </a:p>
        </p:txBody>
      </p:sp>
    </p:spTree>
    <p:extLst>
      <p:ext uri="{BB962C8B-B14F-4D97-AF65-F5344CB8AC3E}">
        <p14:creationId xmlns:p14="http://schemas.microsoft.com/office/powerpoint/2010/main" val="363152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Retention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err="1">
                <a:solidFill>
                  <a:schemeClr val="bg1"/>
                </a:solidFill>
              </a:rPr>
              <a:t>message</a:t>
            </a:r>
            <a:r>
              <a:rPr lang="pl-PL" dirty="0">
                <a:solidFill>
                  <a:schemeClr val="bg1"/>
                </a:solidFill>
              </a:rPr>
              <a:t> </a:t>
            </a:r>
            <a:r>
              <a:rPr lang="pl-PL" dirty="0" err="1">
                <a:solidFill>
                  <a:schemeClr val="bg1"/>
                </a:solidFill>
              </a:rPr>
              <a:t>remains</a:t>
            </a:r>
            <a:r>
              <a:rPr lang="pl-PL" dirty="0">
                <a:solidFill>
                  <a:schemeClr val="bg1"/>
                </a:solidFill>
              </a:rPr>
              <a:t> in the </a:t>
            </a:r>
            <a:r>
              <a:rPr lang="pl-PL" dirty="0" err="1">
                <a:solidFill>
                  <a:schemeClr val="bg1"/>
                </a:solidFill>
              </a:rPr>
              <a:t>topic</a:t>
            </a:r>
            <a:r>
              <a:rPr lang="pl-PL" dirty="0">
                <a:solidFill>
                  <a:schemeClr val="bg1"/>
                </a:solidFill>
              </a:rPr>
              <a:t> for:</a:t>
            </a:r>
          </a:p>
          <a:p>
            <a:r>
              <a:rPr lang="pl-PL" dirty="0" err="1">
                <a:solidFill>
                  <a:schemeClr val="bg1"/>
                </a:solidFill>
              </a:rPr>
              <a:t>Configurable</a:t>
            </a:r>
            <a:r>
              <a:rPr lang="pl-PL" dirty="0">
                <a:solidFill>
                  <a:schemeClr val="bg1"/>
                </a:solidFill>
              </a:rPr>
              <a:t> period of </a:t>
            </a:r>
            <a:r>
              <a:rPr lang="pl-PL" dirty="0" err="1">
                <a:solidFill>
                  <a:schemeClr val="bg1"/>
                </a:solidFill>
              </a:rPr>
              <a:t>time</a:t>
            </a:r>
            <a:r>
              <a:rPr lang="pl-PL" dirty="0">
                <a:solidFill>
                  <a:schemeClr val="bg1"/>
                </a:solidFill>
              </a:rPr>
              <a:t> </a:t>
            </a:r>
            <a:r>
              <a:rPr lang="pl-PL" dirty="0" err="1">
                <a:solidFill>
                  <a:schemeClr val="bg1"/>
                </a:solidFill>
              </a:rPr>
              <a:t>or</a:t>
            </a:r>
            <a:r>
              <a:rPr lang="pl-PL" dirty="0">
                <a:solidFill>
                  <a:schemeClr val="bg1"/>
                </a:solidFill>
              </a:rPr>
              <a:t> </a:t>
            </a:r>
          </a:p>
          <a:p>
            <a:r>
              <a:rPr lang="pl-PL" dirty="0" err="1">
                <a:solidFill>
                  <a:schemeClr val="bg1"/>
                </a:solidFill>
              </a:rPr>
              <a:t>Configurable</a:t>
            </a:r>
            <a:r>
              <a:rPr lang="pl-PL" dirty="0">
                <a:solidFill>
                  <a:schemeClr val="bg1"/>
                </a:solidFill>
              </a:rPr>
              <a:t> </a:t>
            </a:r>
            <a:r>
              <a:rPr lang="pl-PL" dirty="0" err="1">
                <a:solidFill>
                  <a:schemeClr val="bg1"/>
                </a:solidFill>
              </a:rPr>
              <a:t>size</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reached</a:t>
            </a:r>
            <a:endParaRPr lang="pl-PL" dirty="0">
              <a:solidFill>
                <a:schemeClr val="bg1"/>
              </a:solidFill>
            </a:endParaRPr>
          </a:p>
          <a:p>
            <a:r>
              <a:rPr lang="pl-PL" dirty="0" err="1">
                <a:solidFill>
                  <a:schemeClr val="bg1"/>
                </a:solidFill>
              </a:rPr>
              <a:t>Retention</a:t>
            </a:r>
            <a:r>
              <a:rPr lang="pl-PL" dirty="0">
                <a:solidFill>
                  <a:schemeClr val="bg1"/>
                </a:solidFill>
              </a:rPr>
              <a:t> </a:t>
            </a:r>
            <a:r>
              <a:rPr lang="pl-PL" dirty="0" err="1">
                <a:solidFill>
                  <a:schemeClr val="bg1"/>
                </a:solidFill>
              </a:rPr>
              <a:t>is</a:t>
            </a:r>
            <a:r>
              <a:rPr lang="pl-PL" dirty="0">
                <a:solidFill>
                  <a:schemeClr val="bg1"/>
                </a:solidFill>
              </a:rPr>
              <a:t> set per </a:t>
            </a:r>
            <a:r>
              <a:rPr lang="pl-PL" dirty="0" err="1">
                <a:solidFill>
                  <a:schemeClr val="bg1"/>
                </a:solidFill>
              </a:rPr>
              <a:t>Topic</a:t>
            </a:r>
            <a:endParaRPr lang="pl-PL" dirty="0">
              <a:solidFill>
                <a:schemeClr val="bg1"/>
              </a:solidFill>
            </a:endParaRPr>
          </a:p>
          <a:p>
            <a:endParaRPr lang="pl-PL" sz="2800" dirty="0">
              <a:solidFill>
                <a:schemeClr val="bg1"/>
              </a:solidFill>
            </a:endParaRPr>
          </a:p>
        </p:txBody>
      </p:sp>
    </p:spTree>
    <p:extLst>
      <p:ext uri="{BB962C8B-B14F-4D97-AF65-F5344CB8AC3E}">
        <p14:creationId xmlns:p14="http://schemas.microsoft.com/office/powerpoint/2010/main" val="367091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pl-PL" dirty="0" err="1">
                <a:solidFill>
                  <a:schemeClr val="bg1"/>
                </a:solidFill>
              </a:rPr>
              <a:t>Retains</a:t>
            </a:r>
            <a:r>
              <a:rPr lang="pl-PL" dirty="0">
                <a:solidFill>
                  <a:schemeClr val="bg1"/>
                </a:solidFill>
              </a:rPr>
              <a:t> </a:t>
            </a:r>
            <a:r>
              <a:rPr lang="pl-PL" dirty="0" err="1">
                <a:solidFill>
                  <a:schemeClr val="bg1"/>
                </a:solidFill>
              </a:rPr>
              <a:t>at</a:t>
            </a:r>
            <a:r>
              <a:rPr lang="pl-PL" dirty="0">
                <a:solidFill>
                  <a:schemeClr val="bg1"/>
                </a:solidFill>
              </a:rPr>
              <a:t> </a:t>
            </a:r>
            <a:r>
              <a:rPr lang="pl-PL" dirty="0" err="1">
                <a:solidFill>
                  <a:schemeClr val="bg1"/>
                </a:solidFill>
              </a:rPr>
              <a:t>least</a:t>
            </a:r>
            <a:r>
              <a:rPr lang="pl-PL" dirty="0">
                <a:solidFill>
                  <a:schemeClr val="bg1"/>
                </a:solidFill>
              </a:rPr>
              <a:t> the </a:t>
            </a:r>
            <a:r>
              <a:rPr lang="pl-PL" dirty="0" err="1">
                <a:solidFill>
                  <a:schemeClr val="bg1"/>
                </a:solidFill>
              </a:rPr>
              <a:t>last</a:t>
            </a:r>
            <a:r>
              <a:rPr lang="pl-PL" dirty="0">
                <a:solidFill>
                  <a:schemeClr val="bg1"/>
                </a:solidFill>
              </a:rPr>
              <a:t> </a:t>
            </a:r>
            <a:r>
              <a:rPr lang="pl-PL" dirty="0" err="1">
                <a:solidFill>
                  <a:schemeClr val="bg1"/>
                </a:solidFill>
              </a:rPr>
              <a:t>known</a:t>
            </a:r>
            <a:r>
              <a:rPr lang="pl-PL" dirty="0">
                <a:solidFill>
                  <a:schemeClr val="bg1"/>
                </a:solidFill>
              </a:rPr>
              <a:t> </a:t>
            </a:r>
            <a:r>
              <a:rPr lang="pl-PL" dirty="0" err="1">
                <a:solidFill>
                  <a:schemeClr val="bg1"/>
                </a:solidFill>
              </a:rPr>
              <a:t>value</a:t>
            </a:r>
            <a:r>
              <a:rPr lang="pl-PL" dirty="0">
                <a:solidFill>
                  <a:schemeClr val="bg1"/>
                </a:solidFill>
              </a:rPr>
              <a:t> for </a:t>
            </a:r>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key</a:t>
            </a:r>
            <a:r>
              <a:rPr lang="pl-PL" dirty="0">
                <a:solidFill>
                  <a:schemeClr val="bg1"/>
                </a:solidFill>
              </a:rPr>
              <a:t> for a single </a:t>
            </a:r>
            <a:r>
              <a:rPr lang="pl-PL" dirty="0" err="1">
                <a:solidFill>
                  <a:schemeClr val="bg1"/>
                </a:solidFill>
              </a:rPr>
              <a:t>topic</a:t>
            </a:r>
            <a:r>
              <a:rPr lang="pl-PL" dirty="0">
                <a:solidFill>
                  <a:schemeClr val="bg1"/>
                </a:solidFill>
              </a:rPr>
              <a:t> </a:t>
            </a:r>
            <a:r>
              <a:rPr lang="pl-PL" dirty="0" err="1">
                <a:solidFill>
                  <a:schemeClr val="bg1"/>
                </a:solidFill>
              </a:rPr>
              <a:t>partition</a:t>
            </a:r>
            <a:endParaRPr lang="pl-PL" dirty="0">
              <a:solidFill>
                <a:schemeClr val="bg1"/>
              </a:solidFill>
            </a:endParaRPr>
          </a:p>
          <a:p>
            <a:r>
              <a:rPr lang="pl-PL" dirty="0" err="1">
                <a:solidFill>
                  <a:schemeClr val="bg1"/>
                </a:solidFill>
              </a:rPr>
              <a:t>Compacted</a:t>
            </a:r>
            <a:r>
              <a:rPr lang="pl-PL" dirty="0">
                <a:solidFill>
                  <a:schemeClr val="bg1"/>
                </a:solidFill>
              </a:rPr>
              <a:t> </a:t>
            </a:r>
            <a:r>
              <a:rPr lang="pl-PL" dirty="0" err="1">
                <a:solidFill>
                  <a:schemeClr val="bg1"/>
                </a:solidFill>
              </a:rPr>
              <a:t>logs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useful</a:t>
            </a:r>
            <a:r>
              <a:rPr lang="pl-PL" dirty="0">
                <a:solidFill>
                  <a:schemeClr val="bg1"/>
                </a:solidFill>
              </a:rPr>
              <a:t> for </a:t>
            </a:r>
            <a:r>
              <a:rPr lang="pl-PL" dirty="0" err="1">
                <a:solidFill>
                  <a:schemeClr val="bg1"/>
                </a:solidFill>
              </a:rPr>
              <a:t>restoring</a:t>
            </a:r>
            <a:r>
              <a:rPr lang="pl-PL" dirty="0">
                <a:solidFill>
                  <a:schemeClr val="bg1"/>
                </a:solidFill>
              </a:rPr>
              <a:t> </a:t>
            </a:r>
            <a:r>
              <a:rPr lang="pl-PL" dirty="0" err="1">
                <a:solidFill>
                  <a:schemeClr val="bg1"/>
                </a:solidFill>
              </a:rPr>
              <a:t>state</a:t>
            </a:r>
            <a:r>
              <a:rPr lang="pl-PL" dirty="0">
                <a:solidFill>
                  <a:schemeClr val="bg1"/>
                </a:solidFill>
              </a:rPr>
              <a:t> </a:t>
            </a:r>
            <a:r>
              <a:rPr lang="pl-PL" dirty="0" err="1">
                <a:solidFill>
                  <a:schemeClr val="bg1"/>
                </a:solidFill>
              </a:rPr>
              <a:t>after</a:t>
            </a:r>
            <a:r>
              <a:rPr lang="pl-PL" dirty="0">
                <a:solidFill>
                  <a:schemeClr val="bg1"/>
                </a:solidFill>
              </a:rPr>
              <a:t> a </a:t>
            </a:r>
            <a:r>
              <a:rPr lang="pl-PL" dirty="0" err="1">
                <a:solidFill>
                  <a:schemeClr val="bg1"/>
                </a:solidFill>
              </a:rPr>
              <a:t>crash</a:t>
            </a:r>
            <a:r>
              <a:rPr lang="pl-PL" dirty="0">
                <a:solidFill>
                  <a:schemeClr val="bg1"/>
                </a:solidFill>
              </a:rPr>
              <a:t> </a:t>
            </a:r>
            <a:r>
              <a:rPr lang="pl-PL" dirty="0" err="1">
                <a:solidFill>
                  <a:schemeClr val="bg1"/>
                </a:solidFill>
              </a:rPr>
              <a:t>or</a:t>
            </a:r>
            <a:r>
              <a:rPr lang="pl-PL" dirty="0">
                <a:solidFill>
                  <a:schemeClr val="bg1"/>
                </a:solidFill>
              </a:rPr>
              <a:t> system </a:t>
            </a:r>
            <a:r>
              <a:rPr lang="pl-PL" dirty="0" err="1">
                <a:solidFill>
                  <a:schemeClr val="bg1"/>
                </a:solidFill>
              </a:rPr>
              <a:t>failure</a:t>
            </a:r>
            <a:r>
              <a:rPr lang="pl-PL" dirty="0">
                <a:solidFill>
                  <a:schemeClr val="bg1"/>
                </a:solidFill>
              </a:rPr>
              <a:t>.</a:t>
            </a:r>
          </a:p>
          <a:p>
            <a:r>
              <a:rPr lang="pl-PL" dirty="0" err="1">
                <a:solidFill>
                  <a:schemeClr val="bg1"/>
                </a:solidFill>
              </a:rPr>
              <a:t>Used</a:t>
            </a:r>
            <a:r>
              <a:rPr lang="pl-PL" dirty="0">
                <a:solidFill>
                  <a:schemeClr val="bg1"/>
                </a:solidFill>
              </a:rPr>
              <a:t> </a:t>
            </a:r>
            <a:r>
              <a:rPr lang="pl-PL" dirty="0" err="1">
                <a:solidFill>
                  <a:schemeClr val="bg1"/>
                </a:solidFill>
              </a:rPr>
              <a:t>also</a:t>
            </a:r>
            <a:r>
              <a:rPr lang="pl-PL" dirty="0">
                <a:solidFill>
                  <a:schemeClr val="bg1"/>
                </a:solidFill>
              </a:rPr>
              <a:t> for </a:t>
            </a:r>
            <a:r>
              <a:rPr lang="pl-PL" dirty="0" err="1">
                <a:solidFill>
                  <a:schemeClr val="bg1"/>
                </a:solidFill>
              </a:rPr>
              <a:t>deletion</a:t>
            </a:r>
            <a:r>
              <a:rPr lang="pl-PL" dirty="0">
                <a:solidFill>
                  <a:schemeClr val="bg1"/>
                </a:solidFill>
              </a:rPr>
              <a:t> of single </a:t>
            </a:r>
            <a:r>
              <a:rPr lang="pl-PL" dirty="0" err="1">
                <a:solidFill>
                  <a:schemeClr val="bg1"/>
                </a:solidFill>
              </a:rPr>
              <a:t>message</a:t>
            </a:r>
            <a:endParaRPr lang="pl-PL" dirty="0">
              <a:solidFill>
                <a:schemeClr val="bg1"/>
              </a:solidFill>
            </a:endParaRPr>
          </a:p>
        </p:txBody>
      </p:sp>
    </p:spTree>
    <p:extLst>
      <p:ext uri="{BB962C8B-B14F-4D97-AF65-F5344CB8AC3E}">
        <p14:creationId xmlns:p14="http://schemas.microsoft.com/office/powerpoint/2010/main" val="31330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pic>
        <p:nvPicPr>
          <p:cNvPr id="3" name="Content Placeholder 2">
            <a:extLst>
              <a:ext uri="{FF2B5EF4-FFF2-40B4-BE49-F238E27FC236}">
                <a16:creationId xmlns:a16="http://schemas.microsoft.com/office/drawing/2014/main" id="{B6607E2E-5F9E-8F49-B80B-E62421D0F7B4}"/>
              </a:ext>
            </a:extLst>
          </p:cNvPr>
          <p:cNvPicPr>
            <a:picLocks noGrp="1" noChangeAspect="1"/>
          </p:cNvPicPr>
          <p:nvPr>
            <p:ph idx="1"/>
          </p:nvPr>
        </p:nvPicPr>
        <p:blipFill>
          <a:blip r:embed="rId2"/>
          <a:stretch>
            <a:fillRect/>
          </a:stretch>
        </p:blipFill>
        <p:spPr>
          <a:xfrm>
            <a:off x="2633579" y="1312669"/>
            <a:ext cx="6924842" cy="4667250"/>
          </a:xfrm>
        </p:spPr>
      </p:pic>
      <p:sp>
        <p:nvSpPr>
          <p:cNvPr id="4" name="TextBox 3">
            <a:extLst>
              <a:ext uri="{FF2B5EF4-FFF2-40B4-BE49-F238E27FC236}">
                <a16:creationId xmlns:a16="http://schemas.microsoft.com/office/drawing/2014/main" id="{6A6AE13B-805F-1F4B-A3D8-AF3F55E064E1}"/>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1264512619"/>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 </a:t>
            </a:r>
            <a:r>
              <a:rPr lang="pl-PL" dirty="0" err="1">
                <a:solidFill>
                  <a:schemeClr val="bg1"/>
                </a:solidFill>
              </a:rPr>
              <a:t>when</a:t>
            </a:r>
            <a:r>
              <a:rPr lang="pl-PL" dirty="0">
                <a:solidFill>
                  <a:schemeClr val="bg1"/>
                </a:solidFill>
              </a:rPr>
              <a:t> to </a:t>
            </a:r>
            <a:r>
              <a:rPr lang="pl-PL" dirty="0" err="1">
                <a:solidFill>
                  <a:schemeClr val="bg1"/>
                </a:solidFill>
              </a:rPr>
              <a:t>use</a:t>
            </a:r>
            <a:r>
              <a:rPr lang="pl-PL" dirty="0">
                <a:solidFill>
                  <a:schemeClr val="bg1"/>
                </a:solidFill>
              </a:rPr>
              <a: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Best </a:t>
            </a:r>
            <a:r>
              <a:rPr lang="pl-PL" dirty="0" err="1">
                <a:solidFill>
                  <a:schemeClr val="bg1"/>
                </a:solidFill>
              </a:rPr>
              <a:t>messaging</a:t>
            </a:r>
            <a:r>
              <a:rPr lang="pl-PL" dirty="0">
                <a:solidFill>
                  <a:schemeClr val="bg1"/>
                </a:solidFill>
              </a:rPr>
              <a:t> platform on the market</a:t>
            </a:r>
          </a:p>
          <a:p>
            <a:r>
              <a:rPr lang="pl-PL" dirty="0">
                <a:solidFill>
                  <a:schemeClr val="bg1"/>
                </a:solidFill>
              </a:rPr>
              <a:t>Order </a:t>
            </a:r>
            <a:r>
              <a:rPr lang="pl-PL" dirty="0" err="1">
                <a:solidFill>
                  <a:schemeClr val="bg1"/>
                </a:solidFill>
              </a:rPr>
              <a:t>guarantee</a:t>
            </a:r>
            <a:r>
              <a:rPr lang="pl-PL" dirty="0">
                <a:solidFill>
                  <a:schemeClr val="bg1"/>
                </a:solidFill>
              </a:rPr>
              <a:t> and </a:t>
            </a:r>
            <a:r>
              <a:rPr lang="pl-PL" dirty="0" err="1">
                <a:solidFill>
                  <a:schemeClr val="bg1"/>
                </a:solidFill>
              </a:rPr>
              <a:t>storage</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killer</a:t>
            </a:r>
            <a:r>
              <a:rPr lang="pl-PL" dirty="0">
                <a:solidFill>
                  <a:schemeClr val="bg1"/>
                </a:solidFill>
              </a:rPr>
              <a:t> </a:t>
            </a:r>
            <a:r>
              <a:rPr lang="pl-PL" dirty="0" err="1">
                <a:solidFill>
                  <a:schemeClr val="bg1"/>
                </a:solidFill>
              </a:rPr>
              <a:t>features</a:t>
            </a:r>
            <a:endParaRPr lang="pl-PL" dirty="0">
              <a:solidFill>
                <a:schemeClr val="bg1"/>
              </a:solidFill>
            </a:endParaRPr>
          </a:p>
          <a:p>
            <a:r>
              <a:rPr lang="pl-PL" dirty="0">
                <a:solidFill>
                  <a:schemeClr val="bg1"/>
                </a:solidFill>
              </a:rPr>
              <a:t>Control </a:t>
            </a:r>
            <a:r>
              <a:rPr lang="pl-PL" dirty="0" err="1">
                <a:solidFill>
                  <a:schemeClr val="bg1"/>
                </a:solidFill>
              </a:rPr>
              <a:t>plane</a:t>
            </a:r>
            <a:r>
              <a:rPr lang="pl-PL" dirty="0">
                <a:solidFill>
                  <a:schemeClr val="bg1"/>
                </a:solidFill>
              </a:rPr>
              <a:t> </a:t>
            </a:r>
            <a:r>
              <a:rPr lang="pl-PL" dirty="0" err="1">
                <a:solidFill>
                  <a:schemeClr val="bg1"/>
                </a:solidFill>
              </a:rPr>
              <a:t>quite</a:t>
            </a:r>
            <a:r>
              <a:rPr lang="pl-PL" dirty="0">
                <a:solidFill>
                  <a:schemeClr val="bg1"/>
                </a:solidFill>
              </a:rPr>
              <a:t> heavy – </a:t>
            </a:r>
            <a:r>
              <a:rPr lang="pl-PL" dirty="0" err="1">
                <a:solidFill>
                  <a:schemeClr val="bg1"/>
                </a:solidFill>
              </a:rPr>
              <a:t>at</a:t>
            </a:r>
            <a:r>
              <a:rPr lang="pl-PL" dirty="0">
                <a:solidFill>
                  <a:schemeClr val="bg1"/>
                </a:solidFill>
              </a:rPr>
              <a:t> </a:t>
            </a:r>
            <a:r>
              <a:rPr lang="pl-PL" dirty="0" err="1">
                <a:solidFill>
                  <a:schemeClr val="bg1"/>
                </a:solidFill>
              </a:rPr>
              <a:t>least</a:t>
            </a:r>
            <a:r>
              <a:rPr lang="pl-PL" dirty="0">
                <a:solidFill>
                  <a:schemeClr val="bg1"/>
                </a:solidFill>
              </a:rPr>
              <a:t> 3 </a:t>
            </a:r>
            <a:r>
              <a:rPr lang="pl-PL" dirty="0" err="1">
                <a:solidFill>
                  <a:schemeClr val="bg1"/>
                </a:solidFill>
              </a:rPr>
              <a:t>nodes</a:t>
            </a:r>
            <a:endParaRPr lang="pl-PL" dirty="0">
              <a:solidFill>
                <a:schemeClr val="bg1"/>
              </a:solidFill>
            </a:endParaRPr>
          </a:p>
          <a:p>
            <a:r>
              <a:rPr lang="pl-PL" dirty="0">
                <a:solidFill>
                  <a:schemeClr val="bg1"/>
                </a:solidFill>
              </a:rPr>
              <a:t>Kafka </a:t>
            </a:r>
            <a:r>
              <a:rPr lang="pl-PL" dirty="0" err="1">
                <a:solidFill>
                  <a:schemeClr val="bg1"/>
                </a:solidFill>
              </a:rPr>
              <a:t>experts</a:t>
            </a:r>
            <a:r>
              <a:rPr lang="pl-PL" dirty="0">
                <a:solidFill>
                  <a:schemeClr val="bg1"/>
                </a:solidFill>
              </a:rPr>
              <a:t> </a:t>
            </a:r>
            <a:r>
              <a:rPr lang="pl-PL" dirty="0" err="1">
                <a:solidFill>
                  <a:schemeClr val="bg1"/>
                </a:solidFill>
              </a:rPr>
              <a:t>needed</a:t>
            </a:r>
            <a:r>
              <a:rPr lang="pl-PL" dirty="0">
                <a:solidFill>
                  <a:schemeClr val="bg1"/>
                </a:solidFill>
              </a:rPr>
              <a:t> to </a:t>
            </a:r>
            <a:r>
              <a:rPr lang="pl-PL" dirty="0" err="1">
                <a:solidFill>
                  <a:schemeClr val="bg1"/>
                </a:solidFill>
              </a:rPr>
              <a:t>operate</a:t>
            </a:r>
            <a:r>
              <a:rPr lang="pl-PL" dirty="0">
                <a:solidFill>
                  <a:schemeClr val="bg1"/>
                </a:solidFill>
              </a:rPr>
              <a:t> </a:t>
            </a:r>
            <a:r>
              <a:rPr lang="pl-PL" dirty="0" err="1">
                <a:solidFill>
                  <a:schemeClr val="bg1"/>
                </a:solidFill>
              </a:rPr>
              <a:t>cluster</a:t>
            </a:r>
            <a:r>
              <a:rPr lang="pl-PL" dirty="0">
                <a:solidFill>
                  <a:schemeClr val="bg1"/>
                </a:solidFill>
              </a:rPr>
              <a:t> in </a:t>
            </a:r>
            <a:r>
              <a:rPr lang="pl-PL" dirty="0" err="1">
                <a:solidFill>
                  <a:schemeClr val="bg1"/>
                </a:solidFill>
              </a:rPr>
              <a:t>good</a:t>
            </a:r>
            <a:r>
              <a:rPr lang="pl-PL" dirty="0">
                <a:solidFill>
                  <a:schemeClr val="bg1"/>
                </a:solidFill>
              </a:rPr>
              <a:t> </a:t>
            </a:r>
            <a:r>
              <a:rPr lang="pl-PL" dirty="0" err="1">
                <a:solidFill>
                  <a:schemeClr val="bg1"/>
                </a:solidFill>
              </a:rPr>
              <a:t>shape</a:t>
            </a:r>
            <a:endParaRPr lang="pl-PL" dirty="0">
              <a:solidFill>
                <a:schemeClr val="bg1"/>
              </a:solidFill>
            </a:endParaRPr>
          </a:p>
          <a:p>
            <a:r>
              <a:rPr lang="pl-PL" dirty="0" err="1">
                <a:solidFill>
                  <a:schemeClr val="bg1"/>
                </a:solidFill>
              </a:rPr>
              <a:t>Final</a:t>
            </a:r>
            <a:r>
              <a:rPr lang="pl-PL" dirty="0">
                <a:solidFill>
                  <a:schemeClr val="bg1"/>
                </a:solidFill>
              </a:rPr>
              <a:t> </a:t>
            </a:r>
            <a:r>
              <a:rPr lang="pl-PL" dirty="0" err="1">
                <a:solidFill>
                  <a:schemeClr val="bg1"/>
                </a:solidFill>
              </a:rPr>
              <a:t>answer</a:t>
            </a:r>
            <a:r>
              <a:rPr lang="pl-PL" dirty="0">
                <a:solidFill>
                  <a:schemeClr val="bg1"/>
                </a:solidFill>
              </a:rPr>
              <a:t> – </a:t>
            </a:r>
            <a:r>
              <a:rPr lang="pl-PL" dirty="0" err="1">
                <a:solidFill>
                  <a:schemeClr val="bg1"/>
                </a:solidFill>
              </a:rPr>
              <a:t>if</a:t>
            </a:r>
            <a:r>
              <a:rPr lang="pl-PL" dirty="0">
                <a:solidFill>
                  <a:schemeClr val="bg1"/>
                </a:solidFill>
              </a:rPr>
              <a:t> </a:t>
            </a:r>
            <a:r>
              <a:rPr lang="pl-PL" dirty="0" err="1">
                <a:solidFill>
                  <a:schemeClr val="bg1"/>
                </a:solidFill>
              </a:rPr>
              <a:t>you</a:t>
            </a:r>
            <a:r>
              <a:rPr lang="pl-PL" dirty="0">
                <a:solidFill>
                  <a:schemeClr val="bg1"/>
                </a:solidFill>
              </a:rPr>
              <a:t> </a:t>
            </a:r>
            <a:r>
              <a:rPr lang="pl-PL" dirty="0" err="1">
                <a:solidFill>
                  <a:schemeClr val="bg1"/>
                </a:solidFill>
              </a:rPr>
              <a:t>have</a:t>
            </a:r>
            <a:r>
              <a:rPr lang="pl-PL" dirty="0">
                <a:solidFill>
                  <a:schemeClr val="bg1"/>
                </a:solidFill>
              </a:rPr>
              <a:t> </a:t>
            </a:r>
            <a:r>
              <a:rPr lang="pl-PL" dirty="0" err="1">
                <a:solidFill>
                  <a:schemeClr val="bg1"/>
                </a:solidFill>
              </a:rPr>
              <a:t>resources</a:t>
            </a:r>
            <a:r>
              <a:rPr lang="pl-PL" dirty="0">
                <a:solidFill>
                  <a:schemeClr val="bg1"/>
                </a:solidFill>
              </a:rPr>
              <a:t>(</a:t>
            </a:r>
            <a:r>
              <a:rPr lang="pl-PL" dirty="0" err="1">
                <a:solidFill>
                  <a:schemeClr val="bg1"/>
                </a:solidFill>
              </a:rPr>
              <a:t>money</a:t>
            </a:r>
            <a:r>
              <a:rPr lang="pl-PL" dirty="0">
                <a:solidFill>
                  <a:schemeClr val="bg1"/>
                </a:solidFill>
              </a:rPr>
              <a:t>, </a:t>
            </a:r>
            <a:r>
              <a:rPr lang="pl-PL" dirty="0" err="1">
                <a:solidFill>
                  <a:schemeClr val="bg1"/>
                </a:solidFill>
              </a:rPr>
              <a:t>VMs</a:t>
            </a:r>
            <a:r>
              <a:rPr lang="pl-PL" dirty="0">
                <a:solidFill>
                  <a:schemeClr val="bg1"/>
                </a:solidFill>
              </a:rPr>
              <a:t>/K8s, </a:t>
            </a:r>
            <a:r>
              <a:rPr lang="pl-PL" dirty="0" err="1">
                <a:solidFill>
                  <a:schemeClr val="bg1"/>
                </a:solidFill>
              </a:rPr>
              <a:t>people</a:t>
            </a:r>
            <a:r>
              <a:rPr lang="pl-PL" dirty="0">
                <a:solidFill>
                  <a:schemeClr val="bg1"/>
                </a:solidFill>
              </a:rPr>
              <a:t>) - </a:t>
            </a:r>
            <a:r>
              <a:rPr lang="pl-PL" dirty="0" err="1">
                <a:solidFill>
                  <a:schemeClr val="bg1"/>
                </a:solidFill>
              </a:rPr>
              <a:t>yes</a:t>
            </a:r>
            <a:endParaRPr lang="pl-PL" dirty="0">
              <a:solidFill>
                <a:schemeClr val="bg1"/>
              </a:solidFill>
            </a:endParaRPr>
          </a:p>
          <a:p>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1208084998"/>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working, desk&#10;&#10;Description automatically generated">
            <a:extLst>
              <a:ext uri="{FF2B5EF4-FFF2-40B4-BE49-F238E27FC236}">
                <a16:creationId xmlns:a16="http://schemas.microsoft.com/office/drawing/2014/main" id="{8F275B04-02CB-214D-8C24-5D5A09C2E20E}"/>
              </a:ext>
            </a:extLst>
          </p:cNvPr>
          <p:cNvPicPr>
            <a:picLocks noChangeAspect="1"/>
          </p:cNvPicPr>
          <p:nvPr/>
        </p:nvPicPr>
        <p:blipFill rotWithShape="1">
          <a:blip r:embed="rId2">
            <a:alphaModFix amt="50000"/>
          </a:blip>
          <a:srcRect t="8964" b="6766"/>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t>Testing </a:t>
            </a:r>
            <a:r>
              <a:rPr lang="en-GB" sz="6000" dirty="0"/>
              <a:t>microservices</a:t>
            </a:r>
            <a:endParaRPr lang="en-US" sz="6000" dirty="0"/>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5025508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Consumer-driven contract</a:t>
            </a:r>
          </a:p>
          <a:p>
            <a:pPr>
              <a:buClr>
                <a:schemeClr val="accent1"/>
              </a:buClr>
            </a:pPr>
            <a:r>
              <a:rPr lang="en-GB" dirty="0">
                <a:solidFill>
                  <a:schemeClr val="bg1"/>
                </a:solidFill>
              </a:rPr>
              <a:t>Fitness function</a:t>
            </a: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Testing microservices</a:t>
            </a:r>
          </a:p>
        </p:txBody>
      </p:sp>
    </p:spTree>
    <p:extLst>
      <p:ext uri="{BB962C8B-B14F-4D97-AF65-F5344CB8AC3E}">
        <p14:creationId xmlns:p14="http://schemas.microsoft.com/office/powerpoint/2010/main" val="88278687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Problem:</a:t>
            </a:r>
          </a:p>
          <a:p>
            <a:pPr>
              <a:buClr>
                <a:schemeClr val="accent1"/>
              </a:buClr>
            </a:pPr>
            <a:r>
              <a:rPr lang="en-GB" dirty="0">
                <a:solidFill>
                  <a:schemeClr val="bg1"/>
                </a:solidFill>
              </a:rPr>
              <a:t>In microservices world APIs are changing very frequently</a:t>
            </a:r>
          </a:p>
          <a:p>
            <a:pPr>
              <a:buClr>
                <a:schemeClr val="accent1"/>
              </a:buClr>
            </a:pPr>
            <a:r>
              <a:rPr lang="en-GB" dirty="0">
                <a:solidFill>
                  <a:schemeClr val="bg1"/>
                </a:solidFill>
              </a:rPr>
              <a:t>How to be sure that we didn’t break anything in other services which use our API?</a:t>
            </a:r>
          </a:p>
          <a:p>
            <a:pPr>
              <a:buClr>
                <a:schemeClr val="accent1"/>
              </a:buClr>
            </a:pPr>
            <a:endParaRPr lang="en-GB" dirty="0">
              <a:solidFill>
                <a:schemeClr val="bg1"/>
              </a:solidFill>
            </a:endParaRPr>
          </a:p>
          <a:p>
            <a:pPr marL="0" indent="0">
              <a:buClr>
                <a:schemeClr val="accent1"/>
              </a:buClr>
              <a:buNone/>
            </a:pPr>
            <a:r>
              <a:rPr lang="en-GB" dirty="0">
                <a:solidFill>
                  <a:schemeClr val="bg1"/>
                </a:solidFill>
              </a:rPr>
              <a:t>Answer:</a:t>
            </a:r>
          </a:p>
          <a:p>
            <a:pPr>
              <a:buClr>
                <a:schemeClr val="accent1"/>
              </a:buClr>
            </a:pPr>
            <a:r>
              <a:rPr lang="en-GB" dirty="0">
                <a:solidFill>
                  <a:schemeClr val="bg1"/>
                </a:solidFill>
              </a:rPr>
              <a:t>Consumer-driven contract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a:t>
            </a:r>
          </a:p>
        </p:txBody>
      </p:sp>
    </p:spTree>
    <p:extLst>
      <p:ext uri="{BB962C8B-B14F-4D97-AF65-F5344CB8AC3E}">
        <p14:creationId xmlns:p14="http://schemas.microsoft.com/office/powerpoint/2010/main" val="92833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buClr>
                <a:schemeClr val="accent1"/>
              </a:buClr>
            </a:pPr>
            <a:r>
              <a:rPr lang="en-US" sz="5400" kern="1200">
                <a:solidFill>
                  <a:schemeClr val="tx1"/>
                </a:solidFill>
                <a:latin typeface="+mj-lt"/>
                <a:ea typeface="+mj-ea"/>
                <a:cs typeface="+mj-cs"/>
              </a:rPr>
              <a:t>Consumer-driven contract</a:t>
            </a:r>
          </a:p>
        </p:txBody>
      </p:sp>
      <p:sp>
        <p:nvSpPr>
          <p:cNvPr id="10" name="TextBox 9">
            <a:extLst>
              <a:ext uri="{FF2B5EF4-FFF2-40B4-BE49-F238E27FC236}">
                <a16:creationId xmlns:a16="http://schemas.microsoft.com/office/drawing/2014/main" id="{B4AF6AAE-487A-8F48-9673-488D6278AD7C}"/>
              </a:ext>
            </a:extLst>
          </p:cNvPr>
          <p:cNvSpPr txBox="1"/>
          <p:nvPr/>
        </p:nvSpPr>
        <p:spPr>
          <a:xfrm>
            <a:off x="1587628" y="6507172"/>
            <a:ext cx="7842468" cy="369332"/>
          </a:xfrm>
          <a:prstGeom prst="rect">
            <a:avLst/>
          </a:prstGeom>
          <a:noFill/>
        </p:spPr>
        <p:txBody>
          <a:bodyPr wrap="none" rtlCol="0">
            <a:spAutoFit/>
          </a:bodyPr>
          <a:lstStyle/>
          <a:p>
            <a:r>
              <a:rPr lang="en-GB" dirty="0"/>
              <a:t>Source: https://</a:t>
            </a:r>
            <a:r>
              <a:rPr lang="en-GB" dirty="0" err="1"/>
              <a:t>reflectoring.io</a:t>
            </a:r>
            <a:r>
              <a:rPr lang="en-GB" dirty="0"/>
              <a:t>/consumer-driven-contracts-with-angular-and-pact/</a:t>
            </a:r>
          </a:p>
        </p:txBody>
      </p:sp>
      <p:pic>
        <p:nvPicPr>
          <p:cNvPr id="14" name="Content Placeholder 13" descr="A picture containing text&#10;&#10;Description automatically generated">
            <a:extLst>
              <a:ext uri="{FF2B5EF4-FFF2-40B4-BE49-F238E27FC236}">
                <a16:creationId xmlns:a16="http://schemas.microsoft.com/office/drawing/2014/main" id="{541D12EB-3E23-6344-BC05-009BD43578AB}"/>
              </a:ext>
            </a:extLst>
          </p:cNvPr>
          <p:cNvPicPr>
            <a:picLocks noGrp="1" noChangeAspect="1"/>
          </p:cNvPicPr>
          <p:nvPr>
            <p:ph idx="1"/>
          </p:nvPr>
        </p:nvPicPr>
        <p:blipFill>
          <a:blip r:embed="rId2"/>
          <a:stretch>
            <a:fillRect/>
          </a:stretch>
        </p:blipFill>
        <p:spPr>
          <a:xfrm>
            <a:off x="2688780" y="1005558"/>
            <a:ext cx="7681854" cy="4846884"/>
          </a:xfrm>
        </p:spPr>
      </p:pic>
    </p:spTree>
    <p:extLst>
      <p:ext uri="{BB962C8B-B14F-4D97-AF65-F5344CB8AC3E}">
        <p14:creationId xmlns:p14="http://schemas.microsoft.com/office/powerpoint/2010/main" val="4928552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Productivity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pic>
        <p:nvPicPr>
          <p:cNvPr id="4" name="Picture 3" descr="Diagram&#10;&#10;Description automatically generated">
            <a:extLst>
              <a:ext uri="{FF2B5EF4-FFF2-40B4-BE49-F238E27FC236}">
                <a16:creationId xmlns:a16="http://schemas.microsoft.com/office/drawing/2014/main" id="{C6E93945-D567-DE4D-AFC1-D11279E74364}"/>
              </a:ext>
            </a:extLst>
          </p:cNvPr>
          <p:cNvPicPr>
            <a:picLocks noChangeAspect="1"/>
          </p:cNvPicPr>
          <p:nvPr/>
        </p:nvPicPr>
        <p:blipFill>
          <a:blip r:embed="rId2"/>
          <a:stretch>
            <a:fillRect/>
          </a:stretch>
        </p:blipFill>
        <p:spPr>
          <a:xfrm>
            <a:off x="3579232" y="1590752"/>
            <a:ext cx="8356600" cy="4635500"/>
          </a:xfrm>
          <a:prstGeom prst="rect">
            <a:avLst/>
          </a:prstGeom>
        </p:spPr>
      </p:pic>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1915719726"/>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buClr>
                <a:schemeClr val="accent1"/>
              </a:buClr>
            </a:pPr>
            <a:r>
              <a:rPr lang="en-US" sz="5400" kern="1200">
                <a:solidFill>
                  <a:schemeClr val="tx1"/>
                </a:solidFill>
                <a:latin typeface="+mj-lt"/>
                <a:ea typeface="+mj-ea"/>
                <a:cs typeface="+mj-cs"/>
              </a:rPr>
              <a:t>Consumer-driven contract</a:t>
            </a:r>
          </a:p>
        </p:txBody>
      </p:sp>
      <p:pic>
        <p:nvPicPr>
          <p:cNvPr id="9" name="Content Placeholder 8" descr="Text&#10;&#10;Description automatically generated">
            <a:extLst>
              <a:ext uri="{FF2B5EF4-FFF2-40B4-BE49-F238E27FC236}">
                <a16:creationId xmlns:a16="http://schemas.microsoft.com/office/drawing/2014/main" id="{6D6823A7-CE7C-6245-8361-F8CFBF187714}"/>
              </a:ext>
            </a:extLst>
          </p:cNvPr>
          <p:cNvPicPr>
            <a:picLocks noGrp="1" noChangeAspect="1"/>
          </p:cNvPicPr>
          <p:nvPr>
            <p:ph idx="1"/>
          </p:nvPr>
        </p:nvPicPr>
        <p:blipFill>
          <a:blip r:embed="rId2"/>
          <a:stretch>
            <a:fillRect/>
          </a:stretch>
        </p:blipFill>
        <p:spPr>
          <a:xfrm>
            <a:off x="1587628" y="1863801"/>
            <a:ext cx="9016743" cy="4440746"/>
          </a:xfrm>
          <a:prstGeom prst="rect">
            <a:avLst/>
          </a:prstGeom>
        </p:spPr>
      </p:pic>
      <p:sp>
        <p:nvSpPr>
          <p:cNvPr id="10" name="TextBox 9">
            <a:extLst>
              <a:ext uri="{FF2B5EF4-FFF2-40B4-BE49-F238E27FC236}">
                <a16:creationId xmlns:a16="http://schemas.microsoft.com/office/drawing/2014/main" id="{B4AF6AAE-487A-8F48-9673-488D6278AD7C}"/>
              </a:ext>
            </a:extLst>
          </p:cNvPr>
          <p:cNvSpPr txBox="1"/>
          <p:nvPr/>
        </p:nvSpPr>
        <p:spPr>
          <a:xfrm>
            <a:off x="1587628" y="6507172"/>
            <a:ext cx="7842468" cy="369332"/>
          </a:xfrm>
          <a:prstGeom prst="rect">
            <a:avLst/>
          </a:prstGeom>
          <a:noFill/>
        </p:spPr>
        <p:txBody>
          <a:bodyPr wrap="none" rtlCol="0">
            <a:spAutoFit/>
          </a:bodyPr>
          <a:lstStyle/>
          <a:p>
            <a:r>
              <a:rPr lang="en-GB" dirty="0"/>
              <a:t>Source: https://</a:t>
            </a:r>
            <a:r>
              <a:rPr lang="en-GB" dirty="0" err="1"/>
              <a:t>reflectoring.io</a:t>
            </a:r>
            <a:r>
              <a:rPr lang="en-GB" dirty="0"/>
              <a:t>/consumer-driven-contracts-with-angular-and-pact/</a:t>
            </a:r>
          </a:p>
        </p:txBody>
      </p:sp>
    </p:spTree>
    <p:extLst>
      <p:ext uri="{BB962C8B-B14F-4D97-AF65-F5344CB8AC3E}">
        <p14:creationId xmlns:p14="http://schemas.microsoft.com/office/powerpoint/2010/main" val="2470011124"/>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buClr>
                <a:schemeClr val="accent1"/>
              </a:buClr>
            </a:pPr>
            <a:r>
              <a:rPr lang="en-US" sz="5400" kern="1200">
                <a:solidFill>
                  <a:schemeClr val="tx1"/>
                </a:solidFill>
                <a:latin typeface="+mj-lt"/>
                <a:ea typeface="+mj-ea"/>
                <a:cs typeface="+mj-cs"/>
              </a:rPr>
              <a:t>Consumer-driven contract</a:t>
            </a:r>
          </a:p>
        </p:txBody>
      </p:sp>
      <p:sp>
        <p:nvSpPr>
          <p:cNvPr id="10" name="TextBox 9">
            <a:extLst>
              <a:ext uri="{FF2B5EF4-FFF2-40B4-BE49-F238E27FC236}">
                <a16:creationId xmlns:a16="http://schemas.microsoft.com/office/drawing/2014/main" id="{B4AF6AAE-487A-8F48-9673-488D6278AD7C}"/>
              </a:ext>
            </a:extLst>
          </p:cNvPr>
          <p:cNvSpPr txBox="1"/>
          <p:nvPr/>
        </p:nvSpPr>
        <p:spPr>
          <a:xfrm>
            <a:off x="1587628" y="6507172"/>
            <a:ext cx="5587876" cy="369332"/>
          </a:xfrm>
          <a:prstGeom prst="rect">
            <a:avLst/>
          </a:prstGeom>
          <a:noFill/>
        </p:spPr>
        <p:txBody>
          <a:bodyPr wrap="none" rtlCol="0">
            <a:spAutoFit/>
          </a:bodyPr>
          <a:lstStyle/>
          <a:p>
            <a:r>
              <a:rPr lang="en-GB" dirty="0"/>
              <a:t>Source: https://</a:t>
            </a:r>
            <a:r>
              <a:rPr lang="en-GB" dirty="0" err="1"/>
              <a:t>softwareskill.pl</a:t>
            </a:r>
            <a:r>
              <a:rPr lang="en-GB" dirty="0"/>
              <a:t>/consumer-driven-contract</a:t>
            </a:r>
          </a:p>
        </p:txBody>
      </p:sp>
      <p:pic>
        <p:nvPicPr>
          <p:cNvPr id="3" name="Picture 2" descr="Diagram&#10;&#10;Description automatically generated">
            <a:extLst>
              <a:ext uri="{FF2B5EF4-FFF2-40B4-BE49-F238E27FC236}">
                <a16:creationId xmlns:a16="http://schemas.microsoft.com/office/drawing/2014/main" id="{A5A693A0-9005-FA40-BC9C-C9A9C7777485}"/>
              </a:ext>
            </a:extLst>
          </p:cNvPr>
          <p:cNvPicPr>
            <a:picLocks noChangeAspect="1"/>
          </p:cNvPicPr>
          <p:nvPr/>
        </p:nvPicPr>
        <p:blipFill>
          <a:blip r:embed="rId2"/>
          <a:stretch>
            <a:fillRect/>
          </a:stretch>
        </p:blipFill>
        <p:spPr>
          <a:xfrm>
            <a:off x="1733759" y="1450278"/>
            <a:ext cx="8724482" cy="4549078"/>
          </a:xfrm>
          <a:prstGeom prst="rect">
            <a:avLst/>
          </a:prstGeom>
        </p:spPr>
      </p:pic>
    </p:spTree>
    <p:extLst>
      <p:ext uri="{BB962C8B-B14F-4D97-AF65-F5344CB8AC3E}">
        <p14:creationId xmlns:p14="http://schemas.microsoft.com/office/powerpoint/2010/main" val="1076943900"/>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We need to setup contract between consumer and producer</a:t>
            </a:r>
          </a:p>
          <a:p>
            <a:pPr>
              <a:buClr>
                <a:schemeClr val="accent1"/>
              </a:buClr>
            </a:pPr>
            <a:r>
              <a:rPr lang="en-GB" dirty="0">
                <a:solidFill>
                  <a:schemeClr val="bg1"/>
                </a:solidFill>
              </a:rPr>
              <a:t>An integration test is a test between an API provider and an API consumer </a:t>
            </a:r>
          </a:p>
          <a:p>
            <a:pPr>
              <a:buClr>
                <a:schemeClr val="accent1"/>
              </a:buClr>
            </a:pPr>
            <a:r>
              <a:rPr lang="en-GB" dirty="0">
                <a:solidFill>
                  <a:schemeClr val="bg1"/>
                </a:solidFill>
              </a:rPr>
              <a:t>that asserts that the provider returns expected responses for a set of pre-defined requests by the consumer. </a:t>
            </a:r>
          </a:p>
          <a:p>
            <a:pPr>
              <a:buClr>
                <a:schemeClr val="accent1"/>
              </a:buClr>
            </a:pPr>
            <a:r>
              <a:rPr lang="en-GB" dirty="0">
                <a:solidFill>
                  <a:schemeClr val="bg1"/>
                </a:solidFill>
              </a:rPr>
              <a:t>The set of pre-defined requests and expected responses is called a contract.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 - how</a:t>
            </a:r>
          </a:p>
        </p:txBody>
      </p:sp>
    </p:spTree>
    <p:extLst>
      <p:ext uri="{BB962C8B-B14F-4D97-AF65-F5344CB8AC3E}">
        <p14:creationId xmlns:p14="http://schemas.microsoft.com/office/powerpoint/2010/main" val="86549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Step 1 - Preparing pact mock http server</a:t>
            </a:r>
          </a:p>
          <a:p>
            <a:pPr>
              <a:buClr>
                <a:schemeClr val="accent1"/>
              </a:buClr>
            </a:pPr>
            <a:r>
              <a:rPr lang="en-GB" dirty="0">
                <a:solidFill>
                  <a:schemeClr val="bg1"/>
                </a:solidFill>
              </a:rPr>
              <a:t>Step 2 — Writing pact consumer contract test</a:t>
            </a:r>
          </a:p>
          <a:p>
            <a:pPr>
              <a:buClr>
                <a:schemeClr val="accent1"/>
              </a:buClr>
            </a:pPr>
            <a:r>
              <a:rPr lang="en-GB" dirty="0">
                <a:solidFill>
                  <a:schemeClr val="bg1"/>
                </a:solidFill>
              </a:rPr>
              <a:t>Step 3 — Publishing pact file to pact broker</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 - how</a:t>
            </a:r>
          </a:p>
        </p:txBody>
      </p:sp>
    </p:spTree>
    <p:extLst>
      <p:ext uri="{BB962C8B-B14F-4D97-AF65-F5344CB8AC3E}">
        <p14:creationId xmlns:p14="http://schemas.microsoft.com/office/powerpoint/2010/main" val="132667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fontAlgn="base"/>
            <a:r>
              <a:rPr lang="en-GB" dirty="0">
                <a:hlinkClick r:id="rId2"/>
              </a:rPr>
              <a:t>Spring Cloud Contract</a:t>
            </a:r>
            <a:endParaRPr lang="en-GB" dirty="0"/>
          </a:p>
          <a:p>
            <a:pPr fontAlgn="base"/>
            <a:r>
              <a:rPr lang="en-GB" dirty="0">
                <a:hlinkClick r:id="rId3"/>
              </a:rPr>
              <a:t>Pact</a:t>
            </a:r>
            <a:endParaRPr lang="en-GB" dirty="0"/>
          </a:p>
          <a:p>
            <a:pPr lvl="1">
              <a:buClr>
                <a:schemeClr val="accent1"/>
              </a:buClr>
            </a:pPr>
            <a:r>
              <a:rPr lang="en-GB" dirty="0">
                <a:solidFill>
                  <a:schemeClr val="bg1"/>
                </a:solidFill>
              </a:rPr>
              <a:t>Pact has integration for most modern languages</a:t>
            </a:r>
          </a:p>
          <a:p>
            <a:pPr lvl="1">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endParaRPr lang="en-GB" dirty="0">
              <a:solidFill>
                <a:schemeClr val="bg1"/>
              </a:solidFill>
            </a:endParaRPr>
          </a:p>
          <a:p>
            <a:pPr lvl="1" fontAlgn="base"/>
            <a:endParaRPr lang="en-GB"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 - options</a:t>
            </a:r>
          </a:p>
        </p:txBody>
      </p:sp>
    </p:spTree>
    <p:extLst>
      <p:ext uri="{BB962C8B-B14F-4D97-AF65-F5344CB8AC3E}">
        <p14:creationId xmlns:p14="http://schemas.microsoft.com/office/powerpoint/2010/main" val="15997362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Fitness functions describe how close an architecture is to achieving an architectural aim.</a:t>
            </a:r>
          </a:p>
          <a:p>
            <a:pPr>
              <a:buClr>
                <a:schemeClr val="accent1"/>
              </a:buClr>
            </a:pPr>
            <a:r>
              <a:rPr lang="en-GB" dirty="0">
                <a:solidFill>
                  <a:schemeClr val="bg1"/>
                </a:solidFill>
              </a:rPr>
              <a:t>Regardless of the application architecture (monolith, microservices, or other), fitness function-driven development can introduce continuous feedback for architectural conformance</a:t>
            </a:r>
          </a:p>
          <a:p>
            <a:pPr>
              <a:buClr>
                <a:schemeClr val="accent1"/>
              </a:buClr>
            </a:pPr>
            <a:r>
              <a:rPr lang="en-GB" dirty="0">
                <a:solidFill>
                  <a:schemeClr val="bg1"/>
                </a:solidFill>
              </a:rPr>
              <a:t>inform the development process as it happens, rather than after the fact.</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Fitness Function</a:t>
            </a:r>
          </a:p>
        </p:txBody>
      </p:sp>
    </p:spTree>
    <p:extLst>
      <p:ext uri="{BB962C8B-B14F-4D97-AF65-F5344CB8AC3E}">
        <p14:creationId xmlns:p14="http://schemas.microsoft.com/office/powerpoint/2010/main" val="323231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Find attributed which are more important for your architecture – usually -  architectural “-</a:t>
            </a:r>
            <a:r>
              <a:rPr lang="en-GB" dirty="0" err="1">
                <a:solidFill>
                  <a:schemeClr val="bg1"/>
                </a:solidFill>
              </a:rPr>
              <a:t>ility</a:t>
            </a:r>
            <a:r>
              <a:rPr lang="en-GB" dirty="0">
                <a:solidFill>
                  <a:schemeClr val="bg1"/>
                </a:solidFill>
              </a:rPr>
              <a:t>” - resilience, operability, or stability.</a:t>
            </a:r>
          </a:p>
          <a:p>
            <a:pPr>
              <a:buClr>
                <a:schemeClr val="accent1"/>
              </a:buClr>
            </a:pPr>
            <a:r>
              <a:rPr lang="en-GB" dirty="0">
                <a:solidFill>
                  <a:schemeClr val="bg1"/>
                </a:solidFill>
              </a:rPr>
              <a:t>Goals for agility and flexibility may conflict with goals for stability and resiliency.</a:t>
            </a:r>
          </a:p>
          <a:p>
            <a:pPr>
              <a:buClr>
                <a:schemeClr val="accent1"/>
              </a:buClr>
            </a:pPr>
            <a:r>
              <a:rPr lang="en-GB" dirty="0">
                <a:solidFill>
                  <a:schemeClr val="bg1"/>
                </a:solidFill>
              </a:rPr>
              <a:t>Fitness function-driven development is a natural extension of </a:t>
            </a:r>
            <a:r>
              <a:rPr lang="en-GB" dirty="0">
                <a:solidFill>
                  <a:schemeClr val="bg1"/>
                </a:solidFill>
                <a:hlinkClick r:id="rId2">
                  <a:extLst>
                    <a:ext uri="{A12FA001-AC4F-418D-AE19-62706E023703}">
                      <ahyp:hlinkClr xmlns:ahyp="http://schemas.microsoft.com/office/drawing/2018/hyperlinkcolor" val="tx"/>
                    </a:ext>
                  </a:extLst>
                </a:hlinkClick>
              </a:rPr>
              <a:t>continuous integration</a:t>
            </a:r>
            <a:r>
              <a:rPr lang="en-GB" dirty="0">
                <a:solidFill>
                  <a:schemeClr val="bg1"/>
                </a:solidFill>
              </a:rPr>
              <a:t>; gatekeepers are automated, so they don’t block the flow to production.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Fitness Function - How</a:t>
            </a:r>
          </a:p>
        </p:txBody>
      </p:sp>
    </p:spTree>
    <p:extLst>
      <p:ext uri="{BB962C8B-B14F-4D97-AF65-F5344CB8AC3E}">
        <p14:creationId xmlns:p14="http://schemas.microsoft.com/office/powerpoint/2010/main" val="89906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buClr>
                <a:schemeClr val="accent1"/>
              </a:buClr>
            </a:pPr>
            <a:r>
              <a:rPr lang="en-US" sz="3600" kern="1200">
                <a:solidFill>
                  <a:srgbClr val="FFFFFF"/>
                </a:solidFill>
                <a:latin typeface="+mj-lt"/>
                <a:ea typeface="+mj-ea"/>
                <a:cs typeface="+mj-cs"/>
              </a:rPr>
              <a:t>Fitness Function</a:t>
            </a:r>
          </a:p>
        </p:txBody>
      </p:sp>
      <p:pic>
        <p:nvPicPr>
          <p:cNvPr id="4" name="Content Placeholder 3" descr="Chart, bubble chart&#10;&#10;Description automatically generated">
            <a:extLst>
              <a:ext uri="{FF2B5EF4-FFF2-40B4-BE49-F238E27FC236}">
                <a16:creationId xmlns:a16="http://schemas.microsoft.com/office/drawing/2014/main" id="{8D4282E8-241E-1340-BAF2-65C51A004105}"/>
              </a:ext>
            </a:extLst>
          </p:cNvPr>
          <p:cNvPicPr>
            <a:picLocks noGrp="1" noChangeAspect="1"/>
          </p:cNvPicPr>
          <p:nvPr>
            <p:ph idx="1"/>
          </p:nvPr>
        </p:nvPicPr>
        <p:blipFill>
          <a:blip r:embed="rId2"/>
          <a:stretch>
            <a:fillRect/>
          </a:stretch>
        </p:blipFill>
        <p:spPr>
          <a:xfrm>
            <a:off x="5369304" y="643466"/>
            <a:ext cx="5596723" cy="5568739"/>
          </a:xfrm>
          <a:prstGeom prst="rect">
            <a:avLst/>
          </a:prstGeom>
        </p:spPr>
      </p:pic>
    </p:spTree>
    <p:extLst>
      <p:ext uri="{BB962C8B-B14F-4D97-AF65-F5344CB8AC3E}">
        <p14:creationId xmlns:p14="http://schemas.microsoft.com/office/powerpoint/2010/main" val="380456928"/>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white&#10;&#10;Description automatically generated">
            <a:extLst>
              <a:ext uri="{FF2B5EF4-FFF2-40B4-BE49-F238E27FC236}">
                <a16:creationId xmlns:a16="http://schemas.microsoft.com/office/drawing/2014/main" id="{FC828202-601D-184C-81CE-3614121F9CEB}"/>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t>Summary of Part 2</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67379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6754D-D931-8941-8299-46722B59041F}"/>
              </a:ext>
            </a:extLst>
          </p:cNvPr>
          <p:cNvPicPr>
            <a:picLocks noChangeAspect="1"/>
          </p:cNvPicPr>
          <p:nvPr/>
        </p:nvPicPr>
        <p:blipFill rotWithShape="1">
          <a:blip r:embed="rId2"/>
          <a:srcRect t="11616" b="4114"/>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022021" y="3231931"/>
            <a:ext cx="3852041" cy="1834056"/>
          </a:xfrm>
        </p:spPr>
        <p:txBody>
          <a:bodyPr>
            <a:normAutofit/>
          </a:bodyPr>
          <a:lstStyle/>
          <a:p>
            <a:r>
              <a:rPr lang="pl-PL" sz="4000">
                <a:latin typeface="Roboto Medium" panose="02000000000000000000" pitchFamily="2" charset="0"/>
                <a:ea typeface="Roboto Medium" panose="02000000000000000000" pitchFamily="2" charset="0"/>
              </a:rPr>
              <a:t>Q&amp;A</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63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err="1">
                <a:solidFill>
                  <a:schemeClr val="bg1"/>
                </a:solidFill>
              </a:rPr>
              <a:t>Deployability</a:t>
            </a:r>
            <a:r>
              <a:rPr lang="en-GB" sz="3600" dirty="0">
                <a:solidFill>
                  <a:schemeClr val="bg1"/>
                </a:solidFill>
              </a:rPr>
              <a:t>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7" name="Picture 6" descr="Diagram&#10;&#10;Description automatically generated">
            <a:extLst>
              <a:ext uri="{FF2B5EF4-FFF2-40B4-BE49-F238E27FC236}">
                <a16:creationId xmlns:a16="http://schemas.microsoft.com/office/drawing/2014/main" id="{BBFFBB95-4CA9-8741-A83B-6DCB27E1EE0D}"/>
              </a:ext>
            </a:extLst>
          </p:cNvPr>
          <p:cNvPicPr>
            <a:picLocks noChangeAspect="1"/>
          </p:cNvPicPr>
          <p:nvPr/>
        </p:nvPicPr>
        <p:blipFill>
          <a:blip r:embed="rId2"/>
          <a:stretch>
            <a:fillRect/>
          </a:stretch>
        </p:blipFill>
        <p:spPr>
          <a:xfrm>
            <a:off x="3628173" y="1690688"/>
            <a:ext cx="8102600" cy="3810000"/>
          </a:xfrm>
          <a:prstGeom prst="rect">
            <a:avLst/>
          </a:prstGeom>
        </p:spPr>
      </p:pic>
    </p:spTree>
    <p:extLst>
      <p:ext uri="{BB962C8B-B14F-4D97-AF65-F5344CB8AC3E}">
        <p14:creationId xmlns:p14="http://schemas.microsoft.com/office/powerpoint/2010/main" val="1777727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err="1">
                <a:solidFill>
                  <a:schemeClr val="bg1"/>
                </a:solidFill>
              </a:rPr>
              <a:t>Deployability</a:t>
            </a:r>
            <a:r>
              <a:rPr lang="en-GB" sz="3600" dirty="0">
                <a:solidFill>
                  <a:schemeClr val="bg1"/>
                </a:solidFill>
              </a:rPr>
              <a:t>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4" name="Picture 3" descr="Diagram&#10;&#10;Description automatically generated">
            <a:extLst>
              <a:ext uri="{FF2B5EF4-FFF2-40B4-BE49-F238E27FC236}">
                <a16:creationId xmlns:a16="http://schemas.microsoft.com/office/drawing/2014/main" id="{69054ADC-6C11-0B41-BF59-D99BBB98A96F}"/>
              </a:ext>
            </a:extLst>
          </p:cNvPr>
          <p:cNvPicPr>
            <a:picLocks noChangeAspect="1"/>
          </p:cNvPicPr>
          <p:nvPr/>
        </p:nvPicPr>
        <p:blipFill>
          <a:blip r:embed="rId2"/>
          <a:stretch>
            <a:fillRect/>
          </a:stretch>
        </p:blipFill>
        <p:spPr>
          <a:xfrm>
            <a:off x="3455174" y="1707415"/>
            <a:ext cx="8470900" cy="3987800"/>
          </a:xfrm>
          <a:prstGeom prst="rect">
            <a:avLst/>
          </a:prstGeom>
        </p:spPr>
      </p:pic>
    </p:spTree>
    <p:extLst>
      <p:ext uri="{BB962C8B-B14F-4D97-AF65-F5344CB8AC3E}">
        <p14:creationId xmlns:p14="http://schemas.microsoft.com/office/powerpoint/2010/main" val="2503208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Performance</a:t>
            </a:r>
          </a:p>
          <a:p>
            <a:pPr marL="0" indent="0">
              <a:buClr>
                <a:schemeClr val="accent1"/>
              </a:buClr>
              <a:buNone/>
            </a:pPr>
            <a:endParaRPr lang="en-GB" sz="3600" dirty="0">
              <a:solidFill>
                <a:schemeClr val="bg1"/>
              </a:solidFill>
            </a:endParaRPr>
          </a:p>
          <a:p>
            <a:pPr>
              <a:buClr>
                <a:schemeClr val="accent1"/>
              </a:buClr>
            </a:pPr>
            <a:r>
              <a:rPr lang="en-GB" sz="3600" dirty="0">
                <a:solidFill>
                  <a:schemeClr val="bg1"/>
                </a:solidFill>
              </a:rPr>
              <a:t>Monolith is faster</a:t>
            </a:r>
          </a:p>
          <a:p>
            <a:pPr>
              <a:buClr>
                <a:schemeClr val="accent1"/>
              </a:buClr>
            </a:pPr>
            <a:r>
              <a:rPr lang="en-GB" sz="3600" dirty="0">
                <a:solidFill>
                  <a:schemeClr val="bg1"/>
                </a:solidFill>
              </a:rPr>
              <a:t>Until scaling is needed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15148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Scalability</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4" name="Picture 3" descr="A picture containing text, parking, meter, machine&#10;&#10;Description automatically generated">
            <a:extLst>
              <a:ext uri="{FF2B5EF4-FFF2-40B4-BE49-F238E27FC236}">
                <a16:creationId xmlns:a16="http://schemas.microsoft.com/office/drawing/2014/main" id="{ABB82A3D-14B2-F24C-AF37-C5C7FF0D2552}"/>
              </a:ext>
            </a:extLst>
          </p:cNvPr>
          <p:cNvPicPr>
            <a:picLocks noChangeAspect="1"/>
          </p:cNvPicPr>
          <p:nvPr/>
        </p:nvPicPr>
        <p:blipFill>
          <a:blip r:embed="rId2"/>
          <a:stretch>
            <a:fillRect/>
          </a:stretch>
        </p:blipFill>
        <p:spPr>
          <a:xfrm>
            <a:off x="3887372" y="1487100"/>
            <a:ext cx="4417256" cy="4802188"/>
          </a:xfrm>
          <a:prstGeom prst="rect">
            <a:avLst/>
          </a:prstGeom>
        </p:spPr>
      </p:pic>
    </p:spTree>
    <p:extLst>
      <p:ext uri="{BB962C8B-B14F-4D97-AF65-F5344CB8AC3E}">
        <p14:creationId xmlns:p14="http://schemas.microsoft.com/office/powerpoint/2010/main" val="338344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GB" dirty="0"/>
              <a:t>System Architecture Patterns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69532507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Failure Impact</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7" name="Picture 6" descr="Graphical user interface, diagram&#10;&#10;Description automatically generated">
            <a:extLst>
              <a:ext uri="{FF2B5EF4-FFF2-40B4-BE49-F238E27FC236}">
                <a16:creationId xmlns:a16="http://schemas.microsoft.com/office/drawing/2014/main" id="{E06636C3-0BB6-6F49-938F-A9192B68AE67}"/>
              </a:ext>
            </a:extLst>
          </p:cNvPr>
          <p:cNvPicPr>
            <a:picLocks noChangeAspect="1"/>
          </p:cNvPicPr>
          <p:nvPr/>
        </p:nvPicPr>
        <p:blipFill>
          <a:blip r:embed="rId2"/>
          <a:stretch>
            <a:fillRect/>
          </a:stretch>
        </p:blipFill>
        <p:spPr>
          <a:xfrm>
            <a:off x="3404065" y="2377043"/>
            <a:ext cx="8394700" cy="3746500"/>
          </a:xfrm>
          <a:prstGeom prst="rect">
            <a:avLst/>
          </a:prstGeom>
        </p:spPr>
      </p:pic>
    </p:spTree>
    <p:extLst>
      <p:ext uri="{BB962C8B-B14F-4D97-AF65-F5344CB8AC3E}">
        <p14:creationId xmlns:p14="http://schemas.microsoft.com/office/powerpoint/2010/main" val="3551912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Heterogeneous Technology</a:t>
            </a:r>
          </a:p>
          <a:p>
            <a:pPr marL="0" indent="0">
              <a:buClr>
                <a:schemeClr val="accent1"/>
              </a:buClr>
              <a:buNone/>
            </a:pPr>
            <a:r>
              <a:rPr lang="en-GB" sz="3600" dirty="0">
                <a:solidFill>
                  <a:schemeClr val="bg1"/>
                </a:solidFill>
              </a:rPr>
              <a:t>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4" name="Picture 3" descr="Graphical user interface, text, application&#10;&#10;Description automatically generated">
            <a:extLst>
              <a:ext uri="{FF2B5EF4-FFF2-40B4-BE49-F238E27FC236}">
                <a16:creationId xmlns:a16="http://schemas.microsoft.com/office/drawing/2014/main" id="{C2E9F2FF-C79A-7949-A80D-E92F276EF7E8}"/>
              </a:ext>
            </a:extLst>
          </p:cNvPr>
          <p:cNvPicPr>
            <a:picLocks noChangeAspect="1"/>
          </p:cNvPicPr>
          <p:nvPr/>
        </p:nvPicPr>
        <p:blipFill>
          <a:blip r:embed="rId2"/>
          <a:stretch>
            <a:fillRect/>
          </a:stretch>
        </p:blipFill>
        <p:spPr>
          <a:xfrm>
            <a:off x="1880720" y="2334916"/>
            <a:ext cx="8470900" cy="3429000"/>
          </a:xfrm>
          <a:prstGeom prst="rect">
            <a:avLst/>
          </a:prstGeom>
        </p:spPr>
      </p:pic>
    </p:spTree>
    <p:extLst>
      <p:ext uri="{BB962C8B-B14F-4D97-AF65-F5344CB8AC3E}">
        <p14:creationId xmlns:p14="http://schemas.microsoft.com/office/powerpoint/2010/main" val="2655383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fontAlgn="base"/>
            <a:r>
              <a:rPr lang="en-GB" dirty="0">
                <a:solidFill>
                  <a:schemeClr val="bg1"/>
                </a:solidFill>
              </a:rPr>
              <a:t>There is no better or worse architecture – it all depends on the context and Architectural Drivers</a:t>
            </a:r>
          </a:p>
          <a:p>
            <a:pPr fontAlgn="base"/>
            <a:r>
              <a:rPr lang="en-GB" i="1" dirty="0">
                <a:solidFill>
                  <a:schemeClr val="bg1"/>
                </a:solidFill>
              </a:rPr>
              <a:t>Monolith</a:t>
            </a:r>
            <a:r>
              <a:rPr lang="en-GB" dirty="0">
                <a:solidFill>
                  <a:schemeClr val="bg1"/>
                </a:solidFill>
              </a:rPr>
              <a:t> architecture is less complex than a distributed system. </a:t>
            </a:r>
          </a:p>
          <a:p>
            <a:pPr fontAlgn="base"/>
            <a:r>
              <a:rPr lang="en-GB" i="1" dirty="0">
                <a:solidFill>
                  <a:schemeClr val="bg1"/>
                </a:solidFill>
              </a:rPr>
              <a:t>Microservices</a:t>
            </a:r>
            <a:r>
              <a:rPr lang="en-GB" dirty="0">
                <a:solidFill>
                  <a:schemeClr val="bg1"/>
                </a:solidFill>
              </a:rPr>
              <a:t> architecture requires much more tools, libraries, components, team experience, infrastructure management and so on</a:t>
            </a:r>
          </a:p>
          <a:p>
            <a:pPr fontAlgn="base"/>
            <a:r>
              <a:rPr lang="en-GB" dirty="0">
                <a:solidFill>
                  <a:schemeClr val="bg1"/>
                </a:solidFill>
              </a:rPr>
              <a:t>At the beginning, the </a:t>
            </a:r>
            <a:r>
              <a:rPr lang="en-GB" i="1" dirty="0">
                <a:solidFill>
                  <a:schemeClr val="bg1"/>
                </a:solidFill>
              </a:rPr>
              <a:t>Monolith</a:t>
            </a:r>
            <a:r>
              <a:rPr lang="en-GB" dirty="0">
                <a:solidFill>
                  <a:schemeClr val="bg1"/>
                </a:solidFill>
              </a:rPr>
              <a:t> implementation will be more productive (Monolith first approach). Later, migration to </a:t>
            </a:r>
            <a:r>
              <a:rPr lang="en-GB" i="1" dirty="0">
                <a:solidFill>
                  <a:schemeClr val="bg1"/>
                </a:solidFill>
              </a:rPr>
              <a:t>Microservices</a:t>
            </a:r>
            <a:r>
              <a:rPr lang="en-GB" dirty="0">
                <a:solidFill>
                  <a:schemeClr val="bg1"/>
                </a:solidFill>
              </a:rPr>
              <a:t> architecture can be considered but only if architectural driver for that migration exists</a:t>
            </a:r>
          </a:p>
          <a:p>
            <a:pPr>
              <a:buClr>
                <a:schemeClr val="accent1"/>
              </a:buClr>
            </a:pPr>
            <a:endParaRPr lang="en-GB" sz="40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Architectures summary</a:t>
            </a:r>
          </a:p>
        </p:txBody>
      </p:sp>
      <p:sp>
        <p:nvSpPr>
          <p:cNvPr id="2" name="TextBox 1">
            <a:extLst>
              <a:ext uri="{FF2B5EF4-FFF2-40B4-BE49-F238E27FC236}">
                <a16:creationId xmlns:a16="http://schemas.microsoft.com/office/drawing/2014/main" id="{646B7484-E503-304D-A0B6-DB8A631050B2}"/>
              </a:ext>
            </a:extLst>
          </p:cNvPr>
          <p:cNvSpPr txBox="1"/>
          <p:nvPr/>
        </p:nvSpPr>
        <p:spPr>
          <a:xfrm>
            <a:off x="735106" y="6308209"/>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56050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fontAlgn="base"/>
            <a:r>
              <a:rPr lang="en-GB" dirty="0">
                <a:solidFill>
                  <a:schemeClr val="bg1"/>
                </a:solidFill>
              </a:rPr>
              <a:t>Deployment of </a:t>
            </a:r>
            <a:r>
              <a:rPr lang="en-GB" i="1" dirty="0">
                <a:solidFill>
                  <a:schemeClr val="bg1"/>
                </a:solidFill>
              </a:rPr>
              <a:t>Monolith</a:t>
            </a:r>
            <a:r>
              <a:rPr lang="en-GB" dirty="0">
                <a:solidFill>
                  <a:schemeClr val="bg1"/>
                </a:solidFill>
              </a:rPr>
              <a:t> is easier but does not support autonomous deployment.</a:t>
            </a:r>
          </a:p>
          <a:p>
            <a:pPr fontAlgn="base"/>
            <a:r>
              <a:rPr lang="en-GB" dirty="0">
                <a:solidFill>
                  <a:schemeClr val="bg1"/>
                </a:solidFill>
              </a:rPr>
              <a:t>Both architectures supports scalability, but </a:t>
            </a:r>
            <a:r>
              <a:rPr lang="en-GB" i="1" dirty="0">
                <a:solidFill>
                  <a:schemeClr val="bg1"/>
                </a:solidFill>
              </a:rPr>
              <a:t>Microservices</a:t>
            </a:r>
            <a:r>
              <a:rPr lang="en-GB" dirty="0">
                <a:solidFill>
                  <a:schemeClr val="bg1"/>
                </a:solidFill>
              </a:rPr>
              <a:t> are way more efficient (resources utilization)</a:t>
            </a:r>
          </a:p>
          <a:p>
            <a:pPr fontAlgn="base"/>
            <a:r>
              <a:rPr lang="en-GB" i="1" dirty="0">
                <a:solidFill>
                  <a:schemeClr val="bg1"/>
                </a:solidFill>
              </a:rPr>
              <a:t>Monolith</a:t>
            </a:r>
            <a:r>
              <a:rPr lang="en-GB" dirty="0">
                <a:solidFill>
                  <a:schemeClr val="bg1"/>
                </a:solidFill>
              </a:rPr>
              <a:t> has better performance than </a:t>
            </a:r>
            <a:r>
              <a:rPr lang="en-GB" i="1" dirty="0">
                <a:solidFill>
                  <a:schemeClr val="bg1"/>
                </a:solidFill>
              </a:rPr>
              <a:t>Microservices</a:t>
            </a:r>
            <a:r>
              <a:rPr lang="en-GB" dirty="0">
                <a:solidFill>
                  <a:schemeClr val="bg1"/>
                </a:solidFill>
              </a:rPr>
              <a:t> until scaling needed</a:t>
            </a:r>
          </a:p>
          <a:p>
            <a:pPr fontAlgn="base"/>
            <a:r>
              <a:rPr lang="en-GB" dirty="0">
                <a:solidFill>
                  <a:schemeClr val="bg1"/>
                </a:solidFill>
              </a:rPr>
              <a:t>Failure impact is greater in </a:t>
            </a:r>
            <a:r>
              <a:rPr lang="en-GB" i="1" dirty="0">
                <a:solidFill>
                  <a:schemeClr val="bg1"/>
                </a:solidFill>
              </a:rPr>
              <a:t>Monolith</a:t>
            </a:r>
            <a:r>
              <a:rPr lang="en-GB" dirty="0">
                <a:solidFill>
                  <a:schemeClr val="bg1"/>
                </a:solidFill>
              </a:rPr>
              <a:t> because everything works in the same process. Risk can be mitigated by duplication but it will cost more than in </a:t>
            </a:r>
            <a:r>
              <a:rPr lang="en-GB" i="1" dirty="0">
                <a:solidFill>
                  <a:schemeClr val="bg1"/>
                </a:solidFill>
              </a:rPr>
              <a:t>Microservices</a:t>
            </a:r>
            <a:r>
              <a:rPr lang="en-GB" dirty="0">
                <a:solidFill>
                  <a:schemeClr val="bg1"/>
                </a:solidFill>
              </a:rPr>
              <a:t> architecture</a:t>
            </a:r>
          </a:p>
          <a:p>
            <a:pPr fontAlgn="base"/>
            <a:r>
              <a:rPr lang="en-GB" i="1" dirty="0">
                <a:solidFill>
                  <a:schemeClr val="bg1"/>
                </a:solidFill>
              </a:rPr>
              <a:t>Monolith</a:t>
            </a:r>
            <a:r>
              <a:rPr lang="en-GB" dirty="0">
                <a:solidFill>
                  <a:schemeClr val="bg1"/>
                </a:solidFill>
              </a:rPr>
              <a:t> from definition does not support heterogeneous technology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Architectures summary</a:t>
            </a:r>
          </a:p>
        </p:txBody>
      </p:sp>
      <p:sp>
        <p:nvSpPr>
          <p:cNvPr id="6" name="TextBox 5">
            <a:extLst>
              <a:ext uri="{FF2B5EF4-FFF2-40B4-BE49-F238E27FC236}">
                <a16:creationId xmlns:a16="http://schemas.microsoft.com/office/drawing/2014/main" id="{3965CC7C-573D-E341-A7EE-8754B15098B5}"/>
              </a:ext>
            </a:extLst>
          </p:cNvPr>
          <p:cNvSpPr txBox="1"/>
          <p:nvPr/>
        </p:nvSpPr>
        <p:spPr>
          <a:xfrm>
            <a:off x="735106" y="6308209"/>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89693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buClr>
                <a:schemeClr val="accent1"/>
              </a:buClr>
            </a:pPr>
            <a:r>
              <a:rPr lang="en-GB" sz="4800" dirty="0">
                <a:solidFill>
                  <a:schemeClr val="tx2"/>
                </a:solidFill>
              </a:rPr>
              <a:t>Application Architectures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96419145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Layered architecture</a:t>
            </a:r>
          </a:p>
          <a:p>
            <a:pPr>
              <a:buClr>
                <a:schemeClr val="accent1"/>
              </a:buClr>
            </a:pPr>
            <a:r>
              <a:rPr lang="en-GB" dirty="0">
                <a:solidFill>
                  <a:schemeClr val="bg1"/>
                </a:solidFill>
              </a:rPr>
              <a:t>Pipes and Filters architecture</a:t>
            </a:r>
          </a:p>
          <a:p>
            <a:pPr>
              <a:buClr>
                <a:schemeClr val="accent1"/>
              </a:buClr>
            </a:pPr>
            <a:r>
              <a:rPr lang="en-GB" dirty="0">
                <a:solidFill>
                  <a:schemeClr val="bg1"/>
                </a:solidFill>
              </a:rPr>
              <a:t>Modular architecture</a:t>
            </a:r>
          </a:p>
          <a:p>
            <a:pPr>
              <a:buClr>
                <a:schemeClr val="accent1"/>
              </a:buClr>
            </a:pPr>
            <a:r>
              <a:rPr lang="en-GB" dirty="0">
                <a:solidFill>
                  <a:schemeClr val="bg1"/>
                </a:solidFill>
              </a:rPr>
              <a:t>Hexagonal/Clean/Onion/Ports and Adapters architecture</a:t>
            </a:r>
          </a:p>
          <a:p>
            <a:pPr>
              <a:buClr>
                <a:schemeClr val="accent1"/>
              </a:buClr>
            </a:pPr>
            <a:r>
              <a:rPr lang="en-GB" dirty="0">
                <a:solidFill>
                  <a:schemeClr val="bg1"/>
                </a:solidFill>
              </a:rPr>
              <a:t>Microkernel architecture</a:t>
            </a:r>
          </a:p>
          <a:p>
            <a:pPr>
              <a:buClr>
                <a:schemeClr val="accent1"/>
              </a:buClr>
            </a:pPr>
            <a:r>
              <a:rPr lang="en-GB" dirty="0">
                <a:solidFill>
                  <a:schemeClr val="bg1"/>
                </a:solidFill>
              </a:rPr>
              <a:t>Event-Driven architecture</a:t>
            </a:r>
          </a:p>
          <a:p>
            <a:pPr>
              <a:buClr>
                <a:schemeClr val="accent1"/>
              </a:buClr>
            </a:pPr>
            <a:r>
              <a:rPr lang="en-GB" dirty="0">
                <a:solidFill>
                  <a:schemeClr val="bg1"/>
                </a:solidFill>
              </a:rPr>
              <a:t>Serverless architecture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Application </a:t>
            </a:r>
            <a:r>
              <a:rPr lang="pl-PL" dirty="0" err="1">
                <a:solidFill>
                  <a:schemeClr val="bg1"/>
                </a:solidFill>
                <a:latin typeface="Roboto" panose="02000000000000000000" pitchFamily="2" charset="0"/>
                <a:ea typeface="Roboto" panose="02000000000000000000" pitchFamily="2" charset="0"/>
              </a:rPr>
              <a:t>Architectures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2920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DCAEFC94-AD70-4044-AB29-9564FE0F5E4A}"/>
              </a:ext>
            </a:extLst>
          </p:cNvPr>
          <p:cNvPicPr>
            <a:picLocks noGrp="1" noChangeAspect="1"/>
          </p:cNvPicPr>
          <p:nvPr>
            <p:ph idx="1"/>
          </p:nvPr>
        </p:nvPicPr>
        <p:blipFill>
          <a:blip r:embed="rId2"/>
          <a:stretch>
            <a:fillRect/>
          </a:stretch>
        </p:blipFill>
        <p:spPr>
          <a:xfrm>
            <a:off x="2854645" y="1483112"/>
            <a:ext cx="7022102" cy="4767514"/>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Layered</a:t>
            </a:r>
            <a:r>
              <a:rPr lang="pl-PL" dirty="0">
                <a:solidFill>
                  <a:schemeClr val="bg1"/>
                </a:solidFill>
                <a:latin typeface="Roboto" panose="02000000000000000000" pitchFamily="2" charset="0"/>
                <a:ea typeface="Roboto" panose="02000000000000000000" pitchFamily="2" charset="0"/>
              </a:rPr>
              <a:t> Architecture</a:t>
            </a:r>
          </a:p>
        </p:txBody>
      </p:sp>
      <p:sp>
        <p:nvSpPr>
          <p:cNvPr id="6" name="TextBox 5">
            <a:extLst>
              <a:ext uri="{FF2B5EF4-FFF2-40B4-BE49-F238E27FC236}">
                <a16:creationId xmlns:a16="http://schemas.microsoft.com/office/drawing/2014/main" id="{254E9294-A08E-0E46-9B3A-B10FA7D25B4F}"/>
              </a:ext>
            </a:extLst>
          </p:cNvPr>
          <p:cNvSpPr txBox="1"/>
          <p:nvPr/>
        </p:nvSpPr>
        <p:spPr>
          <a:xfrm>
            <a:off x="959005" y="6458080"/>
            <a:ext cx="1005685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www.oreilly.com</a:t>
            </a:r>
            <a:r>
              <a:rPr lang="en-GB" dirty="0">
                <a:solidFill>
                  <a:schemeClr val="bg1"/>
                </a:solidFill>
              </a:rPr>
              <a:t>/library/view/software-architecture-patterns/9781491971437/ch01.html</a:t>
            </a:r>
          </a:p>
        </p:txBody>
      </p:sp>
    </p:spTree>
    <p:extLst>
      <p:ext uri="{BB962C8B-B14F-4D97-AF65-F5344CB8AC3E}">
        <p14:creationId xmlns:p14="http://schemas.microsoft.com/office/powerpoint/2010/main" val="3579495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966952" y="1204108"/>
            <a:ext cx="2669406" cy="1781175"/>
          </a:xfrm>
        </p:spPr>
        <p:txBody>
          <a:bodyPr>
            <a:normAutofit/>
          </a:bodyPr>
          <a:lstStyle/>
          <a:p>
            <a:r>
              <a:rPr lang="pl-PL" sz="3200">
                <a:solidFill>
                  <a:srgbClr val="FFFFFF"/>
                </a:solidFill>
                <a:latin typeface="Roboto" panose="02000000000000000000" pitchFamily="2" charset="0"/>
                <a:ea typeface="Roboto" panose="02000000000000000000" pitchFamily="2" charset="0"/>
              </a:rPr>
              <a:t>Pipes and Filters Architecture</a:t>
            </a:r>
          </a:p>
        </p:txBody>
      </p:sp>
      <p:sp>
        <p:nvSpPr>
          <p:cNvPr id="9" name="Content Placeholder 8">
            <a:extLst>
              <a:ext uri="{FF2B5EF4-FFF2-40B4-BE49-F238E27FC236}">
                <a16:creationId xmlns:a16="http://schemas.microsoft.com/office/drawing/2014/main" id="{6EDF3DB6-CB01-4E58-B358-065778C45257}"/>
              </a:ext>
            </a:extLst>
          </p:cNvPr>
          <p:cNvSpPr>
            <a:spLocks noGrp="1"/>
          </p:cNvSpPr>
          <p:nvPr>
            <p:ph idx="1"/>
          </p:nvPr>
        </p:nvSpPr>
        <p:spPr>
          <a:xfrm>
            <a:off x="966951" y="3355130"/>
            <a:ext cx="2669407" cy="2427333"/>
          </a:xfrm>
        </p:spPr>
        <p:txBody>
          <a:bodyPr>
            <a:normAutofit/>
          </a:bodyPr>
          <a:lstStyle/>
          <a:p>
            <a:endParaRPr lang="en-US" sz="1600"/>
          </a:p>
        </p:txBody>
      </p:sp>
      <p:pic>
        <p:nvPicPr>
          <p:cNvPr id="4" name="Content Placeholder 3" descr="Diagram&#10;&#10;Description automatically generated">
            <a:extLst>
              <a:ext uri="{FF2B5EF4-FFF2-40B4-BE49-F238E27FC236}">
                <a16:creationId xmlns:a16="http://schemas.microsoft.com/office/drawing/2014/main" id="{DDF772BC-E185-8A40-A77E-7E023BD54DB2}"/>
              </a:ext>
            </a:extLst>
          </p:cNvPr>
          <p:cNvPicPr>
            <a:picLocks noChangeAspect="1"/>
          </p:cNvPicPr>
          <p:nvPr/>
        </p:nvPicPr>
        <p:blipFill>
          <a:blip r:embed="rId2"/>
          <a:stretch>
            <a:fillRect/>
          </a:stretch>
        </p:blipFill>
        <p:spPr>
          <a:xfrm>
            <a:off x="4309461" y="494986"/>
            <a:ext cx="7748163" cy="5850058"/>
          </a:xfrm>
          <a:prstGeom prst="rect">
            <a:avLst/>
          </a:prstGeom>
        </p:spPr>
      </p:pic>
      <p:sp>
        <p:nvSpPr>
          <p:cNvPr id="6" name="TextBox 5">
            <a:extLst>
              <a:ext uri="{FF2B5EF4-FFF2-40B4-BE49-F238E27FC236}">
                <a16:creationId xmlns:a16="http://schemas.microsoft.com/office/drawing/2014/main" id="{64CA4F1D-D336-BD40-ADBB-2F959CB65A31}"/>
              </a:ext>
            </a:extLst>
          </p:cNvPr>
          <p:cNvSpPr txBox="1"/>
          <p:nvPr/>
        </p:nvSpPr>
        <p:spPr>
          <a:xfrm>
            <a:off x="1538869" y="6363014"/>
            <a:ext cx="8425833" cy="369332"/>
          </a:xfrm>
          <a:prstGeom prst="rect">
            <a:avLst/>
          </a:prstGeom>
          <a:noFill/>
        </p:spPr>
        <p:txBody>
          <a:bodyPr wrap="none" rtlCol="0">
            <a:spAutoFit/>
          </a:bodyPr>
          <a:lstStyle/>
          <a:p>
            <a:r>
              <a:rPr lang="en-GB" dirty="0"/>
              <a:t>Source: https://</a:t>
            </a:r>
            <a:r>
              <a:rPr lang="en-GB" dirty="0" err="1"/>
              <a:t>docs.microsoft.com</a:t>
            </a:r>
            <a:r>
              <a:rPr lang="en-GB" dirty="0"/>
              <a:t>/</a:t>
            </a:r>
            <a:r>
              <a:rPr lang="en-GB" dirty="0" err="1"/>
              <a:t>en</a:t>
            </a:r>
            <a:r>
              <a:rPr lang="en-GB" dirty="0"/>
              <a:t>-us/azure/architecture/patterns/pipes-and-filters</a:t>
            </a:r>
          </a:p>
        </p:txBody>
      </p:sp>
    </p:spTree>
    <p:extLst>
      <p:ext uri="{BB962C8B-B14F-4D97-AF65-F5344CB8AC3E}">
        <p14:creationId xmlns:p14="http://schemas.microsoft.com/office/powerpoint/2010/main" val="1070729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966952" y="1204108"/>
            <a:ext cx="2669406" cy="1781175"/>
          </a:xfrm>
        </p:spPr>
        <p:txBody>
          <a:bodyPr>
            <a:normAutofit/>
          </a:bodyPr>
          <a:lstStyle/>
          <a:p>
            <a:r>
              <a:rPr lang="pl-PL" sz="3200">
                <a:solidFill>
                  <a:srgbClr val="FFFFFF"/>
                </a:solidFill>
                <a:latin typeface="Roboto" panose="02000000000000000000" pitchFamily="2" charset="0"/>
                <a:ea typeface="Roboto" panose="02000000000000000000" pitchFamily="2" charset="0"/>
              </a:rPr>
              <a:t>Pipes and Filters Architecture</a:t>
            </a:r>
          </a:p>
        </p:txBody>
      </p:sp>
      <p:sp>
        <p:nvSpPr>
          <p:cNvPr id="16" name="Content Placeholder 15">
            <a:extLst>
              <a:ext uri="{FF2B5EF4-FFF2-40B4-BE49-F238E27FC236}">
                <a16:creationId xmlns:a16="http://schemas.microsoft.com/office/drawing/2014/main" id="{0F0F9410-8282-4C5D-89A3-F90742C0B199}"/>
              </a:ext>
            </a:extLst>
          </p:cNvPr>
          <p:cNvSpPr>
            <a:spLocks noGrp="1"/>
          </p:cNvSpPr>
          <p:nvPr>
            <p:ph idx="1"/>
          </p:nvPr>
        </p:nvSpPr>
        <p:spPr>
          <a:xfrm>
            <a:off x="966951" y="3355130"/>
            <a:ext cx="2669407" cy="2427333"/>
          </a:xfrm>
        </p:spPr>
        <p:txBody>
          <a:bodyPr>
            <a:normAutofit/>
          </a:bodyPr>
          <a:lstStyle/>
          <a:p>
            <a:endParaRPr lang="en-US" sz="1600"/>
          </a:p>
        </p:txBody>
      </p:sp>
      <p:pic>
        <p:nvPicPr>
          <p:cNvPr id="3" name="Content Placeholder 2" descr="Graphical user interface, text, application&#10;&#10;Description automatically generated">
            <a:extLst>
              <a:ext uri="{FF2B5EF4-FFF2-40B4-BE49-F238E27FC236}">
                <a16:creationId xmlns:a16="http://schemas.microsoft.com/office/drawing/2014/main" id="{ADB51AA2-A1BB-C045-B03F-DCF3B7750830}"/>
              </a:ext>
            </a:extLst>
          </p:cNvPr>
          <p:cNvPicPr>
            <a:picLocks noChangeAspect="1"/>
          </p:cNvPicPr>
          <p:nvPr/>
        </p:nvPicPr>
        <p:blipFill>
          <a:blip r:embed="rId2"/>
          <a:stretch>
            <a:fillRect/>
          </a:stretch>
        </p:blipFill>
        <p:spPr>
          <a:xfrm>
            <a:off x="4192859" y="1426584"/>
            <a:ext cx="7976575" cy="3948304"/>
          </a:xfrm>
          <a:prstGeom prst="rect">
            <a:avLst/>
          </a:prstGeom>
        </p:spPr>
      </p:pic>
      <p:sp>
        <p:nvSpPr>
          <p:cNvPr id="10" name="TextBox 9">
            <a:extLst>
              <a:ext uri="{FF2B5EF4-FFF2-40B4-BE49-F238E27FC236}">
                <a16:creationId xmlns:a16="http://schemas.microsoft.com/office/drawing/2014/main" id="{4C224DD9-2E39-2A48-BA7D-48A04B4861C9}"/>
              </a:ext>
            </a:extLst>
          </p:cNvPr>
          <p:cNvSpPr txBox="1"/>
          <p:nvPr/>
        </p:nvSpPr>
        <p:spPr>
          <a:xfrm>
            <a:off x="1538869" y="6363014"/>
            <a:ext cx="8425833" cy="369332"/>
          </a:xfrm>
          <a:prstGeom prst="rect">
            <a:avLst/>
          </a:prstGeom>
          <a:noFill/>
        </p:spPr>
        <p:txBody>
          <a:bodyPr wrap="none" rtlCol="0">
            <a:spAutoFit/>
          </a:bodyPr>
          <a:lstStyle/>
          <a:p>
            <a:r>
              <a:rPr lang="en-GB" dirty="0"/>
              <a:t>Source: https://</a:t>
            </a:r>
            <a:r>
              <a:rPr lang="en-GB" dirty="0" err="1"/>
              <a:t>docs.microsoft.com</a:t>
            </a:r>
            <a:r>
              <a:rPr lang="en-GB" dirty="0"/>
              <a:t>/</a:t>
            </a:r>
            <a:r>
              <a:rPr lang="en-GB" dirty="0" err="1"/>
              <a:t>en</a:t>
            </a:r>
            <a:r>
              <a:rPr lang="en-GB" dirty="0"/>
              <a:t>-us/azure/architecture/patterns/pipes-and-filters</a:t>
            </a:r>
          </a:p>
        </p:txBody>
      </p:sp>
    </p:spTree>
    <p:extLst>
      <p:ext uri="{BB962C8B-B14F-4D97-AF65-F5344CB8AC3E}">
        <p14:creationId xmlns:p14="http://schemas.microsoft.com/office/powerpoint/2010/main" val="3705766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966952" y="1204108"/>
            <a:ext cx="2669406" cy="1781175"/>
          </a:xfrm>
        </p:spPr>
        <p:txBody>
          <a:bodyPr>
            <a:normAutofit/>
          </a:bodyPr>
          <a:lstStyle/>
          <a:p>
            <a:r>
              <a:rPr lang="pl-PL" sz="3200" dirty="0" err="1">
                <a:solidFill>
                  <a:srgbClr val="FFFFFF"/>
                </a:solidFill>
                <a:latin typeface="Roboto" panose="02000000000000000000" pitchFamily="2" charset="0"/>
                <a:ea typeface="Roboto" panose="02000000000000000000" pitchFamily="2" charset="0"/>
              </a:rPr>
              <a:t>Pipes</a:t>
            </a:r>
            <a:r>
              <a:rPr lang="pl-PL" sz="3200" dirty="0">
                <a:solidFill>
                  <a:srgbClr val="FFFFFF"/>
                </a:solidFill>
                <a:latin typeface="Roboto" panose="02000000000000000000" pitchFamily="2" charset="0"/>
                <a:ea typeface="Roboto" panose="02000000000000000000" pitchFamily="2" charset="0"/>
              </a:rPr>
              <a:t> and </a:t>
            </a:r>
            <a:r>
              <a:rPr lang="pl-PL" sz="3200" dirty="0" err="1">
                <a:solidFill>
                  <a:srgbClr val="FFFFFF"/>
                </a:solidFill>
                <a:latin typeface="Roboto" panose="02000000000000000000" pitchFamily="2" charset="0"/>
                <a:ea typeface="Roboto" panose="02000000000000000000" pitchFamily="2" charset="0"/>
              </a:rPr>
              <a:t>Filters</a:t>
            </a:r>
            <a:r>
              <a:rPr lang="pl-PL" sz="3200" dirty="0">
                <a:solidFill>
                  <a:srgbClr val="FFFFFF"/>
                </a:solidFill>
                <a:latin typeface="Roboto" panose="02000000000000000000" pitchFamily="2" charset="0"/>
                <a:ea typeface="Roboto" panose="02000000000000000000" pitchFamily="2" charset="0"/>
              </a:rPr>
              <a:t> Architecture</a:t>
            </a:r>
          </a:p>
        </p:txBody>
      </p:sp>
      <p:sp>
        <p:nvSpPr>
          <p:cNvPr id="23" name="Content Placeholder 22">
            <a:extLst>
              <a:ext uri="{FF2B5EF4-FFF2-40B4-BE49-F238E27FC236}">
                <a16:creationId xmlns:a16="http://schemas.microsoft.com/office/drawing/2014/main" id="{3DFE4881-B9ED-453D-B8A1-1D8321F49AFD}"/>
              </a:ext>
            </a:extLst>
          </p:cNvPr>
          <p:cNvSpPr>
            <a:spLocks noGrp="1"/>
          </p:cNvSpPr>
          <p:nvPr>
            <p:ph idx="1"/>
          </p:nvPr>
        </p:nvSpPr>
        <p:spPr>
          <a:xfrm>
            <a:off x="966951" y="3355130"/>
            <a:ext cx="2669407" cy="2427333"/>
          </a:xfrm>
        </p:spPr>
        <p:txBody>
          <a:bodyPr>
            <a:normAutofit/>
          </a:bodyPr>
          <a:lstStyle/>
          <a:p>
            <a:endParaRPr lang="en-US" sz="1600"/>
          </a:p>
        </p:txBody>
      </p:sp>
      <p:pic>
        <p:nvPicPr>
          <p:cNvPr id="4" name="Content Placeholder 3" descr="Schematic&#10;&#10;Description automatically generated with medium confidence">
            <a:extLst>
              <a:ext uri="{FF2B5EF4-FFF2-40B4-BE49-F238E27FC236}">
                <a16:creationId xmlns:a16="http://schemas.microsoft.com/office/drawing/2014/main" id="{3CBA1243-15CD-164E-B85F-114F1696EB41}"/>
              </a:ext>
            </a:extLst>
          </p:cNvPr>
          <p:cNvPicPr>
            <a:picLocks noChangeAspect="1"/>
          </p:cNvPicPr>
          <p:nvPr/>
        </p:nvPicPr>
        <p:blipFill>
          <a:blip r:embed="rId2"/>
          <a:stretch>
            <a:fillRect/>
          </a:stretch>
        </p:blipFill>
        <p:spPr>
          <a:xfrm>
            <a:off x="717423" y="3705187"/>
            <a:ext cx="10698278" cy="2593127"/>
          </a:xfrm>
          <a:prstGeom prst="rect">
            <a:avLst/>
          </a:prstGeom>
        </p:spPr>
      </p:pic>
      <p:sp>
        <p:nvSpPr>
          <p:cNvPr id="10" name="TextBox 9">
            <a:extLst>
              <a:ext uri="{FF2B5EF4-FFF2-40B4-BE49-F238E27FC236}">
                <a16:creationId xmlns:a16="http://schemas.microsoft.com/office/drawing/2014/main" id="{F42EAD41-97C4-4942-805B-B59DCBE19581}"/>
              </a:ext>
            </a:extLst>
          </p:cNvPr>
          <p:cNvSpPr txBox="1"/>
          <p:nvPr/>
        </p:nvSpPr>
        <p:spPr>
          <a:xfrm>
            <a:off x="1538869" y="6363014"/>
            <a:ext cx="8425833" cy="369332"/>
          </a:xfrm>
          <a:prstGeom prst="rect">
            <a:avLst/>
          </a:prstGeom>
          <a:noFill/>
        </p:spPr>
        <p:txBody>
          <a:bodyPr wrap="none" rtlCol="0">
            <a:spAutoFit/>
          </a:bodyPr>
          <a:lstStyle/>
          <a:p>
            <a:r>
              <a:rPr lang="en-GB" dirty="0"/>
              <a:t>Source: https://</a:t>
            </a:r>
            <a:r>
              <a:rPr lang="en-GB" dirty="0" err="1"/>
              <a:t>docs.microsoft.com</a:t>
            </a:r>
            <a:r>
              <a:rPr lang="en-GB" dirty="0"/>
              <a:t>/</a:t>
            </a:r>
            <a:r>
              <a:rPr lang="en-GB" dirty="0" err="1"/>
              <a:t>en</a:t>
            </a:r>
            <a:r>
              <a:rPr lang="en-GB" dirty="0"/>
              <a:t>-us/azure/architecture/patterns/pipes-and-filters</a:t>
            </a:r>
          </a:p>
        </p:txBody>
      </p:sp>
    </p:spTree>
    <p:extLst>
      <p:ext uri="{BB962C8B-B14F-4D97-AF65-F5344CB8AC3E}">
        <p14:creationId xmlns:p14="http://schemas.microsoft.com/office/powerpoint/2010/main" val="3925799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Monolith vs Microservices</a:t>
            </a:r>
          </a:p>
          <a:p>
            <a:pPr>
              <a:buClr>
                <a:schemeClr val="accent1"/>
              </a:buClr>
            </a:pPr>
            <a:r>
              <a:rPr lang="en-GB" dirty="0">
                <a:solidFill>
                  <a:schemeClr val="bg1"/>
                </a:solidFill>
              </a:rPr>
              <a:t>Monolith architecture</a:t>
            </a:r>
          </a:p>
          <a:p>
            <a:pPr>
              <a:buClr>
                <a:schemeClr val="accent1"/>
              </a:buClr>
            </a:pPr>
            <a:r>
              <a:rPr lang="en-GB" dirty="0">
                <a:solidFill>
                  <a:schemeClr val="bg1"/>
                </a:solidFill>
              </a:rPr>
              <a:t>Monolith with modules architecture</a:t>
            </a:r>
          </a:p>
          <a:p>
            <a:pPr>
              <a:buClr>
                <a:schemeClr val="accent1"/>
              </a:buClr>
            </a:pPr>
            <a:r>
              <a:rPr lang="en-GB" dirty="0">
                <a:solidFill>
                  <a:schemeClr val="bg1"/>
                </a:solidFill>
              </a:rPr>
              <a:t>Microservices architecture</a:t>
            </a:r>
            <a:br>
              <a:rPr lang="en-GB" dirty="0">
                <a:solidFill>
                  <a:schemeClr val="bg1"/>
                </a:solidFill>
              </a:rPr>
            </a:b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System Architecture </a:t>
            </a:r>
            <a:r>
              <a:rPr lang="pl-PL" dirty="0" err="1">
                <a:solidFill>
                  <a:schemeClr val="bg1"/>
                </a:solidFill>
                <a:latin typeface="Roboto" panose="02000000000000000000" pitchFamily="2" charset="0"/>
                <a:ea typeface="Roboto" panose="02000000000000000000" pitchFamily="2" charset="0"/>
              </a:rPr>
              <a:t>Patterns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257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Complex</a:t>
            </a:r>
          </a:p>
          <a:p>
            <a:pPr>
              <a:buClr>
                <a:schemeClr val="accent1"/>
              </a:buClr>
            </a:pPr>
            <a:r>
              <a:rPr lang="en-GB" dirty="0">
                <a:solidFill>
                  <a:schemeClr val="bg1"/>
                </a:solidFill>
              </a:rPr>
              <a:t>Usually used with messaging systems / event platforms</a:t>
            </a:r>
          </a:p>
          <a:p>
            <a:pPr>
              <a:buClr>
                <a:schemeClr val="accent1"/>
              </a:buClr>
            </a:pPr>
            <a:r>
              <a:rPr lang="en-GB" dirty="0">
                <a:solidFill>
                  <a:schemeClr val="bg1"/>
                </a:solidFill>
              </a:rPr>
              <a:t>Microservice oriented</a:t>
            </a:r>
          </a:p>
          <a:p>
            <a:pPr>
              <a:buClr>
                <a:schemeClr val="accent1"/>
              </a:buClr>
            </a:pPr>
            <a:r>
              <a:rPr lang="en-GB" dirty="0">
                <a:solidFill>
                  <a:schemeClr val="bg1"/>
                </a:solidFill>
              </a:rPr>
              <a:t>Popular examples:</a:t>
            </a:r>
          </a:p>
          <a:p>
            <a:pPr lvl="1">
              <a:buClr>
                <a:schemeClr val="accent1"/>
              </a:buClr>
            </a:pPr>
            <a:r>
              <a:rPr lang="en-GB" dirty="0">
                <a:solidFill>
                  <a:schemeClr val="bg1"/>
                </a:solidFill>
              </a:rPr>
              <a:t>Hadoop jobs</a:t>
            </a:r>
          </a:p>
          <a:p>
            <a:pPr lvl="1">
              <a:buClr>
                <a:schemeClr val="accent1"/>
              </a:buClr>
            </a:pPr>
            <a:r>
              <a:rPr lang="en-GB" dirty="0">
                <a:solidFill>
                  <a:schemeClr val="bg1"/>
                </a:solidFill>
              </a:rPr>
              <a:t>Kafka Streams</a:t>
            </a:r>
          </a:p>
          <a:p>
            <a:pPr lvl="1">
              <a:buClr>
                <a:schemeClr val="accent1"/>
              </a:buClr>
            </a:pPr>
            <a:r>
              <a:rPr lang="en-GB" dirty="0">
                <a:solidFill>
                  <a:schemeClr val="bg1"/>
                </a:solidFill>
              </a:rPr>
              <a:t>Apache Spark jobs</a:t>
            </a:r>
          </a:p>
          <a:p>
            <a:pPr lvl="1">
              <a:buClr>
                <a:schemeClr val="accent1"/>
              </a:buClr>
            </a:pPr>
            <a:endParaRPr lang="en-GB" dirty="0">
              <a:solidFill>
                <a:schemeClr val="bg1"/>
              </a:solidFill>
            </a:endParaRPr>
          </a:p>
          <a:p>
            <a:endParaRPr lang="en-GB" dirty="0">
              <a:solidFill>
                <a:schemeClr val="bg1"/>
              </a:solidFill>
            </a:endParaRPr>
          </a:p>
          <a:p>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rgbClr val="FFFFFF"/>
                </a:solidFill>
                <a:latin typeface="Roboto" panose="02000000000000000000" pitchFamily="2" charset="0"/>
                <a:ea typeface="Roboto" panose="02000000000000000000" pitchFamily="2" charset="0"/>
              </a:rPr>
              <a:t>Pipes</a:t>
            </a:r>
            <a:r>
              <a:rPr lang="pl-PL" dirty="0">
                <a:solidFill>
                  <a:srgbClr val="FFFFFF"/>
                </a:solidFill>
                <a:latin typeface="Roboto" panose="02000000000000000000" pitchFamily="2" charset="0"/>
                <a:ea typeface="Roboto" panose="02000000000000000000" pitchFamily="2" charset="0"/>
              </a:rPr>
              <a:t> and </a:t>
            </a:r>
            <a:r>
              <a:rPr lang="pl-PL" dirty="0" err="1">
                <a:solidFill>
                  <a:srgbClr val="FFFFFF"/>
                </a:solidFill>
                <a:latin typeface="Roboto" panose="02000000000000000000" pitchFamily="2" charset="0"/>
                <a:ea typeface="Roboto" panose="02000000000000000000" pitchFamily="2" charset="0"/>
              </a:rPr>
              <a:t>Filters</a:t>
            </a:r>
            <a:r>
              <a:rPr lang="pl-PL" dirty="0">
                <a:solidFill>
                  <a:srgbClr val="FFFFFF"/>
                </a:solidFill>
                <a:latin typeface="Roboto" panose="02000000000000000000" pitchFamily="2" charset="0"/>
                <a:ea typeface="Roboto" panose="02000000000000000000" pitchFamily="2" charset="0"/>
              </a:rPr>
              <a:t> 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149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Already covered in Modular Monolith</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Modular Architecture</a:t>
            </a:r>
          </a:p>
        </p:txBody>
      </p:sp>
    </p:spTree>
    <p:extLst>
      <p:ext uri="{BB962C8B-B14F-4D97-AF65-F5344CB8AC3E}">
        <p14:creationId xmlns:p14="http://schemas.microsoft.com/office/powerpoint/2010/main" val="2706298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fontAlgn="base">
              <a:buNone/>
            </a:pPr>
            <a:endParaRPr lang="en-GB" dirty="0">
              <a:solidFill>
                <a:schemeClr val="bg1"/>
              </a:solidFill>
            </a:endParaRPr>
          </a:p>
          <a:p>
            <a:pPr marL="0" indent="0" fontAlgn="base">
              <a:buNone/>
            </a:pPr>
            <a:r>
              <a:rPr lang="en-GB" dirty="0">
                <a:solidFill>
                  <a:schemeClr val="bg1"/>
                </a:solidFill>
              </a:rPr>
              <a:t>The hexagonal architecture is based on three principles and techniques:</a:t>
            </a:r>
          </a:p>
          <a:p>
            <a:pPr fontAlgn="base"/>
            <a:r>
              <a:rPr lang="en-GB" dirty="0">
                <a:solidFill>
                  <a:schemeClr val="bg1"/>
                </a:solidFill>
              </a:rPr>
              <a:t>Explicitly separate User-Side, Business Logic, and Server-Side</a:t>
            </a:r>
          </a:p>
          <a:p>
            <a:pPr fontAlgn="base"/>
            <a:r>
              <a:rPr lang="en-GB" dirty="0">
                <a:solidFill>
                  <a:schemeClr val="bg1"/>
                </a:solidFill>
              </a:rPr>
              <a:t>Dependencies are going from User-Side and Server-Side to the Business Logic</a:t>
            </a:r>
          </a:p>
          <a:p>
            <a:pPr fontAlgn="base"/>
            <a:r>
              <a:rPr lang="en-GB" dirty="0">
                <a:solidFill>
                  <a:schemeClr val="bg1"/>
                </a:solidFill>
              </a:rPr>
              <a:t>We isolate the boundaries by using Ports and Adapters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Hexagonal/Clean/Onion/Ports and Adapters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spTree>
    <p:extLst>
      <p:ext uri="{BB962C8B-B14F-4D97-AF65-F5344CB8AC3E}">
        <p14:creationId xmlns:p14="http://schemas.microsoft.com/office/powerpoint/2010/main" val="297298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fontAlgn="base">
              <a:buNone/>
            </a:pPr>
            <a:endParaRPr lang="en-GB" dirty="0">
              <a:solidFill>
                <a:schemeClr val="bg1"/>
              </a:solidFill>
            </a:endParaRPr>
          </a:p>
          <a:p>
            <a:pPr marL="0" indent="0" fontAlgn="base">
              <a:buNone/>
            </a:pPr>
            <a:endParaRPr lang="en-GB" dirty="0">
              <a:solidFill>
                <a:schemeClr val="bg1"/>
              </a:solidFill>
            </a:endParaRPr>
          </a:p>
          <a:p>
            <a:pPr marL="0" indent="0" fontAlgn="base">
              <a:buNone/>
            </a:pPr>
            <a:r>
              <a:rPr lang="en-GB" dirty="0">
                <a:solidFill>
                  <a:schemeClr val="bg1"/>
                </a:solidFill>
              </a:rPr>
              <a:t>To illustrate these principles more concretely, we will use the small example used during the “Alistair in the Hexagon” event, proposed in 2017 by Thomas </a:t>
            </a:r>
            <a:r>
              <a:rPr lang="en-GB" dirty="0" err="1">
                <a:solidFill>
                  <a:schemeClr val="bg1"/>
                </a:solidFill>
              </a:rPr>
              <a:t>Pierrain</a:t>
            </a:r>
            <a:r>
              <a:rPr lang="en-GB" dirty="0">
                <a:solidFill>
                  <a:schemeClr val="bg1"/>
                </a:solidFill>
              </a:rPr>
              <a:t> (</a:t>
            </a:r>
            <a:r>
              <a:rPr lang="en-GB" u="sng" dirty="0">
                <a:solidFill>
                  <a:schemeClr val="bg1"/>
                </a:solidFill>
                <a:hlinkClick r:id="rId2">
                  <a:extLst>
                    <a:ext uri="{A12FA001-AC4F-418D-AE19-62706E023703}">
                      <ahyp:hlinkClr xmlns:ahyp="http://schemas.microsoft.com/office/drawing/2018/hyperlinkcolor" val="tx"/>
                    </a:ext>
                  </a:extLst>
                </a:hlinkClick>
              </a:rPr>
              <a:t>@tpierrain</a:t>
            </a:r>
            <a:r>
              <a:rPr lang="en-GB" dirty="0">
                <a:solidFill>
                  <a:schemeClr val="bg1"/>
                </a:solidFill>
              </a:rPr>
              <a:t>) and Alistair Cockburn (</a:t>
            </a:r>
            <a:r>
              <a:rPr lang="en-GB" u="sng" dirty="0">
                <a:solidFill>
                  <a:schemeClr val="bg1"/>
                </a:solidFill>
                <a:hlinkClick r:id="rId3">
                  <a:extLst>
                    <a:ext uri="{A12FA001-AC4F-418D-AE19-62706E023703}">
                      <ahyp:hlinkClr xmlns:ahyp="http://schemas.microsoft.com/office/drawing/2018/hyperlinkcolor" val="tx"/>
                    </a:ext>
                  </a:extLst>
                </a:hlinkClick>
              </a:rPr>
              <a:t>@TotherAlistair</a:t>
            </a:r>
            <a:r>
              <a:rPr lang="en-GB"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Hexagonal/Clean/Onion/Ports and Adapters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spTree>
    <p:extLst>
      <p:ext uri="{BB962C8B-B14F-4D97-AF65-F5344CB8AC3E}">
        <p14:creationId xmlns:p14="http://schemas.microsoft.com/office/powerpoint/2010/main" val="866765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fontAlgn="base">
              <a:buNone/>
            </a:pPr>
            <a:r>
              <a:rPr lang="en-GB" dirty="0">
                <a:solidFill>
                  <a:schemeClr val="bg1"/>
                </a:solidFill>
              </a:rPr>
              <a:t>Example of the expected output of this application: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Hexagonal/Clean/Onion/Ports and Adapters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6" name="Picture 5" descr="A picture containing text&#10;&#10;Description automatically generated">
            <a:extLst>
              <a:ext uri="{FF2B5EF4-FFF2-40B4-BE49-F238E27FC236}">
                <a16:creationId xmlns:a16="http://schemas.microsoft.com/office/drawing/2014/main" id="{D59EB427-C73F-F143-A7BB-71F567AA3E3D}"/>
              </a:ext>
            </a:extLst>
          </p:cNvPr>
          <p:cNvPicPr>
            <a:picLocks noChangeAspect="1"/>
          </p:cNvPicPr>
          <p:nvPr/>
        </p:nvPicPr>
        <p:blipFill>
          <a:blip r:embed="rId2"/>
          <a:stretch>
            <a:fillRect/>
          </a:stretch>
        </p:blipFill>
        <p:spPr>
          <a:xfrm>
            <a:off x="1092665" y="2881312"/>
            <a:ext cx="8445500" cy="2286000"/>
          </a:xfrm>
          <a:prstGeom prst="rect">
            <a:avLst/>
          </a:prstGeom>
        </p:spPr>
      </p:pic>
    </p:spTree>
    <p:extLst>
      <p:ext uri="{BB962C8B-B14F-4D97-AF65-F5344CB8AC3E}">
        <p14:creationId xmlns:p14="http://schemas.microsoft.com/office/powerpoint/2010/main" val="2907991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Content Placeholder 5" descr="A picture containing diagram&#10;&#10;Description automatically generated">
            <a:extLst>
              <a:ext uri="{FF2B5EF4-FFF2-40B4-BE49-F238E27FC236}">
                <a16:creationId xmlns:a16="http://schemas.microsoft.com/office/drawing/2014/main" id="{52B916FE-2035-BD48-B181-2147BA72231F}"/>
              </a:ext>
            </a:extLst>
          </p:cNvPr>
          <p:cNvPicPr>
            <a:picLocks noGrp="1" noChangeAspect="1"/>
          </p:cNvPicPr>
          <p:nvPr>
            <p:ph idx="1"/>
          </p:nvPr>
        </p:nvPicPr>
        <p:blipFill>
          <a:blip r:embed="rId2"/>
          <a:stretch>
            <a:fillRect/>
          </a:stretch>
        </p:blipFill>
        <p:spPr>
          <a:xfrm>
            <a:off x="1912857" y="1440501"/>
            <a:ext cx="8143262"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3200" dirty="0">
                <a:solidFill>
                  <a:schemeClr val="bg1"/>
                </a:solidFill>
              </a:rPr>
              <a:t>Explicitly separate User-Side, Business Logic, and Server-Side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spTree>
    <p:extLst>
      <p:ext uri="{BB962C8B-B14F-4D97-AF65-F5344CB8AC3E}">
        <p14:creationId xmlns:p14="http://schemas.microsoft.com/office/powerpoint/2010/main" val="2227771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Dependencies are going from User-Side and Server-Side to the Business Logic</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8" name="Content Placeholder 7" descr="Diagram&#10;&#10;Description automatically generated">
            <a:extLst>
              <a:ext uri="{FF2B5EF4-FFF2-40B4-BE49-F238E27FC236}">
                <a16:creationId xmlns:a16="http://schemas.microsoft.com/office/drawing/2014/main" id="{713D3BD8-8669-DA44-9004-74F134A9FC71}"/>
              </a:ext>
            </a:extLst>
          </p:cNvPr>
          <p:cNvPicPr>
            <a:picLocks noGrp="1" noChangeAspect="1"/>
          </p:cNvPicPr>
          <p:nvPr>
            <p:ph idx="1"/>
          </p:nvPr>
        </p:nvPicPr>
        <p:blipFill>
          <a:blip r:embed="rId2"/>
          <a:stretch>
            <a:fillRect/>
          </a:stretch>
        </p:blipFill>
        <p:spPr>
          <a:xfrm>
            <a:off x="1626920" y="1825625"/>
            <a:ext cx="8938160" cy="4351338"/>
          </a:xfrm>
        </p:spPr>
      </p:pic>
    </p:spTree>
    <p:extLst>
      <p:ext uri="{BB962C8B-B14F-4D97-AF65-F5344CB8AC3E}">
        <p14:creationId xmlns:p14="http://schemas.microsoft.com/office/powerpoint/2010/main" val="184189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Dependencies are going from User-Side and Server-Side to the Business Logic</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7" name="Content Placeholder 6" descr="Diagram&#10;&#10;Description automatically generated">
            <a:extLst>
              <a:ext uri="{FF2B5EF4-FFF2-40B4-BE49-F238E27FC236}">
                <a16:creationId xmlns:a16="http://schemas.microsoft.com/office/drawing/2014/main" id="{5795B24D-F80D-FB40-8E5C-417FDA031400}"/>
              </a:ext>
            </a:extLst>
          </p:cNvPr>
          <p:cNvPicPr>
            <a:picLocks noGrp="1" noChangeAspect="1"/>
          </p:cNvPicPr>
          <p:nvPr>
            <p:ph idx="1"/>
          </p:nvPr>
        </p:nvPicPr>
        <p:blipFill>
          <a:blip r:embed="rId2"/>
          <a:stretch>
            <a:fillRect/>
          </a:stretch>
        </p:blipFill>
        <p:spPr>
          <a:xfrm>
            <a:off x="2387673" y="1825625"/>
            <a:ext cx="7416653" cy="4351338"/>
          </a:xfrm>
        </p:spPr>
      </p:pic>
    </p:spTree>
    <p:extLst>
      <p:ext uri="{BB962C8B-B14F-4D97-AF65-F5344CB8AC3E}">
        <p14:creationId xmlns:p14="http://schemas.microsoft.com/office/powerpoint/2010/main" val="1737095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We isolate the boundaries by using Ports and Adapters</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7" name="Content Placeholder 6" descr="Diagram&#10;&#10;Description automatically generated">
            <a:extLst>
              <a:ext uri="{FF2B5EF4-FFF2-40B4-BE49-F238E27FC236}">
                <a16:creationId xmlns:a16="http://schemas.microsoft.com/office/drawing/2014/main" id="{352BEA5C-48A6-A84D-AC32-C266133C439F}"/>
              </a:ext>
            </a:extLst>
          </p:cNvPr>
          <p:cNvPicPr>
            <a:picLocks noGrp="1" noChangeAspect="1"/>
          </p:cNvPicPr>
          <p:nvPr>
            <p:ph idx="1"/>
          </p:nvPr>
        </p:nvPicPr>
        <p:blipFill>
          <a:blip r:embed="rId2"/>
          <a:stretch>
            <a:fillRect/>
          </a:stretch>
        </p:blipFill>
        <p:spPr>
          <a:xfrm>
            <a:off x="1896101" y="1825625"/>
            <a:ext cx="8399798" cy="4351338"/>
          </a:xfrm>
        </p:spPr>
      </p:pic>
    </p:spTree>
    <p:extLst>
      <p:ext uri="{BB962C8B-B14F-4D97-AF65-F5344CB8AC3E}">
        <p14:creationId xmlns:p14="http://schemas.microsoft.com/office/powerpoint/2010/main" val="2465355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Hexagonal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8" name="Content Placeholder 7" descr="Diagram&#10;&#10;Description automatically generated">
            <a:extLst>
              <a:ext uri="{FF2B5EF4-FFF2-40B4-BE49-F238E27FC236}">
                <a16:creationId xmlns:a16="http://schemas.microsoft.com/office/drawing/2014/main" id="{FC9552A6-9268-A948-8B48-9320C1A4C13B}"/>
              </a:ext>
            </a:extLst>
          </p:cNvPr>
          <p:cNvPicPr>
            <a:picLocks noGrp="1" noChangeAspect="1"/>
          </p:cNvPicPr>
          <p:nvPr>
            <p:ph idx="1"/>
          </p:nvPr>
        </p:nvPicPr>
        <p:blipFill>
          <a:blip r:embed="rId2"/>
          <a:stretch>
            <a:fillRect/>
          </a:stretch>
        </p:blipFill>
        <p:spPr>
          <a:xfrm>
            <a:off x="2631699" y="1825625"/>
            <a:ext cx="6928601" cy="4351338"/>
          </a:xfrm>
        </p:spPr>
      </p:pic>
    </p:spTree>
    <p:extLst>
      <p:ext uri="{BB962C8B-B14F-4D97-AF65-F5344CB8AC3E}">
        <p14:creationId xmlns:p14="http://schemas.microsoft.com/office/powerpoint/2010/main" val="362550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740412" cy="2547257"/>
          </a:xfrm>
          <a:noFill/>
        </p:spPr>
        <p:txBody>
          <a:bodyPr vert="horz" lIns="91440" tIns="45720" rIns="91440" bIns="45720" rtlCol="0" anchor="ctr">
            <a:normAutofit/>
          </a:bodyPr>
          <a:lstStyle/>
          <a:p>
            <a:pPr algn="ctr">
              <a:buClr>
                <a:schemeClr val="accent1"/>
              </a:buClr>
            </a:pPr>
            <a:r>
              <a:rPr lang="en-US" sz="3600" kern="1200" dirty="0">
                <a:solidFill>
                  <a:srgbClr val="FFFFFF"/>
                </a:solidFill>
                <a:latin typeface="+mj-lt"/>
                <a:ea typeface="+mj-ea"/>
                <a:cs typeface="+mj-cs"/>
              </a:rPr>
              <a:t>Monolith</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vs  Microservices</a:t>
            </a:r>
          </a:p>
        </p:txBody>
      </p:sp>
      <p:pic>
        <p:nvPicPr>
          <p:cNvPr id="4" name="Content Placeholder 3" descr="Diagram&#10;&#10;Description automatically generated">
            <a:extLst>
              <a:ext uri="{FF2B5EF4-FFF2-40B4-BE49-F238E27FC236}">
                <a16:creationId xmlns:a16="http://schemas.microsoft.com/office/drawing/2014/main" id="{07609616-C2C4-024E-9084-A8ACE26809C4}"/>
              </a:ext>
            </a:extLst>
          </p:cNvPr>
          <p:cNvPicPr>
            <a:picLocks noGrp="1" noChangeAspect="1"/>
          </p:cNvPicPr>
          <p:nvPr>
            <p:ph idx="1"/>
          </p:nvPr>
        </p:nvPicPr>
        <p:blipFill>
          <a:blip r:embed="rId2"/>
          <a:stretch>
            <a:fillRect/>
          </a:stretch>
        </p:blipFill>
        <p:spPr>
          <a:xfrm>
            <a:off x="4314488" y="947854"/>
            <a:ext cx="7689577" cy="4575298"/>
          </a:xfrm>
          <a:prstGeom prst="rect">
            <a:avLst/>
          </a:prstGeom>
        </p:spPr>
      </p:pic>
    </p:spTree>
    <p:extLst>
      <p:ext uri="{BB962C8B-B14F-4D97-AF65-F5344CB8AC3E}">
        <p14:creationId xmlns:p14="http://schemas.microsoft.com/office/powerpoint/2010/main" val="164182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Testing in hexagonal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9" name="Content Placeholder 8" descr="Diagram&#10;&#10;Description automatically generated">
            <a:extLst>
              <a:ext uri="{FF2B5EF4-FFF2-40B4-BE49-F238E27FC236}">
                <a16:creationId xmlns:a16="http://schemas.microsoft.com/office/drawing/2014/main" id="{4F5AFDC8-E66F-CF49-ABDB-96AD1A83C208}"/>
              </a:ext>
            </a:extLst>
          </p:cNvPr>
          <p:cNvPicPr>
            <a:picLocks noGrp="1" noChangeAspect="1"/>
          </p:cNvPicPr>
          <p:nvPr>
            <p:ph idx="1"/>
          </p:nvPr>
        </p:nvPicPr>
        <p:blipFill>
          <a:blip r:embed="rId2"/>
          <a:stretch>
            <a:fillRect/>
          </a:stretch>
        </p:blipFill>
        <p:spPr>
          <a:xfrm>
            <a:off x="2087437" y="1825625"/>
            <a:ext cx="8017126" cy="4351338"/>
          </a:xfrm>
        </p:spPr>
      </p:pic>
    </p:spTree>
    <p:extLst>
      <p:ext uri="{BB962C8B-B14F-4D97-AF65-F5344CB8AC3E}">
        <p14:creationId xmlns:p14="http://schemas.microsoft.com/office/powerpoint/2010/main" val="486050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Testing in hexagonal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7" name="Content Placeholder 6" descr="Diagram&#10;&#10;Description automatically generated">
            <a:extLst>
              <a:ext uri="{FF2B5EF4-FFF2-40B4-BE49-F238E27FC236}">
                <a16:creationId xmlns:a16="http://schemas.microsoft.com/office/drawing/2014/main" id="{BF21EF78-82D8-9A40-846C-3B882C35E400}"/>
              </a:ext>
            </a:extLst>
          </p:cNvPr>
          <p:cNvPicPr>
            <a:picLocks noGrp="1" noChangeAspect="1"/>
          </p:cNvPicPr>
          <p:nvPr>
            <p:ph idx="1"/>
          </p:nvPr>
        </p:nvPicPr>
        <p:blipFill>
          <a:blip r:embed="rId2"/>
          <a:stretch>
            <a:fillRect/>
          </a:stretch>
        </p:blipFill>
        <p:spPr>
          <a:xfrm>
            <a:off x="2341644" y="1825625"/>
            <a:ext cx="7508711" cy="4351338"/>
          </a:xfrm>
        </p:spPr>
      </p:pic>
    </p:spTree>
    <p:extLst>
      <p:ext uri="{BB962C8B-B14F-4D97-AF65-F5344CB8AC3E}">
        <p14:creationId xmlns:p14="http://schemas.microsoft.com/office/powerpoint/2010/main" val="3269899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3600" dirty="0">
                <a:solidFill>
                  <a:schemeClr val="bg1"/>
                </a:solidFill>
              </a:rPr>
              <a:t>Hexagonal architecture – summary</a:t>
            </a:r>
          </a:p>
        </p:txBody>
      </p:sp>
      <p:sp>
        <p:nvSpPr>
          <p:cNvPr id="4" name="Content Placeholder 3">
            <a:extLst>
              <a:ext uri="{FF2B5EF4-FFF2-40B4-BE49-F238E27FC236}">
                <a16:creationId xmlns:a16="http://schemas.microsoft.com/office/drawing/2014/main" id="{93F08956-D549-1640-B6CB-9176F018B245}"/>
              </a:ext>
            </a:extLst>
          </p:cNvPr>
          <p:cNvSpPr>
            <a:spLocks noGrp="1"/>
          </p:cNvSpPr>
          <p:nvPr>
            <p:ph idx="1"/>
          </p:nvPr>
        </p:nvSpPr>
        <p:spPr/>
        <p:txBody>
          <a:bodyPr/>
          <a:lstStyle/>
          <a:p>
            <a:r>
              <a:rPr lang="en-GB" dirty="0">
                <a:solidFill>
                  <a:schemeClr val="bg1"/>
                </a:solidFill>
              </a:rPr>
              <a:t>Always?</a:t>
            </a:r>
          </a:p>
          <a:p>
            <a:r>
              <a:rPr lang="en-GB" dirty="0">
                <a:solidFill>
                  <a:schemeClr val="bg1"/>
                </a:solidFill>
              </a:rPr>
              <a:t>No silver bullet, but hex is very close to it</a:t>
            </a:r>
          </a:p>
          <a:p>
            <a:r>
              <a:rPr lang="en-GB" dirty="0">
                <a:solidFill>
                  <a:schemeClr val="bg1"/>
                </a:solidFill>
              </a:rPr>
              <a:t>Easy to test</a:t>
            </a:r>
          </a:p>
          <a:p>
            <a:r>
              <a:rPr lang="en-GB" dirty="0">
                <a:solidFill>
                  <a:schemeClr val="bg1"/>
                </a:solidFill>
              </a:rPr>
              <a:t>Easy to change implementation of DB/Messaging system etc</a:t>
            </a:r>
          </a:p>
          <a:p>
            <a:r>
              <a:rPr lang="en-GB" dirty="0">
                <a:solidFill>
                  <a:schemeClr val="bg1"/>
                </a:solidFill>
              </a:rPr>
              <a:t>Low coupling</a:t>
            </a:r>
          </a:p>
          <a:p>
            <a:r>
              <a:rPr lang="en-GB" dirty="0">
                <a:solidFill>
                  <a:schemeClr val="bg1"/>
                </a:solidFill>
              </a:rPr>
              <a:t>Interface over inheritance</a:t>
            </a:r>
          </a:p>
        </p:txBody>
      </p:sp>
    </p:spTree>
    <p:extLst>
      <p:ext uri="{BB962C8B-B14F-4D97-AF65-F5344CB8AC3E}">
        <p14:creationId xmlns:p14="http://schemas.microsoft.com/office/powerpoint/2010/main" val="402973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The Microkernel architecture pattern can be identified as a plug-in based pattern</a:t>
            </a:r>
          </a:p>
          <a:p>
            <a:pPr>
              <a:buClr>
                <a:schemeClr val="accent1"/>
              </a:buClr>
            </a:pPr>
            <a:r>
              <a:rPr lang="en-GB" dirty="0">
                <a:solidFill>
                  <a:schemeClr val="bg1"/>
                </a:solidFill>
              </a:rPr>
              <a:t>It’s good when you can’t tell exactly what integrations will you have in your system in the future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a:t>
            </a:r>
          </a:p>
        </p:txBody>
      </p:sp>
    </p:spTree>
    <p:extLst>
      <p:ext uri="{BB962C8B-B14F-4D97-AF65-F5344CB8AC3E}">
        <p14:creationId xmlns:p14="http://schemas.microsoft.com/office/powerpoint/2010/main" val="42361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37F9BE08-DA2A-574D-A07C-F64500B0AA3B}"/>
              </a:ext>
            </a:extLst>
          </p:cNvPr>
          <p:cNvPicPr>
            <a:picLocks noGrp="1" noChangeAspect="1"/>
          </p:cNvPicPr>
          <p:nvPr>
            <p:ph idx="1"/>
          </p:nvPr>
        </p:nvPicPr>
        <p:blipFill>
          <a:blip r:embed="rId2"/>
          <a:stretch>
            <a:fillRect/>
          </a:stretch>
        </p:blipFill>
        <p:spPr>
          <a:xfrm>
            <a:off x="1689894" y="1989931"/>
            <a:ext cx="8851900" cy="42037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a:t>
            </a:r>
          </a:p>
        </p:txBody>
      </p:sp>
    </p:spTree>
    <p:extLst>
      <p:ext uri="{BB962C8B-B14F-4D97-AF65-F5344CB8AC3E}">
        <p14:creationId xmlns:p14="http://schemas.microsoft.com/office/powerpoint/2010/main" val="1786295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 - examples</a:t>
            </a:r>
          </a:p>
        </p:txBody>
      </p:sp>
      <p:sp>
        <p:nvSpPr>
          <p:cNvPr id="3" name="Content Placeholder 2">
            <a:extLst>
              <a:ext uri="{FF2B5EF4-FFF2-40B4-BE49-F238E27FC236}">
                <a16:creationId xmlns:a16="http://schemas.microsoft.com/office/drawing/2014/main" id="{B5CFFD54-EE70-6046-8353-AD5B8534C7FD}"/>
              </a:ext>
            </a:extLst>
          </p:cNvPr>
          <p:cNvSpPr>
            <a:spLocks noGrp="1"/>
          </p:cNvSpPr>
          <p:nvPr>
            <p:ph idx="1"/>
          </p:nvPr>
        </p:nvSpPr>
        <p:spPr/>
        <p:txBody>
          <a:bodyPr/>
          <a:lstStyle/>
          <a:p>
            <a:r>
              <a:rPr lang="en-GB" dirty="0">
                <a:solidFill>
                  <a:schemeClr val="bg1"/>
                </a:solidFill>
              </a:rPr>
              <a:t>Kubernetes plugins system</a:t>
            </a:r>
          </a:p>
          <a:p>
            <a:r>
              <a:rPr lang="en-GB" dirty="0">
                <a:solidFill>
                  <a:schemeClr val="bg1"/>
                </a:solidFill>
              </a:rPr>
              <a:t>Hadoop jobs</a:t>
            </a:r>
          </a:p>
          <a:p>
            <a:r>
              <a:rPr lang="en-GB" dirty="0">
                <a:solidFill>
                  <a:schemeClr val="bg1"/>
                </a:solidFill>
              </a:rPr>
              <a:t>Many more</a:t>
            </a:r>
          </a:p>
          <a:p>
            <a:endParaRPr lang="en-GB" dirty="0">
              <a:solidFill>
                <a:schemeClr val="bg1"/>
              </a:solidFill>
            </a:endParaRPr>
          </a:p>
        </p:txBody>
      </p:sp>
    </p:spTree>
    <p:extLst>
      <p:ext uri="{BB962C8B-B14F-4D97-AF65-F5344CB8AC3E}">
        <p14:creationId xmlns:p14="http://schemas.microsoft.com/office/powerpoint/2010/main" val="34405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a:t>
            </a:r>
          </a:p>
        </p:txBody>
      </p:sp>
      <p:sp>
        <p:nvSpPr>
          <p:cNvPr id="3" name="Content Placeholder 2">
            <a:extLst>
              <a:ext uri="{FF2B5EF4-FFF2-40B4-BE49-F238E27FC236}">
                <a16:creationId xmlns:a16="http://schemas.microsoft.com/office/drawing/2014/main" id="{46AF360A-FBF6-EB4D-B6CC-7588642B59B9}"/>
              </a:ext>
            </a:extLst>
          </p:cNvPr>
          <p:cNvSpPr>
            <a:spLocks noGrp="1"/>
          </p:cNvSpPr>
          <p:nvPr>
            <p:ph idx="1"/>
          </p:nvPr>
        </p:nvSpPr>
        <p:spPr/>
        <p:txBody>
          <a:bodyPr/>
          <a:lstStyle/>
          <a:p>
            <a:r>
              <a:rPr lang="en-GB" dirty="0">
                <a:solidFill>
                  <a:schemeClr val="bg1"/>
                </a:solidFill>
              </a:rPr>
              <a:t>Quite similar to ports and adapters</a:t>
            </a:r>
          </a:p>
          <a:p>
            <a:r>
              <a:rPr lang="en-GB" dirty="0">
                <a:solidFill>
                  <a:schemeClr val="bg1"/>
                </a:solidFill>
              </a:rPr>
              <a:t>You need to create good contract – interface which will be implemented by all plug-ins</a:t>
            </a:r>
          </a:p>
          <a:p>
            <a:r>
              <a:rPr lang="en-GB" dirty="0">
                <a:solidFill>
                  <a:schemeClr val="bg1"/>
                </a:solidFill>
              </a:rPr>
              <a:t>Contract should not change within the time</a:t>
            </a:r>
          </a:p>
        </p:txBody>
      </p:sp>
    </p:spTree>
    <p:extLst>
      <p:ext uri="{BB962C8B-B14F-4D97-AF65-F5344CB8AC3E}">
        <p14:creationId xmlns:p14="http://schemas.microsoft.com/office/powerpoint/2010/main" val="297472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49352"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Event Driven Architecture</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73427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road, way, night, highway&#10;&#10;Description automatically generated">
            <a:extLst>
              <a:ext uri="{FF2B5EF4-FFF2-40B4-BE49-F238E27FC236}">
                <a16:creationId xmlns:a16="http://schemas.microsoft.com/office/drawing/2014/main" id="{427F8003-BE7C-644E-BC3E-637B4A998192}"/>
              </a:ext>
            </a:extLst>
          </p:cNvPr>
          <p:cNvPicPr>
            <a:picLocks noChangeAspect="1"/>
          </p:cNvPicPr>
          <p:nvPr/>
        </p:nvPicPr>
        <p:blipFill rotWithShape="1">
          <a:blip r:embed="rId2"/>
          <a:srcRect t="11351" b="4380"/>
          <a:stretch/>
        </p:blipFill>
        <p:spPr>
          <a:xfrm>
            <a:off x="-1"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Event Driven Architecture</a:t>
            </a:r>
          </a:p>
        </p:txBody>
      </p:sp>
      <p:cxnSp>
        <p:nvCxnSpPr>
          <p:cNvPr id="14" name="Straight Connector 1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5FD5B1-A6F5-E74D-91DA-902E60C1BF10}"/>
              </a:ext>
            </a:extLst>
          </p:cNvPr>
          <p:cNvSpPr txBox="1"/>
          <p:nvPr/>
        </p:nvSpPr>
        <p:spPr>
          <a:xfrm>
            <a:off x="525516" y="3417573"/>
            <a:ext cx="4838221" cy="2619839"/>
          </a:xfrm>
          <a:prstGeom prst="rect">
            <a:avLst/>
          </a:prstGeom>
        </p:spPr>
        <p:txBody>
          <a:bodyPr vert="horz" lIns="91440" tIns="45720" rIns="91440" bIns="45720" rtlCol="0" anchor="ctr">
            <a:normAutofit/>
          </a:bodyPr>
          <a:lstStyle/>
          <a:p>
            <a:pPr>
              <a:lnSpc>
                <a:spcPct val="90000"/>
              </a:lnSpc>
              <a:spcAft>
                <a:spcPts val="600"/>
              </a:spcAft>
            </a:pPr>
            <a:r>
              <a:rPr lang="en-US" sz="4000" dirty="0"/>
              <a:t>Event Sourcing + 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663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49352"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Event Sourcing</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31498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pPr>
              <a:buClr>
                <a:schemeClr val="accent1"/>
              </a:buClr>
            </a:pPr>
            <a:r>
              <a:rPr lang="en-US" sz="5400" kern="1200">
                <a:latin typeface="+mj-lt"/>
                <a:ea typeface="+mj-ea"/>
                <a:cs typeface="+mj-cs"/>
              </a:rPr>
              <a:t>Monolith vs  Microservices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pPr marL="0" indent="0">
              <a:buNone/>
            </a:pPr>
            <a:r>
              <a:rPr lang="en-GB" sz="1000" dirty="0"/>
              <a:t>You need to be this tall to use [micro] services:</a:t>
            </a:r>
          </a:p>
          <a:p>
            <a:r>
              <a:rPr lang="en-GB" sz="1000" dirty="0"/>
              <a:t>Basic Monitoring, instrumentation, health checks</a:t>
            </a:r>
          </a:p>
          <a:p>
            <a:r>
              <a:rPr lang="en-GB" sz="1000" dirty="0"/>
              <a:t>Distributed logging, tracing</a:t>
            </a:r>
          </a:p>
          <a:p>
            <a:r>
              <a:rPr lang="en-GB" sz="1000" dirty="0"/>
              <a:t>Ready to isolate not just code, but whole </a:t>
            </a:r>
            <a:r>
              <a:rPr lang="en-GB" sz="1000" dirty="0" err="1"/>
              <a:t>build+test+package+promote</a:t>
            </a:r>
            <a:r>
              <a:rPr lang="en-GB" sz="1000" dirty="0"/>
              <a:t> for every service</a:t>
            </a:r>
          </a:p>
          <a:p>
            <a:r>
              <a:rPr lang="en-GB" sz="1000" dirty="0"/>
              <a:t>Can define upstream/downstream/compile-time/runtime dependencies clearly for each service</a:t>
            </a:r>
          </a:p>
          <a:p>
            <a:r>
              <a:rPr lang="en-GB" sz="1000" dirty="0"/>
              <a:t>Know how to build, expose and maintain good APIs and contracts</a:t>
            </a:r>
          </a:p>
          <a:p>
            <a:r>
              <a:rPr lang="en-GB" sz="1000" dirty="0"/>
              <a:t>Ready to </a:t>
            </a:r>
            <a:r>
              <a:rPr lang="en-GB" sz="1000" dirty="0" err="1"/>
              <a:t>honor</a:t>
            </a:r>
            <a:r>
              <a:rPr lang="en-GB" sz="1000" dirty="0"/>
              <a:t> b/w and f/w compatibility, even if you're the same person consuming this service on the other side</a:t>
            </a:r>
          </a:p>
          <a:p>
            <a:r>
              <a:rPr lang="en-GB" sz="1000" dirty="0"/>
              <a:t>Good unit testing skills and readiness to do more (as you add more microservices it gets harder to bring everything up, hence more unit/contract/</a:t>
            </a:r>
            <a:r>
              <a:rPr lang="en-GB" sz="1000" dirty="0" err="1"/>
              <a:t>api</a:t>
            </a:r>
            <a:r>
              <a:rPr lang="en-GB" sz="1000" dirty="0"/>
              <a:t> test driven and lesser e2e driven)</a:t>
            </a:r>
          </a:p>
          <a:p>
            <a:r>
              <a:rPr lang="en-GB" sz="1000" dirty="0"/>
              <a:t>Aware of [micro] service vs modules vs libraries, distributed monolith, coordinated releases, database-driven integration, etc</a:t>
            </a:r>
          </a:p>
          <a:p>
            <a:r>
              <a:rPr lang="en-GB" sz="1000" dirty="0"/>
              <a:t>Know infrastructure automation (you'll need more of it)</a:t>
            </a:r>
          </a:p>
          <a:p>
            <a:r>
              <a:rPr lang="en-GB" sz="1000" dirty="0"/>
              <a:t>Have working CI/CD infrastructure</a:t>
            </a:r>
          </a:p>
          <a:p>
            <a:r>
              <a:rPr lang="en-GB" sz="1000" dirty="0"/>
              <a:t>Have or ready to invest in development tooling, shared libraries, internal artifact registries, etc</a:t>
            </a:r>
          </a:p>
          <a:p>
            <a:r>
              <a:rPr lang="en-GB" sz="1000" dirty="0"/>
              <a:t>Have engineering methodologies and process-tools to split down features and develop/track/release them across multiple services (</a:t>
            </a:r>
            <a:r>
              <a:rPr lang="en-GB" sz="1000" dirty="0" err="1"/>
              <a:t>xp</a:t>
            </a:r>
            <a:r>
              <a:rPr lang="en-GB" sz="1000" dirty="0"/>
              <a:t>, pivotal, scrum, etc)</a:t>
            </a:r>
          </a:p>
          <a:p>
            <a:r>
              <a:rPr lang="en-GB" sz="1000" dirty="0"/>
              <a:t>A lot more that doesn't come to mind immediately</a:t>
            </a:r>
          </a:p>
          <a:p>
            <a:pPr marL="0" indent="0">
              <a:buNone/>
            </a:pPr>
            <a:r>
              <a:rPr lang="en-GB" sz="1000" dirty="0"/>
              <a:t>Thing is - these are all generally good engineering practices.</a:t>
            </a:r>
          </a:p>
          <a:p>
            <a:pPr marL="0" indent="0">
              <a:buNone/>
            </a:pPr>
            <a:r>
              <a:rPr lang="en-GB" sz="1000" dirty="0"/>
              <a:t>But with monoliths, you can get away without having to do them. There is the "login to server, clone, run some commands, start a stupid </a:t>
            </a:r>
            <a:r>
              <a:rPr lang="en-GB" sz="1000" dirty="0" err="1"/>
              <a:t>nohup</a:t>
            </a:r>
            <a:r>
              <a:rPr lang="en-GB" sz="1000" dirty="0"/>
              <a:t> daemon and run </a:t>
            </a:r>
            <a:r>
              <a:rPr lang="en-GB" sz="1000" dirty="0" err="1"/>
              <a:t>ps</a:t>
            </a:r>
            <a:r>
              <a:rPr lang="en-GB" sz="1000" dirty="0"/>
              <a:t>/top/tail to monitor" way. But with microservices, your average engineering standards have to be really high. Its not enough if you have good developers. You need great engineers.</a:t>
            </a:r>
          </a:p>
          <a:p>
            <a:endParaRPr lang="en-GB" sz="1000" dirty="0"/>
          </a:p>
        </p:txBody>
      </p:sp>
      <p:sp>
        <p:nvSpPr>
          <p:cNvPr id="6" name="TextBox 5">
            <a:extLst>
              <a:ext uri="{FF2B5EF4-FFF2-40B4-BE49-F238E27FC236}">
                <a16:creationId xmlns:a16="http://schemas.microsoft.com/office/drawing/2014/main" id="{FDE93F48-00A7-7841-9171-60C9A54038D6}"/>
              </a:ext>
            </a:extLst>
          </p:cNvPr>
          <p:cNvSpPr txBox="1"/>
          <p:nvPr/>
        </p:nvSpPr>
        <p:spPr>
          <a:xfrm>
            <a:off x="838200" y="6349022"/>
            <a:ext cx="5672387" cy="369332"/>
          </a:xfrm>
          <a:prstGeom prst="rect">
            <a:avLst/>
          </a:prstGeom>
          <a:noFill/>
        </p:spPr>
        <p:txBody>
          <a:bodyPr wrap="none" rtlCol="0">
            <a:spAutoFit/>
          </a:bodyPr>
          <a:lstStyle/>
          <a:p>
            <a:r>
              <a:rPr lang="en-GB" dirty="0"/>
              <a:t>Source: https://</a:t>
            </a:r>
            <a:r>
              <a:rPr lang="en-GB" dirty="0" err="1"/>
              <a:t>news.ycombinator.com</a:t>
            </a:r>
            <a:r>
              <a:rPr lang="en-GB" dirty="0"/>
              <a:t>/</a:t>
            </a:r>
            <a:r>
              <a:rPr lang="en-GB" dirty="0" err="1"/>
              <a:t>item?id</a:t>
            </a:r>
            <a:r>
              <a:rPr lang="en-GB" dirty="0"/>
              <a:t>=12508655</a:t>
            </a:r>
          </a:p>
        </p:txBody>
      </p:sp>
    </p:spTree>
    <p:extLst>
      <p:ext uri="{BB962C8B-B14F-4D97-AF65-F5344CB8AC3E}">
        <p14:creationId xmlns:p14="http://schemas.microsoft.com/office/powerpoint/2010/main" val="23902015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endParaRPr lang="pl-PL" dirty="0">
              <a:solidFill>
                <a:schemeClr val="bg1">
                  <a:lumMod val="95000"/>
                </a:schemeClr>
              </a:solidFill>
            </a:endParaRPr>
          </a:p>
          <a:p>
            <a:pPr marL="0" indent="0">
              <a:buNone/>
            </a:pPr>
            <a:r>
              <a:rPr lang="en-GB" dirty="0">
                <a:solidFill>
                  <a:schemeClr val="bg1">
                    <a:lumMod val="95000"/>
                  </a:schemeClr>
                </a:solidFill>
              </a:rPr>
              <a:t>A service typically needs to update the database </a:t>
            </a:r>
            <a:r>
              <a:rPr lang="en-GB" b="1" dirty="0">
                <a:solidFill>
                  <a:schemeClr val="bg1">
                    <a:lumMod val="95000"/>
                  </a:schemeClr>
                </a:solidFill>
              </a:rPr>
              <a:t>and</a:t>
            </a:r>
            <a:r>
              <a:rPr lang="en-GB" dirty="0">
                <a:solidFill>
                  <a:schemeClr val="bg1">
                    <a:lumMod val="95000"/>
                  </a:schemeClr>
                </a:solidFill>
              </a:rPr>
              <a:t> send messages/events.</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A service must atomically update the database and send messages in order to avoid data inconsistencies and bugs.</a:t>
            </a:r>
            <a:endParaRPr lang="pl-PL" dirty="0">
              <a:solidFill>
                <a:schemeClr val="bg1">
                  <a:lumMod val="95000"/>
                </a:schemeClr>
              </a:solidFill>
            </a:endParaRPr>
          </a:p>
        </p:txBody>
      </p:sp>
    </p:spTree>
    <p:extLst>
      <p:ext uri="{BB962C8B-B14F-4D97-AF65-F5344CB8AC3E}">
        <p14:creationId xmlns:p14="http://schemas.microsoft.com/office/powerpoint/2010/main" val="205800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3822192" cy="1344975"/>
          </a:xfrm>
        </p:spPr>
        <p:txBody>
          <a:bodyPr>
            <a:normAutofit/>
          </a:bodyPr>
          <a:lstStyle/>
          <a:p>
            <a:r>
              <a:rPr lang="pl-PL" sz="3600">
                <a:solidFill>
                  <a:schemeClr val="bg1"/>
                </a:solidFill>
              </a:rPr>
              <a:t>Event Sourcing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593610" y="2121763"/>
            <a:ext cx="3822192" cy="3773010"/>
          </a:xfrm>
        </p:spPr>
        <p:txBody>
          <a:bodyPr>
            <a:normAutofit/>
          </a:bodyPr>
          <a:lstStyle/>
          <a:p>
            <a:pPr marL="0" indent="0">
              <a:buNone/>
            </a:pPr>
            <a:r>
              <a:rPr lang="pl-PL" sz="2000">
                <a:solidFill>
                  <a:schemeClr val="bg1"/>
                </a:solidFill>
              </a:rPr>
              <a:t>Solution:</a:t>
            </a:r>
          </a:p>
          <a:p>
            <a:pPr marL="0" indent="0">
              <a:buNone/>
            </a:pPr>
            <a:r>
              <a:rPr lang="en-GB" sz="2000">
                <a:solidFill>
                  <a:schemeClr val="bg1"/>
                </a:solidFill>
              </a:rPr>
              <a:t>2PC – Two Phase Commit</a:t>
            </a:r>
          </a:p>
          <a:p>
            <a:pPr marL="0" indent="0">
              <a:buNone/>
            </a:pPr>
            <a:endParaRPr lang="pl-PL" sz="2000">
              <a:solidFill>
                <a:schemeClr val="bg1"/>
              </a:solidFill>
            </a:endParaRPr>
          </a:p>
        </p:txBody>
      </p:sp>
      <p:pic>
        <p:nvPicPr>
          <p:cNvPr id="3" name="Picture 2" descr="Diagram&#10;&#10;Description automatically generated">
            <a:extLst>
              <a:ext uri="{FF2B5EF4-FFF2-40B4-BE49-F238E27FC236}">
                <a16:creationId xmlns:a16="http://schemas.microsoft.com/office/drawing/2014/main" id="{26599EEC-13FB-6B45-812E-D2D693870CD4}"/>
              </a:ext>
            </a:extLst>
          </p:cNvPr>
          <p:cNvPicPr>
            <a:picLocks noChangeAspect="1"/>
          </p:cNvPicPr>
          <p:nvPr/>
        </p:nvPicPr>
        <p:blipFill>
          <a:blip r:embed="rId2"/>
          <a:stretch>
            <a:fillRect/>
          </a:stretch>
        </p:blipFill>
        <p:spPr>
          <a:xfrm>
            <a:off x="5110716" y="1462984"/>
            <a:ext cx="6596652" cy="3776583"/>
          </a:xfrm>
          <a:prstGeom prst="rect">
            <a:avLst/>
          </a:prstGeom>
        </p:spPr>
      </p:pic>
    </p:spTree>
    <p:extLst>
      <p:ext uri="{BB962C8B-B14F-4D97-AF65-F5344CB8AC3E}">
        <p14:creationId xmlns:p14="http://schemas.microsoft.com/office/powerpoint/2010/main" val="621633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Make update the database and publish messages/events to another system</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It works in context of 2 DBs, but not when we have 1DB and 1 messaging system(of course if queue doesn’t supports 2PC)</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If the database transaction commits messages must be sent. Conversely, if the database rolls back, the messages must not be sent</a:t>
            </a:r>
          </a:p>
          <a:p>
            <a:pPr marL="0" indent="0">
              <a:buNone/>
            </a:pPr>
            <a:endParaRPr lang="pl-PL" dirty="0">
              <a:solidFill>
                <a:schemeClr val="bg1">
                  <a:lumMod val="95000"/>
                </a:schemeClr>
              </a:solidFill>
            </a:endParaRPr>
          </a:p>
          <a:p>
            <a:pPr marL="0" indent="0">
              <a:buNone/>
            </a:pPr>
            <a:endParaRPr lang="pl-PL" dirty="0">
              <a:solidFill>
                <a:schemeClr val="bg1">
                  <a:lumMod val="95000"/>
                </a:schemeClr>
              </a:solidFill>
            </a:endParaRPr>
          </a:p>
        </p:txBody>
      </p:sp>
    </p:spTree>
    <p:extLst>
      <p:ext uri="{BB962C8B-B14F-4D97-AF65-F5344CB8AC3E}">
        <p14:creationId xmlns:p14="http://schemas.microsoft.com/office/powerpoint/2010/main" val="35010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Solution to this problem is to use event sourcing. </a:t>
            </a:r>
          </a:p>
          <a:p>
            <a:r>
              <a:rPr lang="en-GB" dirty="0">
                <a:solidFill>
                  <a:schemeClr val="bg1">
                    <a:lumMod val="95000"/>
                  </a:schemeClr>
                </a:solidFill>
              </a:rPr>
              <a:t>Event sourcing persists the state of a business entity such an Order or a Customer as a sequence of state-changing events</a:t>
            </a:r>
          </a:p>
          <a:p>
            <a:r>
              <a:rPr lang="en-GB" dirty="0">
                <a:solidFill>
                  <a:schemeClr val="bg1">
                    <a:lumMod val="95000"/>
                  </a:schemeClr>
                </a:solidFill>
              </a:rPr>
              <a:t>Whenever the state of a business entity changes, a new event is appended to the list of events. </a:t>
            </a:r>
          </a:p>
          <a:p>
            <a:r>
              <a:rPr lang="en-GB" dirty="0">
                <a:solidFill>
                  <a:schemeClr val="bg1">
                    <a:lumMod val="95000"/>
                  </a:schemeClr>
                </a:solidFill>
              </a:rPr>
              <a:t>Since saving an event is a single operation, it is inherently atomic. </a:t>
            </a:r>
          </a:p>
          <a:p>
            <a:r>
              <a:rPr lang="en-GB" dirty="0">
                <a:solidFill>
                  <a:schemeClr val="bg1">
                    <a:lumMod val="95000"/>
                  </a:schemeClr>
                </a:solidFill>
              </a:rPr>
              <a:t>The application reconstructs an entity’s current state by replaying the events.</a:t>
            </a:r>
            <a:endParaRPr lang="pl-PL" dirty="0">
              <a:solidFill>
                <a:schemeClr val="bg1">
                  <a:lumMod val="95000"/>
                </a:schemeClr>
              </a:solidFill>
            </a:endParaRPr>
          </a:p>
        </p:txBody>
      </p:sp>
    </p:spTree>
    <p:extLst>
      <p:ext uri="{BB962C8B-B14F-4D97-AF65-F5344CB8AC3E}">
        <p14:creationId xmlns:p14="http://schemas.microsoft.com/office/powerpoint/2010/main" val="39614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Applications persist events in an event store, which is a database of events. </a:t>
            </a:r>
          </a:p>
          <a:p>
            <a:r>
              <a:rPr lang="en-GB" dirty="0">
                <a:solidFill>
                  <a:schemeClr val="bg1">
                    <a:lumMod val="95000"/>
                  </a:schemeClr>
                </a:solidFill>
              </a:rPr>
              <a:t>The store has an API for adding and retrieving an entity’s events. </a:t>
            </a:r>
          </a:p>
          <a:p>
            <a:r>
              <a:rPr lang="en-GB" dirty="0">
                <a:solidFill>
                  <a:schemeClr val="bg1">
                    <a:lumMod val="95000"/>
                  </a:schemeClr>
                </a:solidFill>
              </a:rPr>
              <a:t>The event store also behaves like a message broker. </a:t>
            </a:r>
          </a:p>
          <a:p>
            <a:r>
              <a:rPr lang="en-GB" dirty="0">
                <a:solidFill>
                  <a:schemeClr val="bg1">
                    <a:lumMod val="95000"/>
                  </a:schemeClr>
                </a:solidFill>
              </a:rPr>
              <a:t>It provides an API that enables services to subscribe to events. </a:t>
            </a:r>
          </a:p>
          <a:p>
            <a:r>
              <a:rPr lang="en-GB" dirty="0">
                <a:solidFill>
                  <a:schemeClr val="bg1">
                    <a:lumMod val="95000"/>
                  </a:schemeClr>
                </a:solidFill>
              </a:rPr>
              <a:t>When a service saves an event in the event store, it is delivered to all interested subscribers.</a:t>
            </a:r>
            <a:endParaRPr lang="pl-PL" dirty="0">
              <a:solidFill>
                <a:schemeClr val="bg1">
                  <a:lumMod val="95000"/>
                </a:schemeClr>
              </a:solidFill>
            </a:endParaRPr>
          </a:p>
        </p:txBody>
      </p:sp>
    </p:spTree>
    <p:extLst>
      <p:ext uri="{BB962C8B-B14F-4D97-AF65-F5344CB8AC3E}">
        <p14:creationId xmlns:p14="http://schemas.microsoft.com/office/powerpoint/2010/main" val="34593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bg1"/>
                </a:solidFill>
                <a:latin typeface="+mj-lt"/>
                <a:ea typeface="+mj-ea"/>
                <a:cs typeface="+mj-cs"/>
              </a:rPr>
              <a:t>Event Sourcing</a:t>
            </a:r>
          </a:p>
        </p:txBody>
      </p:sp>
      <p:pic>
        <p:nvPicPr>
          <p:cNvPr id="3" name="Content Placeholder 2" descr="Diagram&#10;&#10;Description automatically generated">
            <a:extLst>
              <a:ext uri="{FF2B5EF4-FFF2-40B4-BE49-F238E27FC236}">
                <a16:creationId xmlns:a16="http://schemas.microsoft.com/office/drawing/2014/main" id="{9F9F0E15-F3D8-EE41-BA99-0DACE332E390}"/>
              </a:ext>
            </a:extLst>
          </p:cNvPr>
          <p:cNvPicPr>
            <a:picLocks noGrp="1" noChangeAspect="1"/>
          </p:cNvPicPr>
          <p:nvPr>
            <p:ph idx="1"/>
          </p:nvPr>
        </p:nvPicPr>
        <p:blipFill>
          <a:blip r:embed="rId2"/>
          <a:stretch>
            <a:fillRect/>
          </a:stretch>
        </p:blipFill>
        <p:spPr>
          <a:xfrm>
            <a:off x="1065533" y="1223778"/>
            <a:ext cx="10060929" cy="5080769"/>
          </a:xfrm>
          <a:prstGeom prst="rect">
            <a:avLst/>
          </a:prstGeom>
        </p:spPr>
      </p:pic>
    </p:spTree>
    <p:extLst>
      <p:ext uri="{BB962C8B-B14F-4D97-AF65-F5344CB8AC3E}">
        <p14:creationId xmlns:p14="http://schemas.microsoft.com/office/powerpoint/2010/main" val="808845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a:t>
            </a:r>
            <a:r>
              <a:rPr lang="pl-PL" dirty="0" err="1">
                <a:solidFill>
                  <a:schemeClr val="bg1"/>
                </a:solidFill>
              </a:rPr>
              <a:t>another</a:t>
            </a:r>
            <a:r>
              <a:rPr lang="pl-PL" dirty="0">
                <a:solidFill>
                  <a:schemeClr val="bg1"/>
                </a:solidFill>
              </a:rPr>
              <a:t> problem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lumMod val="95000"/>
                  </a:schemeClr>
                </a:solidFill>
              </a:rPr>
              <a:t>How to </a:t>
            </a:r>
            <a:r>
              <a:rPr lang="pl-PL" dirty="0" err="1">
                <a:solidFill>
                  <a:schemeClr val="bg1">
                    <a:lumMod val="95000"/>
                  </a:schemeClr>
                </a:solidFill>
              </a:rPr>
              <a:t>query</a:t>
            </a:r>
            <a:r>
              <a:rPr lang="pl-PL" dirty="0">
                <a:solidFill>
                  <a:schemeClr val="bg1">
                    <a:lumMod val="95000"/>
                  </a:schemeClr>
                </a:solidFill>
              </a:rPr>
              <a:t> Event </a:t>
            </a:r>
            <a:r>
              <a:rPr lang="pl-PL" dirty="0" err="1">
                <a:solidFill>
                  <a:schemeClr val="bg1">
                    <a:lumMod val="95000"/>
                  </a:schemeClr>
                </a:solidFill>
              </a:rPr>
              <a:t>store</a:t>
            </a:r>
            <a:r>
              <a:rPr lang="pl-PL" dirty="0">
                <a:solidFill>
                  <a:schemeClr val="bg1">
                    <a:lumMod val="95000"/>
                  </a:schemeClr>
                </a:solidFill>
              </a:rPr>
              <a:t> to </a:t>
            </a:r>
            <a:r>
              <a:rPr lang="pl-PL" dirty="0" err="1">
                <a:solidFill>
                  <a:schemeClr val="bg1">
                    <a:lumMod val="95000"/>
                  </a:schemeClr>
                </a:solidFill>
              </a:rPr>
              <a:t>get</a:t>
            </a:r>
            <a:r>
              <a:rPr lang="pl-PL" dirty="0">
                <a:solidFill>
                  <a:schemeClr val="bg1">
                    <a:lumMod val="95000"/>
                  </a:schemeClr>
                </a:solidFill>
              </a:rPr>
              <a:t> </a:t>
            </a:r>
            <a:r>
              <a:rPr lang="pl-PL" dirty="0" err="1">
                <a:solidFill>
                  <a:schemeClr val="bg1">
                    <a:lumMod val="95000"/>
                  </a:schemeClr>
                </a:solidFill>
              </a:rPr>
              <a:t>current</a:t>
            </a:r>
            <a:r>
              <a:rPr lang="pl-PL" dirty="0">
                <a:solidFill>
                  <a:schemeClr val="bg1">
                    <a:lumMod val="95000"/>
                  </a:schemeClr>
                </a:solidFill>
              </a:rPr>
              <a:t> </a:t>
            </a:r>
            <a:r>
              <a:rPr lang="pl-PL" dirty="0" err="1">
                <a:solidFill>
                  <a:schemeClr val="bg1">
                    <a:lumMod val="95000"/>
                  </a:schemeClr>
                </a:solidFill>
              </a:rPr>
              <a:t>state</a:t>
            </a:r>
            <a:r>
              <a:rPr lang="pl-PL" dirty="0">
                <a:solidFill>
                  <a:schemeClr val="bg1">
                    <a:lumMod val="95000"/>
                  </a:schemeClr>
                </a:solidFill>
              </a:rPr>
              <a:t> of Order?</a:t>
            </a:r>
          </a:p>
          <a:p>
            <a:r>
              <a:rPr lang="pl-PL" dirty="0" err="1">
                <a:solidFill>
                  <a:schemeClr val="bg1">
                    <a:lumMod val="95000"/>
                  </a:schemeClr>
                </a:solidFill>
              </a:rPr>
              <a:t>Should</a:t>
            </a:r>
            <a:r>
              <a:rPr lang="pl-PL" dirty="0">
                <a:solidFill>
                  <a:schemeClr val="bg1">
                    <a:lumMod val="95000"/>
                  </a:schemeClr>
                </a:solidFill>
              </a:rPr>
              <a:t> we </a:t>
            </a:r>
            <a:r>
              <a:rPr lang="pl-PL" dirty="0" err="1">
                <a:solidFill>
                  <a:schemeClr val="bg1">
                    <a:lumMod val="95000"/>
                  </a:schemeClr>
                </a:solidFill>
              </a:rPr>
              <a:t>query</a:t>
            </a:r>
            <a:r>
              <a:rPr lang="pl-PL" dirty="0">
                <a:solidFill>
                  <a:schemeClr val="bg1">
                    <a:lumMod val="95000"/>
                  </a:schemeClr>
                </a:solidFill>
              </a:rPr>
              <a:t> for </a:t>
            </a:r>
            <a:r>
              <a:rPr lang="pl-PL" dirty="0" err="1">
                <a:solidFill>
                  <a:schemeClr val="bg1">
                    <a:lumMod val="95000"/>
                  </a:schemeClr>
                </a:solidFill>
              </a:rPr>
              <a:t>all</a:t>
            </a:r>
            <a:r>
              <a:rPr lang="pl-PL" dirty="0">
                <a:solidFill>
                  <a:schemeClr val="bg1">
                    <a:lumMod val="95000"/>
                  </a:schemeClr>
                </a:solidFill>
              </a:rPr>
              <a:t> of the </a:t>
            </a:r>
            <a:r>
              <a:rPr lang="pl-PL" dirty="0" err="1">
                <a:solidFill>
                  <a:schemeClr val="bg1">
                    <a:lumMod val="95000"/>
                  </a:schemeClr>
                </a:solidFill>
              </a:rPr>
              <a:t>events</a:t>
            </a:r>
            <a:r>
              <a:rPr lang="pl-PL" dirty="0">
                <a:solidFill>
                  <a:schemeClr val="bg1">
                    <a:lumMod val="95000"/>
                  </a:schemeClr>
                </a:solidFill>
              </a:rPr>
              <a:t> </a:t>
            </a:r>
            <a:r>
              <a:rPr lang="pl-PL" dirty="0" err="1">
                <a:solidFill>
                  <a:schemeClr val="bg1">
                    <a:lumMod val="95000"/>
                  </a:schemeClr>
                </a:solidFill>
              </a:rPr>
              <a:t>every</a:t>
            </a:r>
            <a:r>
              <a:rPr lang="pl-PL" dirty="0">
                <a:solidFill>
                  <a:schemeClr val="bg1">
                    <a:lumMod val="95000"/>
                  </a:schemeClr>
                </a:solidFill>
              </a:rPr>
              <a:t> </a:t>
            </a:r>
            <a:r>
              <a:rPr lang="pl-PL" dirty="0" err="1">
                <a:solidFill>
                  <a:schemeClr val="bg1">
                    <a:lumMod val="95000"/>
                  </a:schemeClr>
                </a:solidFill>
              </a:rPr>
              <a:t>time</a:t>
            </a:r>
            <a:r>
              <a:rPr lang="pl-PL" dirty="0">
                <a:solidFill>
                  <a:schemeClr val="bg1">
                    <a:lumMod val="95000"/>
                  </a:schemeClr>
                </a:solidFill>
              </a:rPr>
              <a:t>?</a:t>
            </a:r>
          </a:p>
        </p:txBody>
      </p:sp>
    </p:spTree>
    <p:extLst>
      <p:ext uri="{BB962C8B-B14F-4D97-AF65-F5344CB8AC3E}">
        <p14:creationId xmlns:p14="http://schemas.microsoft.com/office/powerpoint/2010/main" val="36096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6861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CQRS = </a:t>
            </a:r>
            <a:r>
              <a:rPr lang="en-GB" dirty="0">
                <a:solidFill>
                  <a:schemeClr val="bg1">
                    <a:lumMod val="95000"/>
                  </a:schemeClr>
                </a:solidFill>
              </a:rPr>
              <a:t>Command Query Responsibility Segregation</a:t>
            </a:r>
          </a:p>
          <a:p>
            <a:pPr marL="0" indent="0">
              <a:buNone/>
            </a:pPr>
            <a:endParaRPr lang="pl-PL" dirty="0">
              <a:solidFill>
                <a:schemeClr val="bg1">
                  <a:lumMod val="95000"/>
                </a:schemeClr>
              </a:solidFill>
            </a:endParaRPr>
          </a:p>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How to implement a query that retrieves data from multiple services in a microservice architecture?</a:t>
            </a:r>
            <a:endParaRPr lang="pl-PL" dirty="0">
              <a:solidFill>
                <a:schemeClr val="bg1">
                  <a:lumMod val="95000"/>
                </a:schemeClr>
              </a:solidFill>
            </a:endParaRPr>
          </a:p>
        </p:txBody>
      </p:sp>
    </p:spTree>
    <p:extLst>
      <p:ext uri="{BB962C8B-B14F-4D97-AF65-F5344CB8AC3E}">
        <p14:creationId xmlns:p14="http://schemas.microsoft.com/office/powerpoint/2010/main" val="260227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Solution:</a:t>
            </a:r>
          </a:p>
          <a:p>
            <a:pPr marL="0" indent="0">
              <a:buNone/>
            </a:pPr>
            <a:endParaRPr lang="pl-PL" dirty="0">
              <a:solidFill>
                <a:schemeClr val="bg1">
                  <a:lumMod val="95000"/>
                </a:schemeClr>
              </a:solidFill>
            </a:endParaRPr>
          </a:p>
          <a:p>
            <a:r>
              <a:rPr lang="en-GB" dirty="0">
                <a:solidFill>
                  <a:schemeClr val="bg1">
                    <a:lumMod val="95000"/>
                  </a:schemeClr>
                </a:solidFill>
              </a:rPr>
              <a:t>Define a view database, which is a read-only replica that is designed to support that query. </a:t>
            </a:r>
          </a:p>
          <a:p>
            <a:r>
              <a:rPr lang="en-GB" dirty="0">
                <a:solidFill>
                  <a:schemeClr val="bg1">
                    <a:lumMod val="95000"/>
                  </a:schemeClr>
                </a:solidFill>
              </a:rPr>
              <a:t>The application keeps the replica up to data by subscribing to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Domain events</a:t>
            </a:r>
            <a:r>
              <a:rPr lang="en-GB" dirty="0">
                <a:solidFill>
                  <a:schemeClr val="bg1">
                    <a:lumMod val="95000"/>
                  </a:schemeClr>
                </a:solidFill>
              </a:rPr>
              <a:t> published by the service that own the data.</a:t>
            </a:r>
            <a:endParaRPr lang="pl-PL" dirty="0">
              <a:solidFill>
                <a:schemeClr val="bg1">
                  <a:lumMod val="95000"/>
                </a:schemeClr>
              </a:solidFill>
            </a:endParaRPr>
          </a:p>
        </p:txBody>
      </p:sp>
    </p:spTree>
    <p:extLst>
      <p:ext uri="{BB962C8B-B14F-4D97-AF65-F5344CB8AC3E}">
        <p14:creationId xmlns:p14="http://schemas.microsoft.com/office/powerpoint/2010/main" val="165330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r>
              <a:rPr lang="en-GB" sz="3200" dirty="0"/>
              <a:t>Basic Monitoring, instrumentation, health checks</a:t>
            </a:r>
          </a:p>
          <a:p>
            <a:r>
              <a:rPr lang="en-GB" sz="3200" dirty="0"/>
              <a:t>Distributed logging, tracing</a:t>
            </a:r>
          </a:p>
          <a:p>
            <a:r>
              <a:rPr lang="en-GB" sz="3200" dirty="0"/>
              <a:t>Ready to isolate not just code, but whole </a:t>
            </a:r>
            <a:r>
              <a:rPr lang="en-GB" sz="3200" dirty="0" err="1"/>
              <a:t>build+test+package+promote</a:t>
            </a:r>
            <a:r>
              <a:rPr lang="en-GB" sz="3200" dirty="0"/>
              <a:t> for every service</a:t>
            </a:r>
          </a:p>
          <a:p>
            <a:r>
              <a:rPr lang="en-GB" sz="3200" dirty="0"/>
              <a:t>Can define upstream/downstream/compile-time/runtime dependencies clearly for each service</a:t>
            </a:r>
          </a:p>
          <a:p>
            <a:r>
              <a:rPr lang="en-GB" sz="3200" dirty="0"/>
              <a:t>Know how to build, expose and maintain good APIs and contracts</a:t>
            </a:r>
          </a:p>
        </p:txBody>
      </p:sp>
    </p:spTree>
    <p:extLst>
      <p:ext uri="{BB962C8B-B14F-4D97-AF65-F5344CB8AC3E}">
        <p14:creationId xmlns:p14="http://schemas.microsoft.com/office/powerpoint/2010/main" val="30319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CQRS</a:t>
            </a:r>
          </a:p>
        </p:txBody>
      </p:sp>
      <p:pic>
        <p:nvPicPr>
          <p:cNvPr id="3" name="Content Placeholder 2" descr="Diagram&#10;&#10;Description automatically generated">
            <a:extLst>
              <a:ext uri="{FF2B5EF4-FFF2-40B4-BE49-F238E27FC236}">
                <a16:creationId xmlns:a16="http://schemas.microsoft.com/office/drawing/2014/main" id="{FD945E0E-3465-2F40-9AED-D84269F7AC1D}"/>
              </a:ext>
            </a:extLst>
          </p:cNvPr>
          <p:cNvPicPr>
            <a:picLocks noGrp="1" noChangeAspect="1"/>
          </p:cNvPicPr>
          <p:nvPr>
            <p:ph idx="1"/>
          </p:nvPr>
        </p:nvPicPr>
        <p:blipFill>
          <a:blip r:embed="rId2"/>
          <a:stretch>
            <a:fillRect/>
          </a:stretch>
        </p:blipFill>
        <p:spPr>
          <a:xfrm>
            <a:off x="4527804" y="1137652"/>
            <a:ext cx="7602806" cy="4783645"/>
          </a:xfrm>
          <a:prstGeom prst="rect">
            <a:avLst/>
          </a:prstGeom>
        </p:spPr>
      </p:pic>
    </p:spTree>
    <p:extLst>
      <p:ext uri="{BB962C8B-B14F-4D97-AF65-F5344CB8AC3E}">
        <p14:creationId xmlns:p14="http://schemas.microsoft.com/office/powerpoint/2010/main" val="3952069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benefits:</a:t>
            </a:r>
          </a:p>
          <a:p>
            <a:r>
              <a:rPr lang="en-GB" dirty="0">
                <a:solidFill>
                  <a:schemeClr val="bg1">
                    <a:lumMod val="95000"/>
                  </a:schemeClr>
                </a:solidFill>
              </a:rPr>
              <a:t>Supports multiple denormalized views that are scalable and performant</a:t>
            </a:r>
          </a:p>
          <a:p>
            <a:r>
              <a:rPr lang="en-GB" dirty="0">
                <a:solidFill>
                  <a:schemeClr val="bg1">
                    <a:lumMod val="95000"/>
                  </a:schemeClr>
                </a:solidFill>
              </a:rPr>
              <a:t>Improved separation of concerns = simpler command and query models</a:t>
            </a:r>
          </a:p>
          <a:p>
            <a:r>
              <a:rPr lang="en-GB" dirty="0">
                <a:solidFill>
                  <a:schemeClr val="bg1">
                    <a:lumMod val="95000"/>
                  </a:schemeClr>
                </a:solidFill>
              </a:rPr>
              <a:t>Necessary in an event sourced architecture</a:t>
            </a:r>
            <a:br>
              <a:rPr lang="en-GB" dirty="0">
                <a:solidFill>
                  <a:schemeClr val="bg1">
                    <a:lumMod val="95000"/>
                  </a:schemeClr>
                </a:solidFill>
              </a:rPr>
            </a:br>
            <a:endParaRPr lang="en-GB" dirty="0">
              <a:solidFill>
                <a:schemeClr val="bg1">
                  <a:lumMod val="95000"/>
                </a:schemeClr>
              </a:solidFill>
            </a:endParaRPr>
          </a:p>
        </p:txBody>
      </p:sp>
    </p:spTree>
    <p:extLst>
      <p:ext uri="{BB962C8B-B14F-4D97-AF65-F5344CB8AC3E}">
        <p14:creationId xmlns:p14="http://schemas.microsoft.com/office/powerpoint/2010/main" val="26096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drawbacks:</a:t>
            </a:r>
          </a:p>
          <a:p>
            <a:r>
              <a:rPr lang="en-GB" dirty="0">
                <a:solidFill>
                  <a:schemeClr val="bg1">
                    <a:lumMod val="95000"/>
                  </a:schemeClr>
                </a:solidFill>
              </a:rPr>
              <a:t>Increased complexity</a:t>
            </a:r>
          </a:p>
          <a:p>
            <a:r>
              <a:rPr lang="en-GB" dirty="0">
                <a:solidFill>
                  <a:schemeClr val="bg1">
                    <a:lumMod val="95000"/>
                  </a:schemeClr>
                </a:solidFill>
              </a:rPr>
              <a:t>Potential code duplication</a:t>
            </a:r>
          </a:p>
          <a:p>
            <a:r>
              <a:rPr lang="en-GB" dirty="0">
                <a:solidFill>
                  <a:schemeClr val="bg1">
                    <a:lumMod val="95000"/>
                  </a:schemeClr>
                </a:solidFill>
              </a:rPr>
              <a:t>Replication lag/eventually consistent views</a:t>
            </a:r>
          </a:p>
        </p:txBody>
      </p:sp>
    </p:spTree>
    <p:extLst>
      <p:ext uri="{BB962C8B-B14F-4D97-AF65-F5344CB8AC3E}">
        <p14:creationId xmlns:p14="http://schemas.microsoft.com/office/powerpoint/2010/main" val="12805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a:t>
            </a:r>
            <a:r>
              <a:rPr lang="pl-PL" dirty="0" err="1">
                <a:solidFill>
                  <a:schemeClr val="bg1"/>
                </a:solidFill>
              </a:rPr>
              <a:t>benefits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100% accurate audit logging</a:t>
            </a:r>
          </a:p>
          <a:p>
            <a:r>
              <a:rPr lang="en-GB" dirty="0">
                <a:solidFill>
                  <a:schemeClr val="bg1">
                    <a:lumMod val="95000"/>
                  </a:schemeClr>
                </a:solidFill>
              </a:rPr>
              <a:t>Easy temporal queries – we know not only the current state but also the whole history of changes</a:t>
            </a:r>
          </a:p>
          <a:p>
            <a:r>
              <a:rPr lang="en-GB" dirty="0">
                <a:solidFill>
                  <a:schemeClr val="bg1">
                    <a:lumMod val="95000"/>
                  </a:schemeClr>
                </a:solidFill>
              </a:rPr>
              <a:t>It improves write performance</a:t>
            </a:r>
          </a:p>
          <a:p>
            <a:r>
              <a:rPr lang="en-GB" dirty="0">
                <a:solidFill>
                  <a:schemeClr val="bg1">
                    <a:lumMod val="95000"/>
                  </a:schemeClr>
                </a:solidFill>
              </a:rPr>
              <a:t>Event-sourced systems are easy to test and debug</a:t>
            </a:r>
          </a:p>
          <a:p>
            <a:r>
              <a:rPr lang="en-GB" dirty="0">
                <a:solidFill>
                  <a:schemeClr val="bg1">
                    <a:lumMod val="95000"/>
                  </a:schemeClr>
                </a:solidFill>
              </a:rPr>
              <a:t>The history of how an entity reached its current state remains in the stored events</a:t>
            </a:r>
          </a:p>
        </p:txBody>
      </p:sp>
    </p:spTree>
    <p:extLst>
      <p:ext uri="{BB962C8B-B14F-4D97-AF65-F5344CB8AC3E}">
        <p14:creationId xmlns:p14="http://schemas.microsoft.com/office/powerpoint/2010/main" val="351443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Summary</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lumMod val="95000"/>
                  </a:schemeClr>
                </a:solidFill>
              </a:rPr>
              <a:t>Both </a:t>
            </a:r>
            <a:r>
              <a:rPr lang="pl-PL" dirty="0" err="1">
                <a:solidFill>
                  <a:schemeClr val="bg1">
                    <a:lumMod val="95000"/>
                  </a:schemeClr>
                </a:solidFill>
              </a:rPr>
              <a:t>patterns</a:t>
            </a:r>
            <a:r>
              <a:rPr lang="pl-PL" dirty="0">
                <a:solidFill>
                  <a:schemeClr val="bg1">
                    <a:lumMod val="95000"/>
                  </a:schemeClr>
                </a:solidFill>
              </a:rPr>
              <a:t> </a:t>
            </a:r>
            <a:r>
              <a:rPr lang="pl-PL" dirty="0" err="1">
                <a:solidFill>
                  <a:schemeClr val="bg1">
                    <a:lumMod val="95000"/>
                  </a:schemeClr>
                </a:solidFill>
              </a:rPr>
              <a:t>are</a:t>
            </a:r>
            <a:r>
              <a:rPr lang="pl-PL" dirty="0">
                <a:solidFill>
                  <a:schemeClr val="bg1">
                    <a:lumMod val="95000"/>
                  </a:schemeClr>
                </a:solidFill>
              </a:rPr>
              <a:t> </a:t>
            </a:r>
            <a:r>
              <a:rPr lang="pl-PL" dirty="0" err="1">
                <a:solidFill>
                  <a:schemeClr val="bg1">
                    <a:lumMod val="95000"/>
                  </a:schemeClr>
                </a:solidFill>
              </a:rPr>
              <a:t>used</a:t>
            </a:r>
            <a:r>
              <a:rPr lang="pl-PL" dirty="0">
                <a:solidFill>
                  <a:schemeClr val="bg1">
                    <a:lumMod val="95000"/>
                  </a:schemeClr>
                </a:solidFill>
              </a:rPr>
              <a:t> in Event-</a:t>
            </a:r>
            <a:r>
              <a:rPr lang="pl-PL" dirty="0" err="1">
                <a:solidFill>
                  <a:schemeClr val="bg1">
                    <a:lumMod val="95000"/>
                  </a:schemeClr>
                </a:solidFill>
              </a:rPr>
              <a:t>Driven</a:t>
            </a:r>
            <a:r>
              <a:rPr lang="pl-PL" dirty="0">
                <a:solidFill>
                  <a:schemeClr val="bg1">
                    <a:lumMod val="95000"/>
                  </a:schemeClr>
                </a:solidFill>
              </a:rPr>
              <a:t> </a:t>
            </a:r>
            <a:r>
              <a:rPr lang="pl-PL" dirty="0" err="1">
                <a:solidFill>
                  <a:schemeClr val="bg1">
                    <a:lumMod val="95000"/>
                  </a:schemeClr>
                </a:solidFill>
              </a:rPr>
              <a:t>architecture</a:t>
            </a:r>
            <a:endParaRPr lang="pl-PL" dirty="0">
              <a:solidFill>
                <a:schemeClr val="bg1">
                  <a:lumMod val="95000"/>
                </a:schemeClr>
              </a:solidFill>
            </a:endParaRPr>
          </a:p>
          <a:p>
            <a:r>
              <a:rPr lang="en-GB" dirty="0">
                <a:solidFill>
                  <a:schemeClr val="bg1">
                    <a:lumMod val="95000"/>
                  </a:schemeClr>
                </a:solidFill>
              </a:rPr>
              <a:t>Event sourcing is alternative for CRUD based system</a:t>
            </a:r>
          </a:p>
          <a:p>
            <a:r>
              <a:rPr lang="en-GB" dirty="0">
                <a:solidFill>
                  <a:schemeClr val="bg1">
                    <a:lumMod val="95000"/>
                  </a:schemeClr>
                </a:solidFill>
              </a:rPr>
              <a:t>Very nice and elegant </a:t>
            </a:r>
          </a:p>
          <a:p>
            <a:r>
              <a:rPr lang="en-GB" dirty="0">
                <a:solidFill>
                  <a:schemeClr val="bg1">
                    <a:lumMod val="95000"/>
                  </a:schemeClr>
                </a:solidFill>
              </a:rPr>
              <a:t>Very complex</a:t>
            </a:r>
          </a:p>
          <a:p>
            <a:r>
              <a:rPr lang="en-GB" dirty="0">
                <a:solidFill>
                  <a:schemeClr val="bg1">
                    <a:lumMod val="95000"/>
                  </a:schemeClr>
                </a:solidFill>
              </a:rPr>
              <a:t>Remember about eventually consistency</a:t>
            </a:r>
          </a:p>
          <a:p>
            <a:pPr marL="0" indent="0">
              <a:buNone/>
            </a:pPr>
            <a:endParaRPr lang="en-GB" dirty="0">
              <a:solidFill>
                <a:schemeClr val="bg1">
                  <a:lumMod val="95000"/>
                </a:schemeClr>
              </a:solidFill>
            </a:endParaRPr>
          </a:p>
          <a:p>
            <a:endParaRPr lang="en-GB" dirty="0">
              <a:solidFill>
                <a:schemeClr val="bg1">
                  <a:lumMod val="95000"/>
                </a:schemeClr>
              </a:solidFill>
            </a:endParaRPr>
          </a:p>
          <a:p>
            <a:endParaRPr lang="pl-PL" dirty="0">
              <a:solidFill>
                <a:schemeClr val="bg1">
                  <a:lumMod val="95000"/>
                </a:schemeClr>
              </a:solidFill>
            </a:endParaRPr>
          </a:p>
        </p:txBody>
      </p:sp>
    </p:spTree>
    <p:extLst>
      <p:ext uri="{BB962C8B-B14F-4D97-AF65-F5344CB8AC3E}">
        <p14:creationId xmlns:p14="http://schemas.microsoft.com/office/powerpoint/2010/main" val="302103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Clouds in the sky&#10;&#10;Description automatically generated with medium confidence">
            <a:extLst>
              <a:ext uri="{FF2B5EF4-FFF2-40B4-BE49-F238E27FC236}">
                <a16:creationId xmlns:a16="http://schemas.microsoft.com/office/drawing/2014/main" id="{1903CF00-48BF-F34E-86ED-B59FFC5EFD4B}"/>
              </a:ext>
            </a:extLst>
          </p:cNvPr>
          <p:cNvPicPr>
            <a:picLocks noGrp="1" noChangeAspect="1"/>
          </p:cNvPicPr>
          <p:nvPr>
            <p:ph idx="1"/>
          </p:nvPr>
        </p:nvPicPr>
        <p:blipFill rotWithShape="1">
          <a:blip r:embed="rId2"/>
          <a:srcRect b="1573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buClr>
                <a:schemeClr val="accent1"/>
              </a:buClr>
            </a:pPr>
            <a:r>
              <a:rPr lang="en-US" sz="4000"/>
              <a:t>Serverless architecture</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18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dirty="0">
              <a:solidFill>
                <a:schemeClr val="bg1"/>
              </a:solidFill>
            </a:endParaRPr>
          </a:p>
          <a:p>
            <a:pPr marL="0" indent="0" algn="ctr">
              <a:buClr>
                <a:schemeClr val="accent1"/>
              </a:buClr>
              <a:buNone/>
            </a:pPr>
            <a:endParaRPr lang="en-GB" dirty="0">
              <a:solidFill>
                <a:schemeClr val="bg1"/>
              </a:solidFill>
            </a:endParaRPr>
          </a:p>
          <a:p>
            <a:pPr marL="0" indent="0" algn="ctr">
              <a:buClr>
                <a:schemeClr val="accent1"/>
              </a:buClr>
              <a:buNone/>
            </a:pPr>
            <a:endParaRPr lang="en-GB" dirty="0">
              <a:solidFill>
                <a:schemeClr val="bg1"/>
              </a:solidFill>
            </a:endParaRPr>
          </a:p>
          <a:p>
            <a:pPr marL="0" indent="0" algn="ctr">
              <a:buClr>
                <a:schemeClr val="accent1"/>
              </a:buClr>
              <a:buNone/>
            </a:pPr>
            <a:r>
              <a:rPr lang="en-GB" dirty="0">
                <a:solidFill>
                  <a:schemeClr val="bg1"/>
                </a:solidFill>
              </a:rPr>
              <a:t>Serverless was first used to describe applications that significantly or fully incorporate third-party, cloud-hosted applications and services, to manage server-side logic and state.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spTree>
    <p:extLst>
      <p:ext uri="{BB962C8B-B14F-4D97-AF65-F5344CB8AC3E}">
        <p14:creationId xmlns:p14="http://schemas.microsoft.com/office/powerpoint/2010/main" val="15488477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BaaS – Backend as a Service</a:t>
            </a:r>
          </a:p>
          <a:p>
            <a:pPr lvl="1">
              <a:buClr>
                <a:schemeClr val="accent1"/>
              </a:buClr>
            </a:pPr>
            <a:r>
              <a:rPr lang="en-GB" dirty="0">
                <a:solidFill>
                  <a:schemeClr val="bg1"/>
                </a:solidFill>
              </a:rPr>
              <a:t>Business Logic is not written by Software </a:t>
            </a:r>
            <a:r>
              <a:rPr lang="en-GB" dirty="0" err="1">
                <a:solidFill>
                  <a:schemeClr val="bg1"/>
                </a:solidFill>
              </a:rPr>
              <a:t>devs</a:t>
            </a:r>
            <a:endParaRPr lang="en-GB" dirty="0">
              <a:solidFill>
                <a:schemeClr val="bg1"/>
              </a:solidFill>
            </a:endParaRPr>
          </a:p>
          <a:p>
            <a:pPr lvl="1">
              <a:buClr>
                <a:schemeClr val="accent1"/>
              </a:buClr>
            </a:pPr>
            <a:r>
              <a:rPr lang="en-GB" dirty="0">
                <a:solidFill>
                  <a:schemeClr val="bg1"/>
                </a:solidFill>
              </a:rPr>
              <a:t>Think single-page web apps, or mobile apps—that use the vast ecosystem of cloud</a:t>
            </a:r>
          </a:p>
          <a:p>
            <a:pPr lvl="1">
              <a:buClr>
                <a:schemeClr val="accent1"/>
              </a:buClr>
            </a:pPr>
            <a:r>
              <a:rPr lang="en-GB" dirty="0">
                <a:solidFill>
                  <a:schemeClr val="bg1"/>
                </a:solidFill>
              </a:rPr>
              <a:t>Like: accessible databases (e.g., Parse, Firebase), authentication services (e.g., Auth0, AWS Cognito)</a:t>
            </a:r>
          </a:p>
          <a:p>
            <a:pPr>
              <a:buClr>
                <a:schemeClr val="accent1"/>
              </a:buClr>
            </a:pPr>
            <a:r>
              <a:rPr lang="en-GB" dirty="0" err="1">
                <a:solidFill>
                  <a:schemeClr val="bg1"/>
                </a:solidFill>
              </a:rPr>
              <a:t>FaaS</a:t>
            </a:r>
            <a:r>
              <a:rPr lang="en-GB" dirty="0">
                <a:solidFill>
                  <a:schemeClr val="bg1"/>
                </a:solidFill>
              </a:rPr>
              <a:t> – Functions as a Service</a:t>
            </a:r>
          </a:p>
          <a:p>
            <a:pPr lvl="1">
              <a:buClr>
                <a:schemeClr val="accent1"/>
              </a:buClr>
            </a:pPr>
            <a:r>
              <a:rPr lang="en-GB" dirty="0">
                <a:solidFill>
                  <a:schemeClr val="bg1"/>
                </a:solidFill>
              </a:rPr>
              <a:t>Business logic is written by </a:t>
            </a:r>
            <a:r>
              <a:rPr lang="en-GB" dirty="0" err="1">
                <a:solidFill>
                  <a:schemeClr val="bg1"/>
                </a:solidFill>
              </a:rPr>
              <a:t>devs</a:t>
            </a:r>
            <a:endParaRPr lang="en-GB" dirty="0">
              <a:solidFill>
                <a:schemeClr val="bg1"/>
              </a:solidFill>
            </a:endParaRPr>
          </a:p>
          <a:p>
            <a:pPr lvl="1">
              <a:buClr>
                <a:schemeClr val="accent1"/>
              </a:buClr>
            </a:pPr>
            <a:r>
              <a:rPr lang="en-GB" dirty="0">
                <a:solidFill>
                  <a:schemeClr val="bg1"/>
                </a:solidFill>
              </a:rPr>
              <a:t>it’s run in stateless compute containers that are event-triggered, ephemeral and fully managed by a third party</a:t>
            </a:r>
          </a:p>
          <a:p>
            <a:pPr lvl="1">
              <a:buClr>
                <a:schemeClr val="accent1"/>
              </a:buClr>
            </a:pPr>
            <a:endParaRPr lang="en-GB" dirty="0">
              <a:solidFill>
                <a:schemeClr val="bg1"/>
              </a:solidFill>
            </a:endParaRPr>
          </a:p>
          <a:p>
            <a:pPr lvl="1">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spTree>
    <p:extLst>
      <p:ext uri="{BB962C8B-B14F-4D97-AF65-F5344CB8AC3E}">
        <p14:creationId xmlns:p14="http://schemas.microsoft.com/office/powerpoint/2010/main" val="386707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pic>
        <p:nvPicPr>
          <p:cNvPr id="10" name="Content Placeholder 9" descr="Diagram&#10;&#10;Description automatically generated">
            <a:extLst>
              <a:ext uri="{FF2B5EF4-FFF2-40B4-BE49-F238E27FC236}">
                <a16:creationId xmlns:a16="http://schemas.microsoft.com/office/drawing/2014/main" id="{AE773B15-B400-0241-9331-22F447F2EFC6}"/>
              </a:ext>
            </a:extLst>
          </p:cNvPr>
          <p:cNvPicPr>
            <a:picLocks noGrp="1" noChangeAspect="1"/>
          </p:cNvPicPr>
          <p:nvPr>
            <p:ph idx="1"/>
          </p:nvPr>
        </p:nvPicPr>
        <p:blipFill>
          <a:blip r:embed="rId2"/>
          <a:stretch>
            <a:fillRect/>
          </a:stretch>
        </p:blipFill>
        <p:spPr>
          <a:xfrm>
            <a:off x="2089150" y="2997994"/>
            <a:ext cx="8013700" cy="2006600"/>
          </a:xfrm>
        </p:spPr>
      </p:pic>
      <p:sp>
        <p:nvSpPr>
          <p:cNvPr id="8" name="TextBox 7">
            <a:extLst>
              <a:ext uri="{FF2B5EF4-FFF2-40B4-BE49-F238E27FC236}">
                <a16:creationId xmlns:a16="http://schemas.microsoft.com/office/drawing/2014/main" id="{76E10D86-FDB2-0342-983D-7ECFC7B19247}"/>
              </a:ext>
            </a:extLst>
          </p:cNvPr>
          <p:cNvSpPr txBox="1"/>
          <p:nvPr/>
        </p:nvSpPr>
        <p:spPr>
          <a:xfrm>
            <a:off x="838200" y="6308209"/>
            <a:ext cx="559627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martinfowler.com</a:t>
            </a:r>
            <a:r>
              <a:rPr lang="en-GB" dirty="0">
                <a:solidFill>
                  <a:schemeClr val="bg1"/>
                </a:solidFill>
              </a:rPr>
              <a:t>/articles/</a:t>
            </a:r>
            <a:r>
              <a:rPr lang="en-GB" dirty="0" err="1">
                <a:solidFill>
                  <a:schemeClr val="bg1"/>
                </a:solidFill>
              </a:rPr>
              <a:t>serverless.html</a:t>
            </a:r>
            <a:endParaRPr lang="en-GB" dirty="0">
              <a:solidFill>
                <a:schemeClr val="bg1"/>
              </a:solidFill>
            </a:endParaRPr>
          </a:p>
        </p:txBody>
      </p:sp>
    </p:spTree>
    <p:extLst>
      <p:ext uri="{BB962C8B-B14F-4D97-AF65-F5344CB8AC3E}">
        <p14:creationId xmlns:p14="http://schemas.microsoft.com/office/powerpoint/2010/main" val="2606463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E11A37-BED1-9146-9F7D-8E68B7E5B3A8}"/>
              </a:ext>
            </a:extLst>
          </p:cNvPr>
          <p:cNvPicPr>
            <a:picLocks noGrp="1" noChangeAspect="1"/>
          </p:cNvPicPr>
          <p:nvPr>
            <p:ph idx="1"/>
          </p:nvPr>
        </p:nvPicPr>
        <p:blipFill>
          <a:blip r:embed="rId2"/>
          <a:stretch>
            <a:fillRect/>
          </a:stretch>
        </p:blipFill>
        <p:spPr>
          <a:xfrm>
            <a:off x="2112647" y="1423059"/>
            <a:ext cx="7966705"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sp>
        <p:nvSpPr>
          <p:cNvPr id="2" name="TextBox 1">
            <a:extLst>
              <a:ext uri="{FF2B5EF4-FFF2-40B4-BE49-F238E27FC236}">
                <a16:creationId xmlns:a16="http://schemas.microsoft.com/office/drawing/2014/main" id="{57A28714-ED41-2F40-9999-3DD83AC4C74D}"/>
              </a:ext>
            </a:extLst>
          </p:cNvPr>
          <p:cNvSpPr txBox="1"/>
          <p:nvPr/>
        </p:nvSpPr>
        <p:spPr>
          <a:xfrm>
            <a:off x="838200" y="6308209"/>
            <a:ext cx="559627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martinfowler.com</a:t>
            </a:r>
            <a:r>
              <a:rPr lang="en-GB" dirty="0">
                <a:solidFill>
                  <a:schemeClr val="bg1"/>
                </a:solidFill>
              </a:rPr>
              <a:t>/articles/</a:t>
            </a:r>
            <a:r>
              <a:rPr lang="en-GB" dirty="0" err="1">
                <a:solidFill>
                  <a:schemeClr val="bg1"/>
                </a:solidFill>
              </a:rPr>
              <a:t>serverless.html</a:t>
            </a:r>
            <a:endParaRPr lang="en-GB" dirty="0">
              <a:solidFill>
                <a:schemeClr val="bg1"/>
              </a:solidFill>
            </a:endParaRPr>
          </a:p>
        </p:txBody>
      </p:sp>
    </p:spTree>
    <p:extLst>
      <p:ext uri="{BB962C8B-B14F-4D97-AF65-F5344CB8AC3E}">
        <p14:creationId xmlns:p14="http://schemas.microsoft.com/office/powerpoint/2010/main" val="263190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r>
              <a:rPr lang="en-GB" sz="3200" dirty="0"/>
              <a:t>Ready to </a:t>
            </a:r>
            <a:r>
              <a:rPr lang="en-GB" sz="3200" dirty="0" err="1"/>
              <a:t>honor</a:t>
            </a:r>
            <a:r>
              <a:rPr lang="en-GB" sz="3200" dirty="0"/>
              <a:t> b/w and f/w compatibility, even if you're the same person consuming this service on the other side</a:t>
            </a:r>
          </a:p>
          <a:p>
            <a:r>
              <a:rPr lang="en-GB" sz="3200" dirty="0"/>
              <a:t>Good unit testing skills and readiness to do more (as you add more microservices it gets harder to bring everything up, hence more unit/contract/</a:t>
            </a:r>
            <a:r>
              <a:rPr lang="en-GB" sz="3200" dirty="0" err="1"/>
              <a:t>api</a:t>
            </a:r>
            <a:r>
              <a:rPr lang="en-GB" sz="3200" dirty="0"/>
              <a:t> test driven and lesser e2e driven)</a:t>
            </a:r>
          </a:p>
          <a:p>
            <a:r>
              <a:rPr lang="en-GB" sz="3200" dirty="0"/>
              <a:t>Aware of [micro] service vs modules vs libraries, distributed monolith, coordinated releases, database-driven integration, etc</a:t>
            </a:r>
          </a:p>
          <a:p>
            <a:r>
              <a:rPr lang="en-GB" sz="3200" dirty="0"/>
              <a:t>Know infrastructure automation (you'll need more of it)</a:t>
            </a:r>
          </a:p>
        </p:txBody>
      </p:sp>
    </p:spTree>
    <p:extLst>
      <p:ext uri="{BB962C8B-B14F-4D97-AF65-F5344CB8AC3E}">
        <p14:creationId xmlns:p14="http://schemas.microsoft.com/office/powerpoint/2010/main" val="403131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 - cons</a:t>
            </a:r>
          </a:p>
        </p:txBody>
      </p:sp>
      <p:sp>
        <p:nvSpPr>
          <p:cNvPr id="6" name="Content Placeholder 5">
            <a:extLst>
              <a:ext uri="{FF2B5EF4-FFF2-40B4-BE49-F238E27FC236}">
                <a16:creationId xmlns:a16="http://schemas.microsoft.com/office/drawing/2014/main" id="{ADE8711D-8B14-254C-AE72-D96FFDD25A8B}"/>
              </a:ext>
            </a:extLst>
          </p:cNvPr>
          <p:cNvSpPr>
            <a:spLocks noGrp="1"/>
          </p:cNvSpPr>
          <p:nvPr>
            <p:ph idx="1"/>
          </p:nvPr>
        </p:nvSpPr>
        <p:spPr/>
        <p:txBody>
          <a:bodyPr>
            <a:normAutofit lnSpcReduction="10000"/>
          </a:bodyPr>
          <a:lstStyle/>
          <a:p>
            <a:r>
              <a:rPr lang="en-GB" dirty="0" err="1">
                <a:solidFill>
                  <a:schemeClr val="bg1"/>
                </a:solidFill>
              </a:rPr>
              <a:t>FaaS</a:t>
            </a:r>
            <a:r>
              <a:rPr lang="en-GB" dirty="0">
                <a:solidFill>
                  <a:schemeClr val="bg1"/>
                </a:solidFill>
              </a:rPr>
              <a:t> is stateless – no caching, or temp files</a:t>
            </a:r>
          </a:p>
          <a:p>
            <a:r>
              <a:rPr lang="en-GB" dirty="0">
                <a:solidFill>
                  <a:schemeClr val="bg1"/>
                </a:solidFill>
              </a:rPr>
              <a:t>Execution duration – it’s limited</a:t>
            </a:r>
          </a:p>
          <a:p>
            <a:r>
              <a:rPr lang="en-GB" dirty="0" err="1">
                <a:solidFill>
                  <a:schemeClr val="bg1"/>
                </a:solidFill>
              </a:rPr>
              <a:t>Startup</a:t>
            </a:r>
            <a:r>
              <a:rPr lang="en-GB" dirty="0">
                <a:solidFill>
                  <a:schemeClr val="bg1"/>
                </a:solidFill>
              </a:rPr>
              <a:t> latency and “cold starts”</a:t>
            </a:r>
          </a:p>
          <a:p>
            <a:r>
              <a:rPr lang="en-GB" dirty="0">
                <a:solidFill>
                  <a:schemeClr val="bg1"/>
                </a:solidFill>
              </a:rPr>
              <a:t>Hard to calculate the cost</a:t>
            </a:r>
          </a:p>
          <a:p>
            <a:r>
              <a:rPr lang="en-GB" dirty="0">
                <a:solidFill>
                  <a:schemeClr val="bg1"/>
                </a:solidFill>
              </a:rPr>
              <a:t>Hard to test</a:t>
            </a:r>
          </a:p>
          <a:p>
            <a:r>
              <a:rPr lang="en-GB" dirty="0">
                <a:solidFill>
                  <a:schemeClr val="bg1"/>
                </a:solidFill>
              </a:rPr>
              <a:t>Vendor lock-in</a:t>
            </a:r>
          </a:p>
          <a:p>
            <a:r>
              <a:rPr lang="en-GB" dirty="0">
                <a:solidFill>
                  <a:schemeClr val="bg1"/>
                </a:solidFill>
              </a:rPr>
              <a:t>Multitenancy problems</a:t>
            </a:r>
          </a:p>
          <a:p>
            <a:r>
              <a:rPr lang="en-GB" dirty="0">
                <a:solidFill>
                  <a:schemeClr val="bg1"/>
                </a:solidFill>
              </a:rPr>
              <a:t>Loss of server optimizations</a:t>
            </a:r>
          </a:p>
          <a:p>
            <a:r>
              <a:rPr lang="en-GB" dirty="0">
                <a:solidFill>
                  <a:schemeClr val="bg1"/>
                </a:solidFill>
              </a:rPr>
              <a:t>Debugging</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68120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 - pros</a:t>
            </a:r>
          </a:p>
        </p:txBody>
      </p:sp>
      <p:sp>
        <p:nvSpPr>
          <p:cNvPr id="6" name="Content Placeholder 5">
            <a:extLst>
              <a:ext uri="{FF2B5EF4-FFF2-40B4-BE49-F238E27FC236}">
                <a16:creationId xmlns:a16="http://schemas.microsoft.com/office/drawing/2014/main" id="{ADE8711D-8B14-254C-AE72-D96FFDD25A8B}"/>
              </a:ext>
            </a:extLst>
          </p:cNvPr>
          <p:cNvSpPr>
            <a:spLocks noGrp="1"/>
          </p:cNvSpPr>
          <p:nvPr>
            <p:ph idx="1"/>
          </p:nvPr>
        </p:nvSpPr>
        <p:spPr/>
        <p:txBody>
          <a:bodyPr/>
          <a:lstStyle/>
          <a:p>
            <a:r>
              <a:rPr lang="en-GB" dirty="0" err="1">
                <a:solidFill>
                  <a:schemeClr val="bg1"/>
                </a:solidFill>
              </a:rPr>
              <a:t>NoOps</a:t>
            </a:r>
            <a:endParaRPr lang="en-GB" dirty="0">
              <a:solidFill>
                <a:schemeClr val="bg1"/>
              </a:solidFill>
            </a:endParaRPr>
          </a:p>
          <a:p>
            <a:r>
              <a:rPr lang="en-GB" dirty="0">
                <a:solidFill>
                  <a:schemeClr val="bg1"/>
                </a:solidFill>
              </a:rPr>
              <a:t>Reduced operational cost</a:t>
            </a:r>
          </a:p>
          <a:p>
            <a:r>
              <a:rPr lang="en-GB" dirty="0">
                <a:solidFill>
                  <a:schemeClr val="bg1"/>
                </a:solidFill>
              </a:rPr>
              <a:t>BaaS: reduced development cost</a:t>
            </a:r>
          </a:p>
          <a:p>
            <a:r>
              <a:rPr lang="en-GB" dirty="0" err="1">
                <a:solidFill>
                  <a:schemeClr val="bg1"/>
                </a:solidFill>
              </a:rPr>
              <a:t>FaaS</a:t>
            </a:r>
            <a:r>
              <a:rPr lang="en-GB" dirty="0">
                <a:solidFill>
                  <a:schemeClr val="bg1"/>
                </a:solidFill>
              </a:rPr>
              <a:t>: scaling costs</a:t>
            </a:r>
          </a:p>
          <a:p>
            <a:r>
              <a:rPr lang="en-GB" dirty="0">
                <a:solidFill>
                  <a:schemeClr val="bg1"/>
                </a:solidFill>
              </a:rPr>
              <a:t>Time to market</a:t>
            </a:r>
          </a:p>
        </p:txBody>
      </p:sp>
    </p:spTree>
    <p:extLst>
      <p:ext uri="{BB962C8B-B14F-4D97-AF65-F5344CB8AC3E}">
        <p14:creationId xmlns:p14="http://schemas.microsoft.com/office/powerpoint/2010/main" val="250676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GB" dirty="0"/>
              <a:t>Architecture concepts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415611083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GB" dirty="0"/>
              <a:t>Break 13:00</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881654071"/>
      </p:ext>
    </p:extLst>
  </p:cSld>
  <p:clrMapOvr>
    <a:overrideClrMapping bg1="dk1" tx1="lt1" bg2="dk2" tx2="lt2" accent1="accent1" accent2="accent2" accent3="accent3" accent4="accent4" accent5="accent5" accent6="accent6" hlink="hlink" folHlink="folHlink"/>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12 Factor application</a:t>
            </a:r>
          </a:p>
          <a:p>
            <a:pPr>
              <a:buClr>
                <a:schemeClr val="accent1"/>
              </a:buClr>
            </a:pPr>
            <a:r>
              <a:rPr lang="en-GB" dirty="0">
                <a:solidFill>
                  <a:schemeClr val="bg1"/>
                </a:solidFill>
              </a:rPr>
              <a:t>Containers</a:t>
            </a:r>
          </a:p>
          <a:p>
            <a:pPr>
              <a:buClr>
                <a:schemeClr val="accent1"/>
              </a:buClr>
            </a:pPr>
            <a:r>
              <a:rPr lang="en-GB" dirty="0">
                <a:solidFill>
                  <a:schemeClr val="bg1"/>
                </a:solidFill>
              </a:rPr>
              <a:t>Cloud native apps</a:t>
            </a:r>
          </a:p>
          <a:p>
            <a:pPr>
              <a:buClr>
                <a:schemeClr val="accent1"/>
              </a:buClr>
            </a:pPr>
            <a:r>
              <a:rPr lang="en-GB" dirty="0">
                <a:solidFill>
                  <a:schemeClr val="bg1"/>
                </a:solidFill>
              </a:rPr>
              <a:t>Kubernetes</a:t>
            </a:r>
          </a:p>
          <a:p>
            <a:pPr>
              <a:buClr>
                <a:schemeClr val="accent1"/>
              </a:buClr>
            </a:pPr>
            <a:r>
              <a:rPr lang="en-GB" dirty="0">
                <a:solidFill>
                  <a:schemeClr val="bg1"/>
                </a:solidFill>
              </a:rPr>
              <a:t>Service Mesh</a:t>
            </a:r>
          </a:p>
          <a:p>
            <a:pPr>
              <a:buClr>
                <a:schemeClr val="accent1"/>
              </a:buClr>
            </a:pPr>
            <a:r>
              <a:rPr lang="en-GB" dirty="0">
                <a:solidFill>
                  <a:schemeClr val="bg1"/>
                </a:solidFill>
              </a:rPr>
              <a:t>Change Data Capture</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Architecture Concepts</a:t>
            </a:r>
          </a:p>
        </p:txBody>
      </p:sp>
    </p:spTree>
    <p:extLst>
      <p:ext uri="{BB962C8B-B14F-4D97-AF65-F5344CB8AC3E}">
        <p14:creationId xmlns:p14="http://schemas.microsoft.com/office/powerpoint/2010/main" val="235675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pPr marL="0" indent="0">
              <a:buNone/>
            </a:pPr>
            <a:r>
              <a:rPr lang="en-GB" dirty="0">
                <a:solidFill>
                  <a:schemeClr val="bg1">
                    <a:lumMod val="95000"/>
                  </a:schemeClr>
                </a:solidFill>
              </a:rPr>
              <a:t>In the modern era, software is commonly delivered as a service: called </a:t>
            </a:r>
            <a:r>
              <a:rPr lang="en-GB" i="1" dirty="0">
                <a:solidFill>
                  <a:schemeClr val="bg1">
                    <a:lumMod val="95000"/>
                  </a:schemeClr>
                </a:solidFill>
              </a:rPr>
              <a:t>web apps</a:t>
            </a:r>
            <a:r>
              <a:rPr lang="en-GB" dirty="0">
                <a:solidFill>
                  <a:schemeClr val="bg1">
                    <a:lumMod val="95000"/>
                  </a:schemeClr>
                </a:solidFill>
              </a:rPr>
              <a:t>, or </a:t>
            </a:r>
            <a:r>
              <a:rPr lang="en-GB" i="1" dirty="0">
                <a:solidFill>
                  <a:schemeClr val="bg1">
                    <a:lumMod val="95000"/>
                  </a:schemeClr>
                </a:solidFill>
              </a:rPr>
              <a:t>software-as-a-service</a:t>
            </a:r>
            <a:r>
              <a:rPr lang="en-GB" dirty="0">
                <a:solidFill>
                  <a:schemeClr val="bg1">
                    <a:lumMod val="95000"/>
                  </a:schemeClr>
                </a:solidFill>
              </a:rPr>
              <a:t>. The twelve-factor app is a methodology for building software-as-a-service apps that:</a:t>
            </a:r>
          </a:p>
          <a:p>
            <a:r>
              <a:rPr lang="en-GB" dirty="0">
                <a:solidFill>
                  <a:schemeClr val="bg1">
                    <a:lumMod val="95000"/>
                  </a:schemeClr>
                </a:solidFill>
              </a:rPr>
              <a:t>Use </a:t>
            </a:r>
            <a:r>
              <a:rPr lang="en-GB" b="1" dirty="0">
                <a:solidFill>
                  <a:schemeClr val="bg1">
                    <a:lumMod val="95000"/>
                  </a:schemeClr>
                </a:solidFill>
              </a:rPr>
              <a:t>declarative</a:t>
            </a:r>
            <a:r>
              <a:rPr lang="en-GB" dirty="0">
                <a:solidFill>
                  <a:schemeClr val="bg1">
                    <a:lumMod val="95000"/>
                  </a:schemeClr>
                </a:solidFill>
              </a:rPr>
              <a:t> formats for setup automation, to minimize time and cost for new developers joining the project;</a:t>
            </a:r>
          </a:p>
          <a:p>
            <a:r>
              <a:rPr lang="en-GB" dirty="0">
                <a:solidFill>
                  <a:schemeClr val="bg1">
                    <a:lumMod val="95000"/>
                  </a:schemeClr>
                </a:solidFill>
              </a:rPr>
              <a:t>Have a </a:t>
            </a:r>
            <a:r>
              <a:rPr lang="en-GB" b="1" dirty="0">
                <a:solidFill>
                  <a:schemeClr val="bg1">
                    <a:lumMod val="95000"/>
                  </a:schemeClr>
                </a:solidFill>
              </a:rPr>
              <a:t>clean contract</a:t>
            </a:r>
            <a:r>
              <a:rPr lang="en-GB" dirty="0">
                <a:solidFill>
                  <a:schemeClr val="bg1">
                    <a:lumMod val="95000"/>
                  </a:schemeClr>
                </a:solidFill>
              </a:rPr>
              <a:t> with the underlying operating system, offering </a:t>
            </a:r>
            <a:r>
              <a:rPr lang="en-GB" b="1" dirty="0">
                <a:solidFill>
                  <a:schemeClr val="bg1">
                    <a:lumMod val="95000"/>
                  </a:schemeClr>
                </a:solidFill>
              </a:rPr>
              <a:t>maximum portability</a:t>
            </a:r>
            <a:r>
              <a:rPr lang="en-GB" dirty="0">
                <a:solidFill>
                  <a:schemeClr val="bg1">
                    <a:lumMod val="95000"/>
                  </a:schemeClr>
                </a:solidFill>
              </a:rPr>
              <a:t> between execution environments;</a:t>
            </a:r>
          </a:p>
          <a:p>
            <a:r>
              <a:rPr lang="en-GB" dirty="0">
                <a:solidFill>
                  <a:schemeClr val="bg1">
                    <a:lumMod val="95000"/>
                  </a:schemeClr>
                </a:solidFill>
              </a:rPr>
              <a:t>Are suitable for </a:t>
            </a:r>
            <a:r>
              <a:rPr lang="en-GB" b="1" dirty="0">
                <a:solidFill>
                  <a:schemeClr val="bg1">
                    <a:lumMod val="95000"/>
                  </a:schemeClr>
                </a:solidFill>
              </a:rPr>
              <a:t>deployment</a:t>
            </a:r>
            <a:r>
              <a:rPr lang="en-GB" dirty="0">
                <a:solidFill>
                  <a:schemeClr val="bg1">
                    <a:lumMod val="95000"/>
                  </a:schemeClr>
                </a:solidFill>
              </a:rPr>
              <a:t> on modern </a:t>
            </a:r>
            <a:r>
              <a:rPr lang="en-GB" b="1" dirty="0">
                <a:solidFill>
                  <a:schemeClr val="bg1">
                    <a:lumMod val="95000"/>
                  </a:schemeClr>
                </a:solidFill>
              </a:rPr>
              <a:t>cloud platforms</a:t>
            </a:r>
            <a:r>
              <a:rPr lang="en-GB" dirty="0">
                <a:solidFill>
                  <a:schemeClr val="bg1">
                    <a:lumMod val="95000"/>
                  </a:schemeClr>
                </a:solidFill>
              </a:rPr>
              <a:t>, obviating the need for servers and systems administration;</a:t>
            </a:r>
          </a:p>
          <a:p>
            <a:r>
              <a:rPr lang="en-GB" b="1" dirty="0">
                <a:solidFill>
                  <a:schemeClr val="bg1">
                    <a:lumMod val="95000"/>
                  </a:schemeClr>
                </a:solidFill>
              </a:rPr>
              <a:t>Minimize divergence</a:t>
            </a:r>
            <a:r>
              <a:rPr lang="en-GB" dirty="0">
                <a:solidFill>
                  <a:schemeClr val="bg1">
                    <a:lumMod val="95000"/>
                  </a:schemeClr>
                </a:solidFill>
              </a:rPr>
              <a:t> between development and production, enabling </a:t>
            </a:r>
            <a:r>
              <a:rPr lang="en-GB" b="1" dirty="0">
                <a:solidFill>
                  <a:schemeClr val="bg1">
                    <a:lumMod val="95000"/>
                  </a:schemeClr>
                </a:solidFill>
              </a:rPr>
              <a:t>continuous deployment</a:t>
            </a:r>
            <a:r>
              <a:rPr lang="en-GB" dirty="0">
                <a:solidFill>
                  <a:schemeClr val="bg1">
                    <a:lumMod val="95000"/>
                  </a:schemeClr>
                </a:solidFill>
              </a:rPr>
              <a:t> for maximum agility;</a:t>
            </a:r>
          </a:p>
          <a:p>
            <a:r>
              <a:rPr lang="en-GB" dirty="0">
                <a:solidFill>
                  <a:schemeClr val="bg1">
                    <a:lumMod val="95000"/>
                  </a:schemeClr>
                </a:solidFill>
              </a:rPr>
              <a:t>And can </a:t>
            </a:r>
            <a:r>
              <a:rPr lang="en-GB" b="1" dirty="0">
                <a:solidFill>
                  <a:schemeClr val="bg1">
                    <a:lumMod val="95000"/>
                  </a:schemeClr>
                </a:solidFill>
              </a:rPr>
              <a:t>scale up</a:t>
            </a:r>
            <a:r>
              <a:rPr lang="en-GB" dirty="0">
                <a:solidFill>
                  <a:schemeClr val="bg1">
                    <a:lumMod val="95000"/>
                  </a:schemeClr>
                </a:solidFill>
              </a:rPr>
              <a:t> without significant changes to tooling, architecture, or development practices.</a:t>
            </a:r>
          </a:p>
          <a:p>
            <a:pPr>
              <a:buClr>
                <a:schemeClr val="accent1"/>
              </a:buClr>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12 Factor application</a:t>
            </a:r>
          </a:p>
        </p:txBody>
      </p:sp>
    </p:spTree>
    <p:extLst>
      <p:ext uri="{BB962C8B-B14F-4D97-AF65-F5344CB8AC3E}">
        <p14:creationId xmlns:p14="http://schemas.microsoft.com/office/powerpoint/2010/main" val="23016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picture containing text, indoor&#10;&#10;Description automatically generated">
            <a:extLst>
              <a:ext uri="{FF2B5EF4-FFF2-40B4-BE49-F238E27FC236}">
                <a16:creationId xmlns:a16="http://schemas.microsoft.com/office/drawing/2014/main" id="{3BDAB892-4C0A-7449-BF91-179A41EDB9A4}"/>
              </a:ext>
            </a:extLst>
          </p:cNvPr>
          <p:cNvPicPr>
            <a:picLocks noGrp="1" noChangeAspect="1"/>
          </p:cNvPicPr>
          <p:nvPr>
            <p:ph idx="1"/>
          </p:nvPr>
        </p:nvPicPr>
        <p:blipFill rotWithShape="1">
          <a:blip r:embed="rId2"/>
          <a:srcRect r="1" b="17303"/>
          <a:stretch/>
        </p:blipFill>
        <p:spPr>
          <a:xfrm>
            <a:off x="196850" y="173518"/>
            <a:ext cx="11798300" cy="6512763"/>
          </a:xfrm>
          <a:prstGeom prst="rect">
            <a:avLst/>
          </a:prstGeom>
        </p:spPr>
      </p:pic>
    </p:spTree>
    <p:extLst>
      <p:ext uri="{BB962C8B-B14F-4D97-AF65-F5344CB8AC3E}">
        <p14:creationId xmlns:p14="http://schemas.microsoft.com/office/powerpoint/2010/main" val="1208428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lumMod val="95000"/>
                  </a:schemeClr>
                </a:solidFill>
              </a:rPr>
              <a:t>A twelve-factor app is always tracked in a version control system, such as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Git</a:t>
            </a:r>
            <a:r>
              <a:rPr lang="en-GB" dirty="0">
                <a:solidFill>
                  <a:schemeClr val="bg1">
                    <a:lumMod val="95000"/>
                  </a:schemeClr>
                </a:solidFill>
              </a:rPr>
              <a:t>,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Mercurial</a:t>
            </a:r>
            <a:r>
              <a:rPr lang="en-GB" dirty="0">
                <a:solidFill>
                  <a:schemeClr val="bg1">
                    <a:lumMod val="95000"/>
                  </a:schemeClr>
                </a:solidFill>
              </a:rPr>
              <a:t>, or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Subversion</a:t>
            </a:r>
            <a:r>
              <a:rPr lang="en-GB" dirty="0">
                <a:solidFill>
                  <a:schemeClr val="bg1">
                    <a:lumMod val="95000"/>
                  </a:schemeClr>
                </a:solidFill>
              </a:rPr>
              <a:t>. A copy of the revision tracking database is known as a </a:t>
            </a:r>
            <a:r>
              <a:rPr lang="en-GB" i="1" dirty="0">
                <a:solidFill>
                  <a:schemeClr val="bg1">
                    <a:lumMod val="95000"/>
                  </a:schemeClr>
                </a:solidFill>
              </a:rPr>
              <a:t>code repository</a:t>
            </a:r>
            <a:r>
              <a:rPr lang="en-GB" dirty="0">
                <a:solidFill>
                  <a:schemeClr val="bg1">
                    <a:lumMod val="95000"/>
                  </a:schemeClr>
                </a:solidFill>
              </a:rPr>
              <a:t>, often shortened to </a:t>
            </a:r>
            <a:r>
              <a:rPr lang="en-GB" i="1" dirty="0">
                <a:solidFill>
                  <a:schemeClr val="bg1">
                    <a:lumMod val="95000"/>
                  </a:schemeClr>
                </a:solidFill>
              </a:rPr>
              <a:t>code repo</a:t>
            </a:r>
            <a:r>
              <a:rPr lang="en-GB" dirty="0">
                <a:solidFill>
                  <a:schemeClr val="bg1">
                    <a:lumMod val="95000"/>
                  </a:schemeClr>
                </a:solidFill>
              </a:rPr>
              <a:t> or just </a:t>
            </a:r>
            <a:r>
              <a:rPr lang="en-GB" i="1" dirty="0">
                <a:solidFill>
                  <a:schemeClr val="bg1">
                    <a:lumMod val="95000"/>
                  </a:schemeClr>
                </a:solidFill>
              </a:rPr>
              <a:t>repo</a:t>
            </a:r>
            <a:r>
              <a:rPr lang="en-GB" dirty="0">
                <a:solidFill>
                  <a:schemeClr val="bg1">
                    <a:lumMod val="95000"/>
                  </a:schemeClr>
                </a:solidFill>
              </a:rPr>
              <a:t>.</a:t>
            </a:r>
          </a:p>
          <a:p>
            <a:pPr>
              <a:buClr>
                <a:schemeClr val="accent1"/>
              </a:buClr>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1 - Codebase</a:t>
            </a:r>
          </a:p>
        </p:txBody>
      </p:sp>
      <p:pic>
        <p:nvPicPr>
          <p:cNvPr id="4" name="Picture 3" descr="Diagram&#10;&#10;Description automatically generated">
            <a:extLst>
              <a:ext uri="{FF2B5EF4-FFF2-40B4-BE49-F238E27FC236}">
                <a16:creationId xmlns:a16="http://schemas.microsoft.com/office/drawing/2014/main" id="{30A647A1-7C54-8449-BDEC-3C6D28BF58EC}"/>
              </a:ext>
            </a:extLst>
          </p:cNvPr>
          <p:cNvPicPr>
            <a:picLocks noChangeAspect="1"/>
          </p:cNvPicPr>
          <p:nvPr/>
        </p:nvPicPr>
        <p:blipFill>
          <a:blip r:embed="rId5"/>
          <a:stretch>
            <a:fillRect/>
          </a:stretch>
        </p:blipFill>
        <p:spPr>
          <a:xfrm>
            <a:off x="3687056" y="3010558"/>
            <a:ext cx="4290712" cy="3482317"/>
          </a:xfrm>
          <a:prstGeom prst="rect">
            <a:avLst/>
          </a:prstGeom>
        </p:spPr>
      </p:pic>
      <p:sp>
        <p:nvSpPr>
          <p:cNvPr id="6" name="TextBox 5">
            <a:extLst>
              <a:ext uri="{FF2B5EF4-FFF2-40B4-BE49-F238E27FC236}">
                <a16:creationId xmlns:a16="http://schemas.microsoft.com/office/drawing/2014/main" id="{11200395-A342-F94A-865E-72BBD9550032}"/>
              </a:ext>
            </a:extLst>
          </p:cNvPr>
          <p:cNvSpPr txBox="1"/>
          <p:nvPr/>
        </p:nvSpPr>
        <p:spPr>
          <a:xfrm>
            <a:off x="645459" y="6488668"/>
            <a:ext cx="2884700" cy="369332"/>
          </a:xfrm>
          <a:prstGeom prst="rect">
            <a:avLst/>
          </a:prstGeom>
          <a:noFill/>
        </p:spPr>
        <p:txBody>
          <a:bodyPr wrap="none" rtlCol="0">
            <a:spAutoFit/>
          </a:bodyPr>
          <a:lstStyle/>
          <a:p>
            <a:r>
              <a:rPr lang="en-GB" dirty="0">
                <a:solidFill>
                  <a:schemeClr val="bg1">
                    <a:lumMod val="95000"/>
                  </a:schemeClr>
                </a:solidFill>
              </a:rPr>
              <a:t>Source: https://12factor.net/</a:t>
            </a:r>
          </a:p>
        </p:txBody>
      </p:sp>
    </p:spTree>
    <p:extLst>
      <p:ext uri="{BB962C8B-B14F-4D97-AF65-F5344CB8AC3E}">
        <p14:creationId xmlns:p14="http://schemas.microsoft.com/office/powerpoint/2010/main" val="382502702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lumMod val="95000"/>
                  </a:schemeClr>
                </a:solidFill>
              </a:rPr>
              <a:t>Explicitly declare and isolate dependencies</a:t>
            </a:r>
          </a:p>
          <a:p>
            <a:pPr>
              <a:buClr>
                <a:schemeClr val="accent1"/>
              </a:buClr>
            </a:pPr>
            <a:r>
              <a:rPr lang="en-GB" dirty="0">
                <a:solidFill>
                  <a:schemeClr val="bg1">
                    <a:lumMod val="95000"/>
                  </a:schemeClr>
                </a:solidFill>
              </a:rPr>
              <a:t>A twelve-factor app never relies on implicit existence of system-wide packages.</a:t>
            </a:r>
          </a:p>
          <a:p>
            <a:pPr>
              <a:buClr>
                <a:schemeClr val="accent1"/>
              </a:buClr>
            </a:pPr>
            <a:r>
              <a:rPr lang="en-GB" dirty="0">
                <a:solidFill>
                  <a:schemeClr val="bg1">
                    <a:lumMod val="95000"/>
                  </a:schemeClr>
                </a:solidFill>
              </a:rPr>
              <a:t>Libraries installed through a packaging system can be installed system-wide (known as “site packages”) or scoped into the directory containing the app (known as “</a:t>
            </a:r>
            <a:r>
              <a:rPr lang="en-GB" dirty="0" err="1">
                <a:solidFill>
                  <a:schemeClr val="bg1">
                    <a:lumMod val="95000"/>
                  </a:schemeClr>
                </a:solidFill>
              </a:rPr>
              <a:t>vendoring</a:t>
            </a:r>
            <a:r>
              <a:rPr lang="en-GB" dirty="0">
                <a:solidFill>
                  <a:schemeClr val="bg1">
                    <a:lumMod val="95000"/>
                  </a:schemeClr>
                </a:solidFill>
              </a:rPr>
              <a:t>” or “bundling”).</a:t>
            </a:r>
          </a:p>
          <a:p>
            <a:pPr>
              <a:buClr>
                <a:schemeClr val="accent1"/>
              </a:buClr>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2 - Dependencies</a:t>
            </a:r>
          </a:p>
        </p:txBody>
      </p:sp>
    </p:spTree>
    <p:extLst>
      <p:ext uri="{BB962C8B-B14F-4D97-AF65-F5344CB8AC3E}">
        <p14:creationId xmlns:p14="http://schemas.microsoft.com/office/powerpoint/2010/main" val="11893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lnSpcReduction="10000"/>
          </a:bodyPr>
          <a:lstStyle/>
          <a:p>
            <a:pPr>
              <a:buClr>
                <a:schemeClr val="accent1"/>
              </a:buClr>
            </a:pPr>
            <a:r>
              <a:rPr lang="en-GB" dirty="0">
                <a:solidFill>
                  <a:schemeClr val="bg1">
                    <a:lumMod val="95000"/>
                  </a:schemeClr>
                </a:solidFill>
              </a:rPr>
              <a:t>Treat backing services as attached resources</a:t>
            </a:r>
          </a:p>
          <a:p>
            <a:pPr>
              <a:buClr>
                <a:schemeClr val="accent1"/>
              </a:buClr>
            </a:pPr>
            <a:r>
              <a:rPr lang="en-GB" dirty="0">
                <a:solidFill>
                  <a:schemeClr val="bg1">
                    <a:lumMod val="95000"/>
                  </a:schemeClr>
                </a:solidFill>
              </a:rPr>
              <a:t>A </a:t>
            </a:r>
            <a:r>
              <a:rPr lang="en-GB" i="1" dirty="0">
                <a:solidFill>
                  <a:schemeClr val="bg1">
                    <a:lumMod val="95000"/>
                  </a:schemeClr>
                </a:solidFill>
              </a:rPr>
              <a:t>backing service</a:t>
            </a:r>
            <a:r>
              <a:rPr lang="en-GB" dirty="0">
                <a:solidFill>
                  <a:schemeClr val="bg1">
                    <a:lumMod val="95000"/>
                  </a:schemeClr>
                </a:solidFill>
              </a:rPr>
              <a:t> is any service the app consumes over the network as part of its normal operation. Examples:</a:t>
            </a:r>
          </a:p>
          <a:p>
            <a:pPr lvl="1">
              <a:buClr>
                <a:schemeClr val="accent1"/>
              </a:buClr>
            </a:pPr>
            <a:r>
              <a:rPr lang="en-GB" dirty="0">
                <a:solidFill>
                  <a:schemeClr val="bg1">
                    <a:lumMod val="95000"/>
                  </a:schemeClr>
                </a:solidFill>
              </a:rPr>
              <a:t>include datastores (such as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MySQL</a:t>
            </a:r>
            <a:r>
              <a:rPr lang="en-GB" dirty="0">
                <a:solidFill>
                  <a:schemeClr val="bg1">
                    <a:lumMod val="95000"/>
                  </a:schemeClr>
                </a:solidFill>
              </a:rPr>
              <a:t> or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CouchDB</a:t>
            </a:r>
            <a:r>
              <a:rPr lang="en-GB" dirty="0">
                <a:solidFill>
                  <a:schemeClr val="bg1">
                    <a:lumMod val="95000"/>
                  </a:schemeClr>
                </a:solidFill>
              </a:rPr>
              <a:t>), </a:t>
            </a:r>
          </a:p>
          <a:p>
            <a:pPr lvl="1">
              <a:buClr>
                <a:schemeClr val="accent1"/>
              </a:buClr>
            </a:pPr>
            <a:r>
              <a:rPr lang="en-GB" dirty="0">
                <a:solidFill>
                  <a:schemeClr val="bg1">
                    <a:lumMod val="95000"/>
                  </a:schemeClr>
                </a:solidFill>
              </a:rPr>
              <a:t>messaging/queueing systems (such as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RabbitMQ</a:t>
            </a:r>
            <a:r>
              <a:rPr lang="en-GB" dirty="0">
                <a:solidFill>
                  <a:schemeClr val="bg1">
                    <a:lumMod val="95000"/>
                  </a:schemeClr>
                </a:solidFill>
              </a:rPr>
              <a:t> or </a:t>
            </a:r>
            <a:r>
              <a:rPr lang="en-GB" dirty="0">
                <a:solidFill>
                  <a:schemeClr val="bg1">
                    <a:lumMod val="95000"/>
                  </a:schemeClr>
                </a:solidFill>
                <a:hlinkClick r:id="rId5">
                  <a:extLst>
                    <a:ext uri="{A12FA001-AC4F-418D-AE19-62706E023703}">
                      <ahyp:hlinkClr xmlns:ahyp="http://schemas.microsoft.com/office/drawing/2018/hyperlinkcolor" val="tx"/>
                    </a:ext>
                  </a:extLst>
                </a:hlinkClick>
              </a:rPr>
              <a:t>Beanstalkd</a:t>
            </a:r>
            <a:r>
              <a:rPr lang="en-GB" dirty="0">
                <a:solidFill>
                  <a:schemeClr val="bg1">
                    <a:lumMod val="95000"/>
                  </a:schemeClr>
                </a:solidFill>
              </a:rPr>
              <a:t>), </a:t>
            </a:r>
          </a:p>
          <a:p>
            <a:pPr lvl="1">
              <a:buClr>
                <a:schemeClr val="accent1"/>
              </a:buClr>
            </a:pPr>
            <a:r>
              <a:rPr lang="en-GB" dirty="0">
                <a:solidFill>
                  <a:schemeClr val="bg1">
                    <a:lumMod val="95000"/>
                  </a:schemeClr>
                </a:solidFill>
              </a:rPr>
              <a:t>SMTP services for outbound email (such as </a:t>
            </a:r>
            <a:r>
              <a:rPr lang="en-GB" dirty="0">
                <a:solidFill>
                  <a:schemeClr val="bg1">
                    <a:lumMod val="95000"/>
                  </a:schemeClr>
                </a:solidFill>
                <a:hlinkClick r:id="rId6">
                  <a:extLst>
                    <a:ext uri="{A12FA001-AC4F-418D-AE19-62706E023703}">
                      <ahyp:hlinkClr xmlns:ahyp="http://schemas.microsoft.com/office/drawing/2018/hyperlinkcolor" val="tx"/>
                    </a:ext>
                  </a:extLst>
                </a:hlinkClick>
              </a:rPr>
              <a:t>Postfix</a:t>
            </a:r>
            <a:r>
              <a:rPr lang="en-GB" dirty="0">
                <a:solidFill>
                  <a:schemeClr val="bg1">
                    <a:lumMod val="95000"/>
                  </a:schemeClr>
                </a:solidFill>
              </a:rPr>
              <a:t>), </a:t>
            </a:r>
          </a:p>
          <a:p>
            <a:pPr lvl="1">
              <a:buClr>
                <a:schemeClr val="accent1"/>
              </a:buClr>
            </a:pPr>
            <a:r>
              <a:rPr lang="en-GB" dirty="0">
                <a:solidFill>
                  <a:schemeClr val="bg1">
                    <a:lumMod val="95000"/>
                  </a:schemeClr>
                </a:solidFill>
              </a:rPr>
              <a:t>caching systems (such as </a:t>
            </a:r>
            <a:r>
              <a:rPr lang="en-GB" dirty="0">
                <a:solidFill>
                  <a:schemeClr val="bg1">
                    <a:lumMod val="95000"/>
                  </a:schemeClr>
                </a:solidFill>
                <a:hlinkClick r:id="rId7">
                  <a:extLst>
                    <a:ext uri="{A12FA001-AC4F-418D-AE19-62706E023703}">
                      <ahyp:hlinkClr xmlns:ahyp="http://schemas.microsoft.com/office/drawing/2018/hyperlinkcolor" val="tx"/>
                    </a:ext>
                  </a:extLst>
                </a:hlinkClick>
              </a:rPr>
              <a:t>Memcached</a:t>
            </a:r>
            <a:r>
              <a:rPr lang="en-GB" dirty="0">
                <a:solidFill>
                  <a:schemeClr val="bg1">
                    <a:lumMod val="95000"/>
                  </a:schemeClr>
                </a:solidFill>
              </a:rPr>
              <a:t>).</a:t>
            </a:r>
          </a:p>
          <a:p>
            <a:pPr>
              <a:buClr>
                <a:schemeClr val="accent1"/>
              </a:buClr>
            </a:pPr>
            <a:r>
              <a:rPr lang="en-GB" dirty="0">
                <a:solidFill>
                  <a:schemeClr val="bg1">
                    <a:lumMod val="95000"/>
                  </a:schemeClr>
                </a:solidFill>
              </a:rPr>
              <a:t>The code for a twelve-factor app makes no distinction between local and third party services.</a:t>
            </a:r>
          </a:p>
          <a:p>
            <a:pPr>
              <a:buClr>
                <a:schemeClr val="accent1"/>
              </a:buClr>
            </a:pPr>
            <a:r>
              <a:rPr lang="en-GB" dirty="0">
                <a:solidFill>
                  <a:schemeClr val="bg1">
                    <a:lumMod val="95000"/>
                  </a:schemeClr>
                </a:solidFill>
              </a:rPr>
              <a:t>A </a:t>
            </a:r>
            <a:r>
              <a:rPr lang="en-GB" dirty="0">
                <a:solidFill>
                  <a:schemeClr val="bg1">
                    <a:lumMod val="95000"/>
                  </a:schemeClr>
                </a:solidFill>
                <a:hlinkClick r:id="rId8">
                  <a:extLst>
                    <a:ext uri="{A12FA001-AC4F-418D-AE19-62706E023703}">
                      <ahyp:hlinkClr xmlns:ahyp="http://schemas.microsoft.com/office/drawing/2018/hyperlinkcolor" val="tx"/>
                    </a:ext>
                  </a:extLst>
                </a:hlinkClick>
              </a:rPr>
              <a:t>deploy</a:t>
            </a:r>
            <a:r>
              <a:rPr lang="en-GB" dirty="0">
                <a:solidFill>
                  <a:schemeClr val="bg1">
                    <a:lumMod val="95000"/>
                  </a:schemeClr>
                </a:solidFill>
              </a:rPr>
              <a:t> of the twelve-factor app should be able to swap out a local MySQL database with one managed by a third party (such as </a:t>
            </a:r>
            <a:r>
              <a:rPr lang="en-GB" dirty="0">
                <a:solidFill>
                  <a:schemeClr val="bg1">
                    <a:lumMod val="95000"/>
                  </a:schemeClr>
                </a:solidFill>
                <a:hlinkClick r:id="rId9">
                  <a:extLst>
                    <a:ext uri="{A12FA001-AC4F-418D-AE19-62706E023703}">
                      <ahyp:hlinkClr xmlns:ahyp="http://schemas.microsoft.com/office/drawing/2018/hyperlinkcolor" val="tx"/>
                    </a:ext>
                  </a:extLst>
                </a:hlinkClick>
              </a:rPr>
              <a:t>Amazon RDS</a:t>
            </a:r>
            <a:r>
              <a:rPr lang="en-GB" dirty="0">
                <a:solidFill>
                  <a:schemeClr val="bg1">
                    <a:lumMod val="95000"/>
                  </a:schemeClr>
                </a:solidFill>
              </a:rPr>
              <a:t>) without any changes to the app’s code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4 – Backing Services</a:t>
            </a:r>
          </a:p>
        </p:txBody>
      </p:sp>
    </p:spTree>
    <p:extLst>
      <p:ext uri="{BB962C8B-B14F-4D97-AF65-F5344CB8AC3E}">
        <p14:creationId xmlns:p14="http://schemas.microsoft.com/office/powerpoint/2010/main" val="91507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19043</TotalTime>
  <Words>11494</Words>
  <Application>Microsoft Macintosh PowerPoint</Application>
  <PresentationFormat>Widescreen</PresentationFormat>
  <Paragraphs>1543</Paragraphs>
  <Slides>359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359</vt:i4>
      </vt:variant>
    </vt:vector>
  </HeadingPairs>
  <TitlesOfParts>
    <vt:vector size="367" baseType="lpstr">
      <vt:lpstr>Arial</vt:lpstr>
      <vt:lpstr>Calibri</vt:lpstr>
      <vt:lpstr>Calibri Light</vt:lpstr>
      <vt:lpstr>Menlo</vt:lpstr>
      <vt:lpstr>Open Sans</vt:lpstr>
      <vt:lpstr>Roboto</vt:lpstr>
      <vt:lpstr>Roboto Medium</vt:lpstr>
      <vt:lpstr>Office Theme</vt:lpstr>
      <vt:lpstr>Software Architecture - Principles and Practices Part 2</vt:lpstr>
      <vt:lpstr>Agenda</vt:lpstr>
      <vt:lpstr>Agenda</vt:lpstr>
      <vt:lpstr>System Architecture Patterns</vt:lpstr>
      <vt:lpstr>System Architecture Patterns</vt:lpstr>
      <vt:lpstr>Monolith vs  Microservices</vt:lpstr>
      <vt:lpstr>Monolith vs  Microservices</vt:lpstr>
      <vt:lpstr>You need to be this tall to use [micro] services:</vt:lpstr>
      <vt:lpstr>You need to be this tall to use [micro] services:</vt:lpstr>
      <vt:lpstr>You need to be this tall to use [micro] services:</vt:lpstr>
      <vt:lpstr>You need to be this tall to use [micro] services:</vt:lpstr>
      <vt:lpstr>Monolith vs Microservices</vt:lpstr>
      <vt:lpstr>Monolith architecture</vt:lpstr>
      <vt:lpstr>Monolith architecture</vt:lpstr>
      <vt:lpstr>Monolith architecture</vt:lpstr>
      <vt:lpstr>Monolith architecture</vt:lpstr>
      <vt:lpstr>Monolith architecture</vt:lpstr>
      <vt:lpstr>Monolith communication example</vt:lpstr>
      <vt:lpstr>Monolith communication example</vt:lpstr>
      <vt:lpstr>Modular monolith</vt:lpstr>
      <vt:lpstr>Module - independent and interchangeable</vt:lpstr>
      <vt:lpstr>Module - independent and interchangeable</vt:lpstr>
      <vt:lpstr>Module - independent and interchangeable</vt:lpstr>
      <vt:lpstr>Module - independent and interchangeable</vt:lpstr>
      <vt:lpstr>Module - independent and interchangeable</vt:lpstr>
      <vt:lpstr>Module - Module must have everything necessary to provide desired functionality</vt:lpstr>
      <vt:lpstr>Module - Module must have everything necessary to provide desired functionality</vt:lpstr>
      <vt:lpstr>Module - Module must have everything necessary to provide desired functionality</vt:lpstr>
      <vt:lpstr>Module - must have defined interface</vt:lpstr>
      <vt:lpstr>Module - must have defined interface</vt:lpstr>
      <vt:lpstr>Module - must have defined interface</vt:lpstr>
      <vt:lpstr>Microservices architecture</vt:lpstr>
      <vt:lpstr>Microservices architecture</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Architectures summary</vt:lpstr>
      <vt:lpstr>Architectures summary</vt:lpstr>
      <vt:lpstr>Application Architectures</vt:lpstr>
      <vt:lpstr>Application Architectures</vt:lpstr>
      <vt:lpstr>Layered Architecture</vt:lpstr>
      <vt:lpstr>Pipes and Filters Architecture</vt:lpstr>
      <vt:lpstr>Pipes and Filters Architecture</vt:lpstr>
      <vt:lpstr>Pipes and Filters Architecture</vt:lpstr>
      <vt:lpstr>Pipes and Filters Architecture</vt:lpstr>
      <vt:lpstr>Modular Architecture</vt:lpstr>
      <vt:lpstr>Hexagonal/Clean/Onion/Ports and Adapters architecture</vt:lpstr>
      <vt:lpstr>Hexagonal/Clean/Onion/Ports and Adapters architecture</vt:lpstr>
      <vt:lpstr>Hexagonal/Clean/Onion/Ports and Adapters architecture</vt:lpstr>
      <vt:lpstr>Explicitly separate User-Side, Business Logic, and Server-Side</vt:lpstr>
      <vt:lpstr>Dependencies are going from User-Side and Server-Side to the Business Logic</vt:lpstr>
      <vt:lpstr>Dependencies are going from User-Side and Server-Side to the Business Logic</vt:lpstr>
      <vt:lpstr>We isolate the boundaries by using Ports and Adapters</vt:lpstr>
      <vt:lpstr>Hexagonal architecture</vt:lpstr>
      <vt:lpstr>Testing in hexagonal architecture</vt:lpstr>
      <vt:lpstr>Testing in hexagonal architecture</vt:lpstr>
      <vt:lpstr>Hexagonal architecture – summary</vt:lpstr>
      <vt:lpstr>Microkernel architecture</vt:lpstr>
      <vt:lpstr>Microkernel architecture</vt:lpstr>
      <vt:lpstr>Microkernel architecture - examples</vt:lpstr>
      <vt:lpstr>Microkernel architecture</vt:lpstr>
      <vt:lpstr>Event Driven Architecture</vt:lpstr>
      <vt:lpstr>Event Driven Architecture</vt:lpstr>
      <vt:lpstr>Event Sourcing</vt:lpstr>
      <vt:lpstr>Event Sourcing</vt:lpstr>
      <vt:lpstr>Event Sourcing</vt:lpstr>
      <vt:lpstr>Event Sourcing</vt:lpstr>
      <vt:lpstr>Event Sourcing</vt:lpstr>
      <vt:lpstr>Event Sourcing</vt:lpstr>
      <vt:lpstr>Event Sourcing</vt:lpstr>
      <vt:lpstr>Event Sourcing – another problem</vt:lpstr>
      <vt:lpstr>CQRS</vt:lpstr>
      <vt:lpstr>CQRS</vt:lpstr>
      <vt:lpstr>CQRS</vt:lpstr>
      <vt:lpstr>CQRS</vt:lpstr>
      <vt:lpstr>CQRS</vt:lpstr>
      <vt:lpstr>CQRS</vt:lpstr>
      <vt:lpstr>Event Sourcing – benefits</vt:lpstr>
      <vt:lpstr>Summary</vt:lpstr>
      <vt:lpstr>Serverless architecture</vt:lpstr>
      <vt:lpstr>Serverless</vt:lpstr>
      <vt:lpstr>Serverless</vt:lpstr>
      <vt:lpstr>Serverless</vt:lpstr>
      <vt:lpstr>Serverless</vt:lpstr>
      <vt:lpstr>Serverless - cons</vt:lpstr>
      <vt:lpstr>Serverless - pros</vt:lpstr>
      <vt:lpstr>Architecture concepts</vt:lpstr>
      <vt:lpstr>Break 13:00</vt:lpstr>
      <vt:lpstr>Architecture Concepts</vt:lpstr>
      <vt:lpstr>12 Factor application</vt:lpstr>
      <vt:lpstr>PowerPoint Presentation</vt:lpstr>
      <vt:lpstr>1 - Codebase</vt:lpstr>
      <vt:lpstr>2 - Dependencies</vt:lpstr>
      <vt:lpstr>4 – Backing Services</vt:lpstr>
      <vt:lpstr>4 – Backing Services</vt:lpstr>
      <vt:lpstr>5 – Build, release, run</vt:lpstr>
      <vt:lpstr>5 – Build, release, run</vt:lpstr>
      <vt:lpstr>6 – Processes</vt:lpstr>
      <vt:lpstr>7 – Port binding</vt:lpstr>
      <vt:lpstr>8 – Concurrency </vt:lpstr>
      <vt:lpstr>9 – Disposability</vt:lpstr>
      <vt:lpstr>10 – Dev/prod parity</vt:lpstr>
      <vt:lpstr>10 – Dev/prod parity</vt:lpstr>
      <vt:lpstr>11 – Logs</vt:lpstr>
      <vt:lpstr>12 – Admin processes</vt:lpstr>
      <vt:lpstr>Containers</vt:lpstr>
      <vt:lpstr>Containers</vt:lpstr>
      <vt:lpstr>Containers Anatomy</vt:lpstr>
      <vt:lpstr>What is a container?</vt:lpstr>
      <vt:lpstr>What is a container?</vt:lpstr>
      <vt:lpstr>Building blocks - Control Groups – Cgroups </vt:lpstr>
      <vt:lpstr>Building blocks - Namespaces</vt:lpstr>
      <vt:lpstr>Dockerfile</vt:lpstr>
      <vt:lpstr>Dockerfile example</vt:lpstr>
      <vt:lpstr>Docker commands</vt:lpstr>
      <vt:lpstr>Docker commands - run</vt:lpstr>
      <vt:lpstr>Docker commands - stop</vt:lpstr>
      <vt:lpstr>Docker commands – build &amp; push</vt:lpstr>
      <vt:lpstr>Docker commands – inspect</vt:lpstr>
      <vt:lpstr>Containers – why?</vt:lpstr>
      <vt:lpstr>Cloud Native Apps</vt:lpstr>
      <vt:lpstr>Cloud Native Applications</vt:lpstr>
      <vt:lpstr>PowerPoint Presentation</vt:lpstr>
      <vt:lpstr>Cloud Native Applications</vt:lpstr>
      <vt:lpstr>Cloud Native Applications</vt:lpstr>
      <vt:lpstr>Cloud Native Applications - characteristics</vt:lpstr>
      <vt:lpstr>Kubernetes</vt:lpstr>
      <vt:lpstr>Kubernetes</vt:lpstr>
      <vt:lpstr>Kubernetes</vt:lpstr>
      <vt:lpstr>Kubernetes provides you:</vt:lpstr>
      <vt:lpstr>Kubernetes</vt:lpstr>
      <vt:lpstr>PowerPoint Presentation</vt:lpstr>
      <vt:lpstr>So why we(engineers) decide to take K8s?</vt:lpstr>
      <vt:lpstr>So why managers decide to take K8s?</vt:lpstr>
      <vt:lpstr>That attitude leads to:</vt:lpstr>
      <vt:lpstr>That!</vt:lpstr>
      <vt:lpstr>Kubernetes Killer Features</vt:lpstr>
      <vt:lpstr>Pods autoscaling</vt:lpstr>
      <vt:lpstr>Zero Downtime Deployments</vt:lpstr>
      <vt:lpstr>Fault tolerance</vt:lpstr>
      <vt:lpstr>PowerPoint Presentation</vt:lpstr>
      <vt:lpstr>Scaling </vt:lpstr>
      <vt:lpstr>PowerPoint Presentation</vt:lpstr>
      <vt:lpstr>To K8s or not to K8s</vt:lpstr>
      <vt:lpstr>Deployment of Kubernetes</vt:lpstr>
      <vt:lpstr>Deployment of Kubernetes</vt:lpstr>
      <vt:lpstr>On-premise – pros</vt:lpstr>
      <vt:lpstr>On-premise – cons</vt:lpstr>
      <vt:lpstr>On-premise – when?</vt:lpstr>
      <vt:lpstr>PowerPoint Presentation</vt:lpstr>
      <vt:lpstr>PowerPoint Presentation</vt:lpstr>
      <vt:lpstr>Your SRE team</vt:lpstr>
      <vt:lpstr>PowerPoint Presentation</vt:lpstr>
      <vt:lpstr>Kubernetes On Cloud</vt:lpstr>
      <vt:lpstr>Own Kubernetes Cluster On Public Cloud</vt:lpstr>
      <vt:lpstr>Managed Kubernetes Cluster On Public Cloud</vt:lpstr>
      <vt:lpstr>Architecture Concepts vs Kubernetes</vt:lpstr>
      <vt:lpstr>{2,3}-tier architecture</vt:lpstr>
      <vt:lpstr>You will end up with:</vt:lpstr>
      <vt:lpstr>And remember about:</vt:lpstr>
      <vt:lpstr>Docker-compose architecture</vt:lpstr>
      <vt:lpstr>Distributed monolith (aka wannabe microservices) architecture</vt:lpstr>
      <vt:lpstr>Microservices architecture</vt:lpstr>
      <vt:lpstr>Monolith</vt:lpstr>
      <vt:lpstr>PowerPoint Presentation</vt:lpstr>
      <vt:lpstr>Monolith which needs to be modernise</vt:lpstr>
      <vt:lpstr>K8s Summary</vt:lpstr>
      <vt:lpstr>Takeaways</vt:lpstr>
      <vt:lpstr>Service Mesh</vt:lpstr>
      <vt:lpstr>Service Mesh</vt:lpstr>
      <vt:lpstr>Service Mesh – why?</vt:lpstr>
      <vt:lpstr>So…</vt:lpstr>
      <vt:lpstr>Service Mesh</vt:lpstr>
      <vt:lpstr>Service Mesh - options</vt:lpstr>
      <vt:lpstr>Service Mesh - features</vt:lpstr>
      <vt:lpstr>Service Mesh - features</vt:lpstr>
      <vt:lpstr>Service Mesh - features</vt:lpstr>
      <vt:lpstr>PowerPoint Presentation</vt:lpstr>
      <vt:lpstr>Add Complexity</vt:lpstr>
      <vt:lpstr>Required Expertise</vt:lpstr>
      <vt:lpstr>Slowness and Money</vt:lpstr>
      <vt:lpstr>Adoption of a Platform</vt:lpstr>
      <vt:lpstr>When to use Service Mesh?*</vt:lpstr>
      <vt:lpstr>Change Data Capture</vt:lpstr>
      <vt:lpstr>Change Data Capture</vt:lpstr>
      <vt:lpstr>Types of Change Data Capture </vt:lpstr>
      <vt:lpstr>Trigger-based Change Data Capture </vt:lpstr>
      <vt:lpstr>Query-based Change Data Capture </vt:lpstr>
      <vt:lpstr>Log-based Change Data Capture </vt:lpstr>
      <vt:lpstr>SQL</vt:lpstr>
      <vt:lpstr>PowerPoint Presentation</vt:lpstr>
      <vt:lpstr>PowerPoint Presentation</vt:lpstr>
      <vt:lpstr>PowerPoint Presentation</vt:lpstr>
      <vt:lpstr>Turning on CDC in DB</vt:lpstr>
      <vt:lpstr>To allow CDC(log-based) in Postgres</vt:lpstr>
      <vt:lpstr>To allow CDC(log-based) in MySQL</vt:lpstr>
      <vt:lpstr>CDC on Cloud Providers</vt:lpstr>
      <vt:lpstr>CDC Tooling</vt:lpstr>
      <vt:lpstr>Debezium</vt:lpstr>
      <vt:lpstr>Architecture Concepts Based on CDC</vt:lpstr>
      <vt:lpstr>Streaming</vt:lpstr>
      <vt:lpstr>Streaming</vt:lpstr>
      <vt:lpstr>Streaming</vt:lpstr>
      <vt:lpstr>Microservices Communication</vt:lpstr>
      <vt:lpstr>Data Synchronization</vt:lpstr>
      <vt:lpstr>Data Synchronization</vt:lpstr>
      <vt:lpstr>Outbox pattern</vt:lpstr>
      <vt:lpstr>Outbox pattern</vt:lpstr>
      <vt:lpstr>Outbox Pattern</vt:lpstr>
      <vt:lpstr>CDC Challenges</vt:lpstr>
      <vt:lpstr>Challenges</vt:lpstr>
      <vt:lpstr>Summary</vt:lpstr>
      <vt:lpstr>Takeaways</vt:lpstr>
      <vt:lpstr>Communication</vt:lpstr>
      <vt:lpstr>Asynchronous vs synchronous</vt:lpstr>
      <vt:lpstr>Synchronous</vt:lpstr>
      <vt:lpstr>Synchronous - cons</vt:lpstr>
      <vt:lpstr>Asynchronous</vt:lpstr>
      <vt:lpstr>Asynchronous - cons</vt:lpstr>
      <vt:lpstr>Hybrid</vt:lpstr>
      <vt:lpstr>Sync vs Async – when?</vt:lpstr>
      <vt:lpstr>Synchronous Communication</vt:lpstr>
      <vt:lpstr>REST</vt:lpstr>
      <vt:lpstr>It's all about resources</vt:lpstr>
      <vt:lpstr>It's all about resources</vt:lpstr>
      <vt:lpstr>HTTP requests methods</vt:lpstr>
      <vt:lpstr>HTTP response codes</vt:lpstr>
      <vt:lpstr>HTTP response codes</vt:lpstr>
      <vt:lpstr>HTTP response codes</vt:lpstr>
      <vt:lpstr>HTTP headers</vt:lpstr>
      <vt:lpstr>HTTP headers</vt:lpstr>
      <vt:lpstr>HTTP headers</vt:lpstr>
      <vt:lpstr>HATEOAS</vt:lpstr>
      <vt:lpstr>HATEOAS</vt:lpstr>
      <vt:lpstr>HATEOAS</vt:lpstr>
      <vt:lpstr>HATEOAS</vt:lpstr>
      <vt:lpstr>HATEOAS</vt:lpstr>
      <vt:lpstr>REST good practices</vt:lpstr>
      <vt:lpstr>Naming convention</vt:lpstr>
      <vt:lpstr>Use sub-resources for relations</vt:lpstr>
      <vt:lpstr>Handle Errors with HTTP status codes</vt:lpstr>
      <vt:lpstr>Use error payloads</vt:lpstr>
      <vt:lpstr>Version your API</vt:lpstr>
      <vt:lpstr>Add a documentation of your API</vt:lpstr>
      <vt:lpstr>Provide paging, filtering &amp; sorting for collections</vt:lpstr>
      <vt:lpstr>Provide paging, filtering &amp; sorting for collections</vt:lpstr>
      <vt:lpstr>REST performance tricks</vt:lpstr>
      <vt:lpstr>JSON serializer</vt:lpstr>
      <vt:lpstr>Use caching</vt:lpstr>
      <vt:lpstr>Use caching - Etag</vt:lpstr>
      <vt:lpstr>Use caching - Last-Modified</vt:lpstr>
      <vt:lpstr>Use caching</vt:lpstr>
      <vt:lpstr>Compress your JSON</vt:lpstr>
      <vt:lpstr>Don’t serialize all fields, null or default values</vt:lpstr>
      <vt:lpstr>Use shorter field names</vt:lpstr>
      <vt:lpstr>Use HTTP/2 over HTTP 1.1</vt:lpstr>
      <vt:lpstr>Use something different that JSON</vt:lpstr>
      <vt:lpstr>Use something different that JSON</vt:lpstr>
      <vt:lpstr>Use something different that JSON</vt:lpstr>
      <vt:lpstr>JSON vs Binary protocols</vt:lpstr>
      <vt:lpstr>PowerPoint Presentation</vt:lpstr>
      <vt:lpstr>Common problem with REST</vt:lpstr>
      <vt:lpstr>GraphQL</vt:lpstr>
      <vt:lpstr>GraphQL</vt:lpstr>
      <vt:lpstr>GraphQL – Operations</vt:lpstr>
      <vt:lpstr>GraphQL – Type system</vt:lpstr>
      <vt:lpstr>GraphQL – Response</vt:lpstr>
      <vt:lpstr>GraphQL – field is function</vt:lpstr>
      <vt:lpstr>GraphQL – Aliases</vt:lpstr>
      <vt:lpstr>GraphQL – Mutations</vt:lpstr>
      <vt:lpstr>GraphQL – Language Agnostic</vt:lpstr>
      <vt:lpstr>GraphQL – pros</vt:lpstr>
      <vt:lpstr>GraphQL – cons</vt:lpstr>
      <vt:lpstr>RPC</vt:lpstr>
      <vt:lpstr>What is RPC?</vt:lpstr>
      <vt:lpstr>RPC  </vt:lpstr>
      <vt:lpstr>= RPC on steroids </vt:lpstr>
      <vt:lpstr>PowerPoint Presentation</vt:lpstr>
      <vt:lpstr>gRPC</vt:lpstr>
      <vt:lpstr>gRPC – main usage scenarios</vt:lpstr>
      <vt:lpstr>gRPC – powered by</vt:lpstr>
      <vt:lpstr>gRPC – Go tools</vt:lpstr>
      <vt:lpstr>gRPC – Java tools</vt:lpstr>
      <vt:lpstr>You need to be this tall to use [micro] services: </vt:lpstr>
      <vt:lpstr>Search Engine</vt:lpstr>
      <vt:lpstr>Search Engine – timeline</vt:lpstr>
      <vt:lpstr>Protocol Buffers definition file</vt:lpstr>
      <vt:lpstr>How to generate code – Go</vt:lpstr>
      <vt:lpstr>How to generate code – Java</vt:lpstr>
      <vt:lpstr>Generated code - Golang</vt:lpstr>
      <vt:lpstr>Streaming Search Engine</vt:lpstr>
      <vt:lpstr>Protocol Buffers definition file</vt:lpstr>
      <vt:lpstr>gRPC – ecosystem </vt:lpstr>
      <vt:lpstr>gRPC - ecosystem</vt:lpstr>
      <vt:lpstr>PowerPoint Presentation</vt:lpstr>
      <vt:lpstr>PowerPoint Presentation</vt:lpstr>
      <vt:lpstr>API Gateway  - Public APIs</vt:lpstr>
      <vt:lpstr>API Gateway</vt:lpstr>
      <vt:lpstr>Old approach</vt:lpstr>
      <vt:lpstr>API Gateway</vt:lpstr>
      <vt:lpstr>API Gateway – features</vt:lpstr>
      <vt:lpstr>API Gateway - options</vt:lpstr>
      <vt:lpstr>API Gateway – Pros vs Cons</vt:lpstr>
      <vt:lpstr>Backend for Frontend</vt:lpstr>
      <vt:lpstr>Usually we have following situation </vt:lpstr>
      <vt:lpstr>Which creates following organization</vt:lpstr>
      <vt:lpstr>So way not create following</vt:lpstr>
      <vt:lpstr>So way not create following</vt:lpstr>
      <vt:lpstr>BFF</vt:lpstr>
      <vt:lpstr>BFF</vt:lpstr>
      <vt:lpstr>BFF</vt:lpstr>
      <vt:lpstr>BFF</vt:lpstr>
      <vt:lpstr>BFF – cons</vt:lpstr>
      <vt:lpstr>BFF – when to use?</vt:lpstr>
      <vt:lpstr>Asynchronous Communication</vt:lpstr>
      <vt:lpstr>Asynchronous patterns</vt:lpstr>
      <vt:lpstr>Asynchronous benefits</vt:lpstr>
      <vt:lpstr>Asynchronous drawbacks</vt:lpstr>
      <vt:lpstr>Messaging systems - options</vt:lpstr>
      <vt:lpstr>Ordered messaging</vt:lpstr>
      <vt:lpstr>What is Kafka?</vt:lpstr>
      <vt:lpstr>What is Kafka?</vt:lpstr>
      <vt:lpstr>Kafka concepts</vt:lpstr>
      <vt:lpstr>Records</vt:lpstr>
      <vt:lpstr>Topics</vt:lpstr>
      <vt:lpstr>PowerPoint Presentation</vt:lpstr>
      <vt:lpstr>Partitions</vt:lpstr>
      <vt:lpstr>Partition Offset</vt:lpstr>
      <vt:lpstr>Replicas</vt:lpstr>
      <vt:lpstr>Brokers</vt:lpstr>
      <vt:lpstr>Cluster</vt:lpstr>
      <vt:lpstr>Zookeeper</vt:lpstr>
      <vt:lpstr>Kafka Features</vt:lpstr>
      <vt:lpstr>Multi Tenancy</vt:lpstr>
      <vt:lpstr>Geo Replication</vt:lpstr>
      <vt:lpstr>Guarantees</vt:lpstr>
      <vt:lpstr>Retention</vt:lpstr>
      <vt:lpstr>Log Compaction</vt:lpstr>
      <vt:lpstr>Log Compaction</vt:lpstr>
      <vt:lpstr>Kafka – when to use?</vt:lpstr>
      <vt:lpstr>Testing microservices</vt:lpstr>
      <vt:lpstr>Testing microservices</vt:lpstr>
      <vt:lpstr>Consumer-driven contract</vt:lpstr>
      <vt:lpstr>Consumer-driven contract</vt:lpstr>
      <vt:lpstr>Consumer-driven contract</vt:lpstr>
      <vt:lpstr>Consumer-driven contract</vt:lpstr>
      <vt:lpstr>Consumer-driven contract - how</vt:lpstr>
      <vt:lpstr>Consumer-driven contract - how</vt:lpstr>
      <vt:lpstr>Consumer-driven contract - options</vt:lpstr>
      <vt:lpstr>Fitness Function</vt:lpstr>
      <vt:lpstr>Fitness Function - How</vt:lpstr>
      <vt:lpstr>Fitness Function</vt:lpstr>
      <vt:lpstr>Summary of Part 2</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Concepts Based on Change Data Capture</dc:title>
  <dc:creator>Dyminski, Mateusz (Nokia - PL/Wroclaw)</dc:creator>
  <cp:lastModifiedBy>Dyminski, Mateusz (Nokia - PL/Wroclaw)</cp:lastModifiedBy>
  <cp:revision>86</cp:revision>
  <dcterms:created xsi:type="dcterms:W3CDTF">2020-09-15T23:33:47Z</dcterms:created>
  <dcterms:modified xsi:type="dcterms:W3CDTF">2021-09-18T22:03:34Z</dcterms:modified>
</cp:coreProperties>
</file>